
<file path=[Content_Types].xml><?xml version="1.0" encoding="utf-8"?>
<Types xmlns="http://schemas.openxmlformats.org/package/2006/content-types">
  <Default Extension="png" ContentType="image/png"/>
  <Default Extension="tmp" ContentType="image/png"/>
  <Default Extension="jfif" ContentType="image/jpe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51" r:id="rId2"/>
    <p:sldMasterId id="2147483768" r:id="rId3"/>
  </p:sldMasterIdLst>
  <p:notesMasterIdLst>
    <p:notesMasterId r:id="rId144"/>
  </p:notesMasterIdLst>
  <p:handoutMasterIdLst>
    <p:handoutMasterId r:id="rId145"/>
  </p:handoutMasterIdLst>
  <p:sldIdLst>
    <p:sldId id="343" r:id="rId4"/>
    <p:sldId id="328" r:id="rId5"/>
    <p:sldId id="683" r:id="rId6"/>
    <p:sldId id="345" r:id="rId7"/>
    <p:sldId id="679" r:id="rId8"/>
    <p:sldId id="682" r:id="rId9"/>
    <p:sldId id="685" r:id="rId10"/>
    <p:sldId id="528" r:id="rId11"/>
    <p:sldId id="529" r:id="rId12"/>
    <p:sldId id="552" r:id="rId13"/>
    <p:sldId id="530" r:id="rId14"/>
    <p:sldId id="531" r:id="rId15"/>
    <p:sldId id="553" r:id="rId16"/>
    <p:sldId id="532" r:id="rId17"/>
    <p:sldId id="554" r:id="rId18"/>
    <p:sldId id="555" r:id="rId19"/>
    <p:sldId id="556" r:id="rId20"/>
    <p:sldId id="534" r:id="rId21"/>
    <p:sldId id="535" r:id="rId22"/>
    <p:sldId id="536" r:id="rId23"/>
    <p:sldId id="557" r:id="rId24"/>
    <p:sldId id="558" r:id="rId25"/>
    <p:sldId id="560" r:id="rId26"/>
    <p:sldId id="538" r:id="rId27"/>
    <p:sldId id="539" r:id="rId28"/>
    <p:sldId id="540" r:id="rId29"/>
    <p:sldId id="561" r:id="rId30"/>
    <p:sldId id="542" r:id="rId31"/>
    <p:sldId id="640" r:id="rId32"/>
    <p:sldId id="563" r:id="rId33"/>
    <p:sldId id="543" r:id="rId34"/>
    <p:sldId id="544" r:id="rId35"/>
    <p:sldId id="564" r:id="rId36"/>
    <p:sldId id="546" r:id="rId37"/>
    <p:sldId id="547" r:id="rId38"/>
    <p:sldId id="548" r:id="rId39"/>
    <p:sldId id="549" r:id="rId40"/>
    <p:sldId id="550" r:id="rId41"/>
    <p:sldId id="424" r:id="rId42"/>
    <p:sldId id="408" r:id="rId43"/>
    <p:sldId id="551" r:id="rId44"/>
    <p:sldId id="571" r:id="rId45"/>
    <p:sldId id="639" r:id="rId46"/>
    <p:sldId id="686" r:id="rId47"/>
    <p:sldId id="687" r:id="rId48"/>
    <p:sldId id="688" r:id="rId49"/>
    <p:sldId id="689" r:id="rId50"/>
    <p:sldId id="690" r:id="rId51"/>
    <p:sldId id="691" r:id="rId52"/>
    <p:sldId id="692" r:id="rId53"/>
    <p:sldId id="693" r:id="rId54"/>
    <p:sldId id="694" r:id="rId55"/>
    <p:sldId id="695" r:id="rId56"/>
    <p:sldId id="696" r:id="rId57"/>
    <p:sldId id="697" r:id="rId58"/>
    <p:sldId id="698" r:id="rId59"/>
    <p:sldId id="699" r:id="rId60"/>
    <p:sldId id="700" r:id="rId61"/>
    <p:sldId id="701" r:id="rId62"/>
    <p:sldId id="702" r:id="rId63"/>
    <p:sldId id="434" r:id="rId64"/>
    <p:sldId id="632" r:id="rId65"/>
    <p:sldId id="633" r:id="rId66"/>
    <p:sldId id="635" r:id="rId67"/>
    <p:sldId id="436" r:id="rId68"/>
    <p:sldId id="634" r:id="rId69"/>
    <p:sldId id="438" r:id="rId70"/>
    <p:sldId id="439" r:id="rId71"/>
    <p:sldId id="440" r:id="rId72"/>
    <p:sldId id="441" r:id="rId73"/>
    <p:sldId id="442" r:id="rId74"/>
    <p:sldId id="636" r:id="rId75"/>
    <p:sldId id="707" r:id="rId76"/>
    <p:sldId id="708" r:id="rId77"/>
    <p:sldId id="572" r:id="rId78"/>
    <p:sldId id="735" r:id="rId79"/>
    <p:sldId id="573" r:id="rId80"/>
    <p:sldId id="574" r:id="rId81"/>
    <p:sldId id="575" r:id="rId82"/>
    <p:sldId id="576" r:id="rId83"/>
    <p:sldId id="577" r:id="rId84"/>
    <p:sldId id="705" r:id="rId85"/>
    <p:sldId id="706" r:id="rId86"/>
    <p:sldId id="578" r:id="rId87"/>
    <p:sldId id="710" r:id="rId88"/>
    <p:sldId id="711" r:id="rId89"/>
    <p:sldId id="709" r:id="rId90"/>
    <p:sldId id="637" r:id="rId91"/>
    <p:sldId id="584" r:id="rId92"/>
    <p:sldId id="585" r:id="rId93"/>
    <p:sldId id="586" r:id="rId94"/>
    <p:sldId id="587" r:id="rId95"/>
    <p:sldId id="588" r:id="rId96"/>
    <p:sldId id="589" r:id="rId97"/>
    <p:sldId id="712" r:id="rId98"/>
    <p:sldId id="643" r:id="rId99"/>
    <p:sldId id="590" r:id="rId100"/>
    <p:sldId id="644" r:id="rId101"/>
    <p:sldId id="645" r:id="rId102"/>
    <p:sldId id="650" r:id="rId103"/>
    <p:sldId id="651" r:id="rId104"/>
    <p:sldId id="652" r:id="rId105"/>
    <p:sldId id="653" r:id="rId106"/>
    <p:sldId id="654" r:id="rId107"/>
    <p:sldId id="591" r:id="rId108"/>
    <p:sldId id="641" r:id="rId109"/>
    <p:sldId id="713" r:id="rId110"/>
    <p:sldId id="655" r:id="rId111"/>
    <p:sldId id="656" r:id="rId112"/>
    <p:sldId id="657" r:id="rId113"/>
    <p:sldId id="660" r:id="rId114"/>
    <p:sldId id="714" r:id="rId115"/>
    <p:sldId id="715" r:id="rId116"/>
    <p:sldId id="716" r:id="rId117"/>
    <p:sldId id="718" r:id="rId118"/>
    <p:sldId id="719" r:id="rId119"/>
    <p:sldId id="596" r:id="rId120"/>
    <p:sldId id="638" r:id="rId121"/>
    <p:sldId id="658" r:id="rId122"/>
    <p:sldId id="625" r:id="rId123"/>
    <p:sldId id="626" r:id="rId124"/>
    <p:sldId id="678" r:id="rId125"/>
    <p:sldId id="629" r:id="rId126"/>
    <p:sldId id="646" r:id="rId127"/>
    <p:sldId id="630" r:id="rId128"/>
    <p:sldId id="721" r:id="rId129"/>
    <p:sldId id="631" r:id="rId130"/>
    <p:sldId id="732" r:id="rId131"/>
    <p:sldId id="733" r:id="rId132"/>
    <p:sldId id="722" r:id="rId133"/>
    <p:sldId id="723" r:id="rId134"/>
    <p:sldId id="724" r:id="rId135"/>
    <p:sldId id="725" r:id="rId136"/>
    <p:sldId id="726" r:id="rId137"/>
    <p:sldId id="727" r:id="rId138"/>
    <p:sldId id="728" r:id="rId139"/>
    <p:sldId id="729" r:id="rId140"/>
    <p:sldId id="730" r:id="rId141"/>
    <p:sldId id="731" r:id="rId142"/>
    <p:sldId id="508" r:id="rId143"/>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F81BD"/>
    <a:srgbClr val="FF0000"/>
    <a:srgbClr val="0099FF"/>
    <a:srgbClr val="FF00FF"/>
    <a:srgbClr val="CCFFFF"/>
    <a:srgbClr val="00FFFF"/>
    <a:srgbClr val="666699"/>
    <a:srgbClr val="99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96" autoAdjust="0"/>
    <p:restoredTop sz="78968" autoAdjust="0"/>
  </p:normalViewPr>
  <p:slideViewPr>
    <p:cSldViewPr>
      <p:cViewPr varScale="1">
        <p:scale>
          <a:sx n="82" d="100"/>
          <a:sy n="82" d="100"/>
        </p:scale>
        <p:origin x="804" y="84"/>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10002"/>
    </p:cViewPr>
  </p:sorterViewPr>
  <p:notesViewPr>
    <p:cSldViewPr>
      <p:cViewPr varScale="1">
        <p:scale>
          <a:sx n="63" d="100"/>
          <a:sy n="63" d="100"/>
        </p:scale>
        <p:origin x="3354" y="6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notesMaster" Target="notesMasters/notesMaster1.xml"/><Relationship Id="rId149"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s>
</file>

<file path=ppt/_rels/viewProps.xml.rels><?xml version="1.0" encoding="UTF-8" standalone="yes"?>
<Relationships xmlns="http://schemas.openxmlformats.org/package/2006/relationships"><Relationship Id="rId8" Type="http://schemas.openxmlformats.org/officeDocument/2006/relationships/slide" Target="slides/slide102.xml"/><Relationship Id="rId3" Type="http://schemas.openxmlformats.org/officeDocument/2006/relationships/slide" Target="slides/slide23.xml"/><Relationship Id="rId7" Type="http://schemas.openxmlformats.org/officeDocument/2006/relationships/slide" Target="slides/slide100.xml"/><Relationship Id="rId2" Type="http://schemas.openxmlformats.org/officeDocument/2006/relationships/slide" Target="slides/slide22.xml"/><Relationship Id="rId1" Type="http://schemas.openxmlformats.org/officeDocument/2006/relationships/slide" Target="slides/slide21.xml"/><Relationship Id="rId6" Type="http://schemas.openxmlformats.org/officeDocument/2006/relationships/slide" Target="slides/slide46.xml"/><Relationship Id="rId5" Type="http://schemas.openxmlformats.org/officeDocument/2006/relationships/slide" Target="slides/slide40.xml"/><Relationship Id="rId10" Type="http://schemas.openxmlformats.org/officeDocument/2006/relationships/slide" Target="slides/slide104.xml"/><Relationship Id="rId4" Type="http://schemas.openxmlformats.org/officeDocument/2006/relationships/slide" Target="slides/slide30.xml"/><Relationship Id="rId9"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image" Target="../media/image177.emf"/><Relationship Id="rId4" Type="http://schemas.openxmlformats.org/officeDocument/2006/relationships/image" Target="../media/image18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smtClean="0"/>
            </a:lvl1pPr>
          </a:lstStyle>
          <a:p>
            <a:pPr>
              <a:defRPr/>
            </a:pPr>
            <a:r>
              <a:rPr lang="en-US" altLang="zh-CN"/>
              <a:t>1.1    Introduction</a:t>
            </a:r>
          </a:p>
        </p:txBody>
      </p:sp>
      <p:sp>
        <p:nvSpPr>
          <p:cNvPr id="16387" name="Rectangle 3"/>
          <p:cNvSpPr>
            <a:spLocks noGrp="1" noChangeArrowheads="1"/>
          </p:cNvSpPr>
          <p:nvPr>
            <p:ph type="dt" sz="quarter" idx="1"/>
          </p:nvPr>
        </p:nvSpPr>
        <p:spPr bwMode="auto">
          <a:xfrm>
            <a:off x="4023992"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smtClean="0"/>
            </a:lvl1pPr>
          </a:lstStyle>
          <a:p>
            <a:pPr>
              <a:defRPr/>
            </a:pPr>
            <a:endParaRPr lang="en-US" altLang="zh-CN"/>
          </a:p>
        </p:txBody>
      </p:sp>
      <p:sp>
        <p:nvSpPr>
          <p:cNvPr id="16388" name="Rectangle 4"/>
          <p:cNvSpPr>
            <a:spLocks noGrp="1" noChangeArrowheads="1"/>
          </p:cNvSpPr>
          <p:nvPr>
            <p:ph type="ftr" sz="quarter" idx="2"/>
          </p:nvPr>
        </p:nvSpPr>
        <p:spPr bwMode="auto">
          <a:xfrm>
            <a:off x="0" y="9721107"/>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smtClean="0"/>
            </a:lvl1pPr>
          </a:lstStyle>
          <a:p>
            <a:pPr>
              <a:defRPr/>
            </a:pPr>
            <a:endParaRPr lang="en-US" altLang="zh-CN"/>
          </a:p>
        </p:txBody>
      </p:sp>
      <p:sp>
        <p:nvSpPr>
          <p:cNvPr id="16389" name="Rectangle 5"/>
          <p:cNvSpPr>
            <a:spLocks noGrp="1" noChangeArrowheads="1"/>
          </p:cNvSpPr>
          <p:nvPr>
            <p:ph type="sldNum" sz="quarter" idx="3"/>
          </p:nvPr>
        </p:nvSpPr>
        <p:spPr bwMode="auto">
          <a:xfrm>
            <a:off x="4023992" y="9721107"/>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smtClean="0"/>
            </a:lvl1pPr>
          </a:lstStyle>
          <a:p>
            <a:pPr>
              <a:defRPr/>
            </a:pPr>
            <a:fld id="{FF932911-14AF-4818-B0FA-D44D3ADC2C2D}" type="slidenum">
              <a:rPr lang="en-US" altLang="zh-CN"/>
              <a:pPr>
                <a:defRPr/>
              </a:pPr>
              <a:t>‹#›</a:t>
            </a:fld>
            <a:endParaRPr lang="en-US" altLang="zh-CN"/>
          </a:p>
        </p:txBody>
      </p:sp>
    </p:spTree>
    <p:extLst>
      <p:ext uri="{BB962C8B-B14F-4D97-AF65-F5344CB8AC3E}">
        <p14:creationId xmlns:p14="http://schemas.microsoft.com/office/powerpoint/2010/main" val="628135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smtClean="0"/>
            </a:lvl1pPr>
          </a:lstStyle>
          <a:p>
            <a:pPr>
              <a:defRPr/>
            </a:pPr>
            <a:r>
              <a:rPr lang="en-US" altLang="zh-CN"/>
              <a:t>1.1    Introduction</a:t>
            </a:r>
          </a:p>
        </p:txBody>
      </p:sp>
      <p:sp>
        <p:nvSpPr>
          <p:cNvPr id="13315" name="Rectangle 3"/>
          <p:cNvSpPr>
            <a:spLocks noGrp="1" noChangeArrowheads="1"/>
          </p:cNvSpPr>
          <p:nvPr>
            <p:ph type="dt" idx="1"/>
          </p:nvPr>
        </p:nvSpPr>
        <p:spPr bwMode="auto">
          <a:xfrm>
            <a:off x="4023992"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smtClean="0"/>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710407" y="4861441"/>
            <a:ext cx="568325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9721107"/>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smtClean="0"/>
            </a:lvl1pPr>
          </a:lstStyle>
          <a:p>
            <a:pPr>
              <a:defRPr/>
            </a:pPr>
            <a:endParaRPr lang="en-US" altLang="zh-CN"/>
          </a:p>
        </p:txBody>
      </p:sp>
      <p:sp>
        <p:nvSpPr>
          <p:cNvPr id="13319" name="Rectangle 7"/>
          <p:cNvSpPr>
            <a:spLocks noGrp="1" noChangeArrowheads="1"/>
          </p:cNvSpPr>
          <p:nvPr>
            <p:ph type="sldNum" sz="quarter" idx="5"/>
          </p:nvPr>
        </p:nvSpPr>
        <p:spPr bwMode="auto">
          <a:xfrm>
            <a:off x="4023992" y="9721107"/>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smtClean="0"/>
            </a:lvl1pPr>
          </a:lstStyle>
          <a:p>
            <a:pPr>
              <a:defRPr/>
            </a:pPr>
            <a:fld id="{3D9E8E0B-98C7-4012-8C85-11AC2CE205AD}" type="slidenum">
              <a:rPr lang="en-US" altLang="zh-CN"/>
              <a:pPr>
                <a:defRPr/>
              </a:pPr>
              <a:t>‹#›</a:t>
            </a:fld>
            <a:endParaRPr lang="en-US" altLang="zh-CN"/>
          </a:p>
        </p:txBody>
      </p:sp>
    </p:spTree>
    <p:extLst>
      <p:ext uri="{BB962C8B-B14F-4D97-AF65-F5344CB8AC3E}">
        <p14:creationId xmlns:p14="http://schemas.microsoft.com/office/powerpoint/2010/main" val="216495325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Dynabook#cite_note-Kay,1972-1"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en.wikipedia.org/wiki/Tablet_computer" TargetMode="External"/><Relationship Id="rId4" Type="http://schemas.openxmlformats.org/officeDocument/2006/relationships/hyperlink" Target="https://en.wikipedia.org/wiki/Laptop"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define.cnki.net/WebForms/WebDefines.aspx?searchword=%e6%95%b0%e6%8d%ae%e5%8f%98%e5%8c%96"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define.cnki.net/WebForms/WebDefines.aspx?searchword=%e7%bb%93%e6%9e%84%e5%8f%82%e6%95%b0"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4%BC%A6%E6%95%A6%E6%95%B0%E5%AD%A6%E4%BC%9A"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aike.baidu.com/item/%E4%BA%BA%E5%B7%A5%E6%99%BA%E8%83%BD/9180"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E4%BA%8C%E8%BF%9B%E5%88%B6"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zh.wikipedia.org/wiki/%E9%9B%BB%E8%85%A6%E6%95%B8%E6%93%9A%E5%AD%98%E8%B2%AF%E5%99%A8" TargetMode="External"/><Relationship Id="rId4" Type="http://schemas.openxmlformats.org/officeDocument/2006/relationships/hyperlink" Target="https://zh.wikipedia.org/wiki/%E7%94%B5%E5%AD%90%E5%AD%A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dirty="0" smtClean="0"/>
              <a:t>高性能计算</a:t>
            </a:r>
            <a:r>
              <a:rPr lang="zh-CN" altLang="en-US" dirty="0" smtClean="0"/>
              <a:t>是跨行业跨应用领域的计算学科，通常将最前沿的计算机技术用于最复杂、尖端的科学计算和求解，驱动着各行各业的技术进步。高性能计算</a:t>
            </a:r>
            <a:r>
              <a:rPr lang="zh-CN" altLang="zh-CN" dirty="0" smtClean="0"/>
              <a:t>广泛应用于超算中心、大学高校、科研机构、制造工程、地球物理、气象环境预测、油气勘探、生物分析、生命科学、天体物理、动漫渲染、能源及材料等各行业</a:t>
            </a:r>
            <a:r>
              <a:rPr lang="zh-CN" altLang="en-US" dirty="0" smtClean="0"/>
              <a:t>各</a:t>
            </a:r>
            <a:r>
              <a:rPr lang="zh-CN" altLang="zh-CN" dirty="0" smtClean="0"/>
              <a:t>领域</a:t>
            </a:r>
            <a:r>
              <a:rPr lang="zh-CN" altLang="en-US" dirty="0" smtClean="0"/>
              <a:t>。</a:t>
            </a:r>
            <a:endParaRPr lang="en-US" altLang="zh-CN" dirty="0" smtClean="0"/>
          </a:p>
          <a:p>
            <a:r>
              <a:rPr lang="zh-CN" altLang="en-US" dirty="0" smtClean="0"/>
              <a:t>高性能计算机在密集计算、海量数据处理等领域不可或缺，对于保障国防安全、促进科学研究及产业发展具有直接推动作用。在国防安全方面，核武器设计、核爆炸模拟、空气动力学、反导弹武器系统、空间技术的开发等需要在高性能计算机上进行模拟；在科学研究方面，长期气候预测、高精度天气预报、海洋环流计算、空气与水污染的模拟分析、洪水与地震等灾害的预报等都需要进行海量数据处理和大规模计算；在产业发展方面，发动机设计、模具设计、生物新药设计、风洞试验仿真、石油地质勘探以及新材料研究等都离不开高端计算。</a:t>
            </a:r>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894113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a:solidFill>
                  <a:schemeClr val="tx1">
                    <a:lumMod val="75000"/>
                    <a:lumOff val="25000"/>
                  </a:schemeClr>
                </a:solidFill>
                <a:latin typeface="Arial" charset="0"/>
                <a:ea typeface="宋体" pitchFamily="2" charset="-122"/>
                <a:cs typeface="+mn-cs"/>
              </a:rPr>
              <a:t>1946</a:t>
            </a:r>
            <a:r>
              <a:rPr lang="zh-CN" altLang="en-US" sz="1200" b="1" kern="1200" dirty="0">
                <a:solidFill>
                  <a:schemeClr val="tx1">
                    <a:lumMod val="75000"/>
                    <a:lumOff val="25000"/>
                  </a:schemeClr>
                </a:solidFill>
                <a:latin typeface="Arial" charset="0"/>
                <a:ea typeface="宋体" pitchFamily="2" charset="-122"/>
                <a:cs typeface="+mn-cs"/>
              </a:rPr>
              <a:t>年</a:t>
            </a:r>
            <a:r>
              <a:rPr lang="en-US" altLang="zh-CN" sz="1200" b="1" kern="1200" dirty="0">
                <a:solidFill>
                  <a:schemeClr val="tx1">
                    <a:lumMod val="75000"/>
                    <a:lumOff val="25000"/>
                  </a:schemeClr>
                </a:solidFill>
                <a:latin typeface="Arial" charset="0"/>
                <a:ea typeface="宋体" pitchFamily="2" charset="-122"/>
                <a:cs typeface="+mn-cs"/>
              </a:rPr>
              <a:t>2</a:t>
            </a:r>
            <a:r>
              <a:rPr lang="zh-CN" altLang="en-US" sz="1200" b="1" kern="1200" dirty="0">
                <a:solidFill>
                  <a:schemeClr val="tx1">
                    <a:lumMod val="75000"/>
                    <a:lumOff val="25000"/>
                  </a:schemeClr>
                </a:solidFill>
                <a:latin typeface="Arial" charset="0"/>
                <a:ea typeface="宋体" pitchFamily="2" charset="-122"/>
                <a:cs typeface="+mn-cs"/>
              </a:rPr>
              <a:t>月</a:t>
            </a:r>
            <a:r>
              <a:rPr lang="en-US" altLang="zh-CN" sz="1200" b="1" kern="1200" dirty="0">
                <a:solidFill>
                  <a:schemeClr val="tx1">
                    <a:lumMod val="75000"/>
                    <a:lumOff val="25000"/>
                  </a:schemeClr>
                </a:solidFill>
                <a:latin typeface="Arial" charset="0"/>
                <a:ea typeface="宋体" pitchFamily="2" charset="-122"/>
                <a:cs typeface="+mn-cs"/>
              </a:rPr>
              <a:t>14</a:t>
            </a:r>
            <a:r>
              <a:rPr lang="zh-CN" altLang="en-US" sz="1200" b="1" kern="1200" dirty="0">
                <a:solidFill>
                  <a:schemeClr val="tx1">
                    <a:lumMod val="75000"/>
                    <a:lumOff val="25000"/>
                  </a:schemeClr>
                </a:solidFill>
                <a:latin typeface="Arial" charset="0"/>
                <a:ea typeface="宋体" pitchFamily="2" charset="-122"/>
                <a:cs typeface="+mn-cs"/>
              </a:rPr>
              <a:t>日，世界上第一台电脑“埃尼阿克”</a:t>
            </a:r>
            <a:r>
              <a:rPr lang="en-US" altLang="zh-CN" sz="1200" b="1" kern="1200" dirty="0">
                <a:solidFill>
                  <a:schemeClr val="tx1">
                    <a:lumMod val="75000"/>
                    <a:lumOff val="25000"/>
                  </a:schemeClr>
                </a:solidFill>
                <a:latin typeface="Arial" charset="0"/>
                <a:ea typeface="宋体" pitchFamily="2" charset="-122"/>
                <a:cs typeface="+mn-cs"/>
              </a:rPr>
              <a:t>ENIAC</a:t>
            </a:r>
            <a:r>
              <a:rPr lang="zh-CN" altLang="en-US" sz="1200" b="1" kern="1200" dirty="0">
                <a:solidFill>
                  <a:schemeClr val="tx1">
                    <a:lumMod val="75000"/>
                    <a:lumOff val="25000"/>
                  </a:schemeClr>
                </a:solidFill>
                <a:latin typeface="Arial" charset="0"/>
                <a:ea typeface="宋体" pitchFamily="2" charset="-122"/>
                <a:cs typeface="+mn-cs"/>
              </a:rPr>
              <a:t>在美国宾夕法尼亚大学诞生。</a:t>
            </a:r>
            <a:br>
              <a:rPr lang="zh-CN" altLang="en-US" sz="1200" b="1" kern="1200" dirty="0">
                <a:solidFill>
                  <a:schemeClr val="tx1">
                    <a:lumMod val="75000"/>
                    <a:lumOff val="25000"/>
                  </a:schemeClr>
                </a:solidFill>
                <a:latin typeface="Arial" charset="0"/>
                <a:ea typeface="宋体" pitchFamily="2" charset="-122"/>
                <a:cs typeface="+mn-cs"/>
              </a:rPr>
            </a:br>
            <a:r>
              <a:rPr lang="zh-CN" altLang="en-US" sz="1200" b="1" kern="1200" dirty="0">
                <a:solidFill>
                  <a:schemeClr val="tx1">
                    <a:lumMod val="75000"/>
                    <a:lumOff val="25000"/>
                  </a:schemeClr>
                </a:solidFill>
                <a:latin typeface="Arial" charset="0"/>
                <a:ea typeface="宋体" pitchFamily="2" charset="-122"/>
                <a:cs typeface="+mn-cs"/>
              </a:rPr>
              <a:t>第二次世界大战期间，美国军方要求宾州大学莫奇利（</a:t>
            </a:r>
            <a:r>
              <a:rPr lang="en-US" altLang="zh-CN" sz="1200" b="1" kern="1200" dirty="0">
                <a:solidFill>
                  <a:schemeClr val="tx1">
                    <a:lumMod val="75000"/>
                    <a:lumOff val="25000"/>
                  </a:schemeClr>
                </a:solidFill>
                <a:latin typeface="Arial" charset="0"/>
                <a:ea typeface="宋体" pitchFamily="2" charset="-122"/>
                <a:cs typeface="+mn-cs"/>
              </a:rPr>
              <a:t>Mauchly</a:t>
            </a:r>
            <a:r>
              <a:rPr lang="zh-CN" altLang="en-US" sz="1200" b="1" kern="1200" dirty="0">
                <a:solidFill>
                  <a:schemeClr val="tx1">
                    <a:lumMod val="75000"/>
                    <a:lumOff val="25000"/>
                  </a:schemeClr>
                </a:solidFill>
                <a:latin typeface="Arial" charset="0"/>
                <a:ea typeface="宋体" pitchFamily="2" charset="-122"/>
                <a:cs typeface="+mn-cs"/>
              </a:rPr>
              <a:t>）博士和他的学生埃克特（</a:t>
            </a:r>
            <a:r>
              <a:rPr lang="en-US" altLang="zh-CN" sz="1200" b="1" kern="1200" dirty="0">
                <a:solidFill>
                  <a:schemeClr val="tx1">
                    <a:lumMod val="75000"/>
                    <a:lumOff val="25000"/>
                  </a:schemeClr>
                </a:solidFill>
                <a:latin typeface="Arial" charset="0"/>
                <a:ea typeface="宋体" pitchFamily="2" charset="-122"/>
                <a:cs typeface="+mn-cs"/>
              </a:rPr>
              <a:t>Eckert</a:t>
            </a:r>
            <a:r>
              <a:rPr lang="zh-CN" altLang="en-US" sz="1200" b="1" kern="1200" dirty="0">
                <a:solidFill>
                  <a:schemeClr val="tx1">
                    <a:lumMod val="75000"/>
                    <a:lumOff val="25000"/>
                  </a:schemeClr>
                </a:solidFill>
                <a:latin typeface="Arial" charset="0"/>
                <a:ea typeface="宋体" pitchFamily="2" charset="-122"/>
                <a:cs typeface="+mn-cs"/>
              </a:rPr>
              <a:t>） 设计以真空管取代继电器的</a:t>
            </a:r>
            <a:r>
              <a:rPr lang="en-US" altLang="zh-CN" sz="1200" b="1" kern="1200" dirty="0">
                <a:solidFill>
                  <a:schemeClr val="tx1">
                    <a:lumMod val="75000"/>
                    <a:lumOff val="25000"/>
                  </a:schemeClr>
                </a:solidFill>
                <a:latin typeface="Arial" charset="0"/>
                <a:ea typeface="宋体" pitchFamily="2" charset="-122"/>
                <a:cs typeface="+mn-cs"/>
              </a:rPr>
              <a:t>“</a:t>
            </a:r>
            <a:r>
              <a:rPr lang="zh-CN" altLang="en-US" sz="1200" b="1" kern="1200" dirty="0">
                <a:solidFill>
                  <a:schemeClr val="tx1">
                    <a:lumMod val="75000"/>
                    <a:lumOff val="25000"/>
                  </a:schemeClr>
                </a:solidFill>
                <a:latin typeface="Arial" charset="0"/>
                <a:ea typeface="宋体" pitchFamily="2" charset="-122"/>
                <a:cs typeface="+mn-cs"/>
              </a:rPr>
              <a:t>电子化</a:t>
            </a:r>
            <a:r>
              <a:rPr lang="en-US" altLang="zh-CN" sz="1200" b="1" kern="1200" dirty="0">
                <a:solidFill>
                  <a:schemeClr val="tx1">
                    <a:lumMod val="75000"/>
                    <a:lumOff val="25000"/>
                  </a:schemeClr>
                </a:solidFill>
                <a:latin typeface="Arial" charset="0"/>
                <a:ea typeface="宋体" pitchFamily="2" charset="-122"/>
                <a:cs typeface="+mn-cs"/>
              </a:rPr>
              <a:t>”</a:t>
            </a:r>
            <a:r>
              <a:rPr lang="zh-CN" altLang="en-US" sz="1200" b="1" kern="1200" dirty="0">
                <a:solidFill>
                  <a:schemeClr val="tx1">
                    <a:lumMod val="75000"/>
                    <a:lumOff val="25000"/>
                  </a:schemeClr>
                </a:solidFill>
                <a:latin typeface="Arial" charset="0"/>
                <a:ea typeface="宋体" pitchFamily="2" charset="-122"/>
                <a:cs typeface="+mn-cs"/>
              </a:rPr>
              <a:t>电脑</a:t>
            </a:r>
            <a:r>
              <a:rPr lang="en-US" altLang="zh-CN" sz="1200" b="1" kern="1200" dirty="0">
                <a:solidFill>
                  <a:schemeClr val="tx1">
                    <a:lumMod val="75000"/>
                    <a:lumOff val="25000"/>
                  </a:schemeClr>
                </a:solidFill>
                <a:latin typeface="Arial" charset="0"/>
                <a:ea typeface="宋体" pitchFamily="2" charset="-122"/>
                <a:cs typeface="+mn-cs"/>
              </a:rPr>
              <a:t>--ENIAC“</a:t>
            </a:r>
            <a:r>
              <a:rPr lang="zh-CN" altLang="en-US" sz="1200" b="1" kern="1200" dirty="0">
                <a:solidFill>
                  <a:schemeClr val="tx1">
                    <a:lumMod val="75000"/>
                    <a:lumOff val="25000"/>
                  </a:schemeClr>
                </a:solidFill>
                <a:latin typeface="Arial" charset="0"/>
                <a:ea typeface="宋体" pitchFamily="2" charset="-122"/>
                <a:cs typeface="+mn-cs"/>
              </a:rPr>
              <a:t>埃尼阿克”（</a:t>
            </a:r>
            <a:r>
              <a:rPr lang="en-US" altLang="zh-CN" sz="1200" b="1" kern="1200" dirty="0">
                <a:solidFill>
                  <a:schemeClr val="tx1">
                    <a:lumMod val="75000"/>
                    <a:lumOff val="25000"/>
                  </a:schemeClr>
                </a:solidFill>
                <a:latin typeface="Arial" charset="0"/>
                <a:ea typeface="宋体" pitchFamily="2" charset="-122"/>
                <a:cs typeface="+mn-cs"/>
              </a:rPr>
              <a:t>Electronic Numerical Integrator and Calculator</a:t>
            </a:r>
            <a:r>
              <a:rPr lang="zh-CN" altLang="en-US" sz="1200" b="1" kern="1200" dirty="0">
                <a:solidFill>
                  <a:schemeClr val="tx1">
                    <a:lumMod val="75000"/>
                    <a:lumOff val="25000"/>
                  </a:schemeClr>
                </a:solidFill>
                <a:latin typeface="Arial" charset="0"/>
                <a:ea typeface="宋体" pitchFamily="2" charset="-122"/>
                <a:cs typeface="+mn-cs"/>
              </a:rPr>
              <a:t>）， 电子数字积分计算机）， 目的是用来计算炮弹弹道。</a:t>
            </a:r>
            <a:endParaRPr lang="en-US" altLang="zh-CN" sz="1200" b="1" kern="1200" dirty="0">
              <a:solidFill>
                <a:schemeClr val="tx1">
                  <a:lumMod val="75000"/>
                  <a:lumOff val="25000"/>
                </a:schemeClr>
              </a:solidFill>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900" b="1" kern="1200" dirty="0">
                <a:solidFill>
                  <a:schemeClr val="tx1"/>
                </a:solidFill>
                <a:latin typeface="Arial" charset="0"/>
                <a:ea typeface="宋体" pitchFamily="2" charset="-122"/>
                <a:cs typeface="+mn-cs"/>
              </a:rPr>
              <a:t>“埃尼阿克”长</a:t>
            </a:r>
            <a:r>
              <a:rPr lang="en-US" altLang="zh-CN" sz="900" b="1" kern="1200" dirty="0">
                <a:solidFill>
                  <a:schemeClr val="tx1"/>
                </a:solidFill>
                <a:latin typeface="Arial" charset="0"/>
                <a:ea typeface="宋体" pitchFamily="2" charset="-122"/>
                <a:cs typeface="+mn-cs"/>
              </a:rPr>
              <a:t>30.48</a:t>
            </a:r>
            <a:r>
              <a:rPr lang="zh-CN" altLang="en-US" sz="900" b="1" kern="1200" dirty="0">
                <a:solidFill>
                  <a:schemeClr val="tx1"/>
                </a:solidFill>
                <a:latin typeface="Arial" charset="0"/>
                <a:ea typeface="宋体" pitchFamily="2" charset="-122"/>
                <a:cs typeface="+mn-cs"/>
              </a:rPr>
              <a:t>米，宽</a:t>
            </a:r>
            <a:r>
              <a:rPr lang="en-US" altLang="zh-CN" sz="900" b="1" kern="1200" dirty="0">
                <a:solidFill>
                  <a:schemeClr val="tx1"/>
                </a:solidFill>
                <a:latin typeface="Arial" charset="0"/>
                <a:ea typeface="宋体" pitchFamily="2" charset="-122"/>
                <a:cs typeface="+mn-cs"/>
              </a:rPr>
              <a:t>1</a:t>
            </a:r>
            <a:r>
              <a:rPr lang="zh-CN" altLang="en-US" sz="900" b="1" kern="1200" dirty="0">
                <a:solidFill>
                  <a:schemeClr val="tx1"/>
                </a:solidFill>
                <a:latin typeface="Arial" charset="0"/>
                <a:ea typeface="宋体" pitchFamily="2" charset="-122"/>
                <a:cs typeface="+mn-cs"/>
              </a:rPr>
              <a:t>米，占地面积</a:t>
            </a:r>
            <a:r>
              <a:rPr lang="en-US" altLang="zh-CN" sz="900" b="1" kern="1200" dirty="0">
                <a:solidFill>
                  <a:schemeClr val="tx1"/>
                </a:solidFill>
                <a:latin typeface="Arial" charset="0"/>
                <a:ea typeface="宋体" pitchFamily="2" charset="-122"/>
                <a:cs typeface="+mn-cs"/>
              </a:rPr>
              <a:t>170</a:t>
            </a:r>
            <a:r>
              <a:rPr lang="zh-CN" altLang="en-US" sz="900" b="1" kern="1200" dirty="0">
                <a:solidFill>
                  <a:schemeClr val="tx1"/>
                </a:solidFill>
                <a:latin typeface="Arial" charset="0"/>
                <a:ea typeface="宋体" pitchFamily="2" charset="-122"/>
                <a:cs typeface="+mn-cs"/>
              </a:rPr>
              <a:t>平方米，</a:t>
            </a:r>
            <a:r>
              <a:rPr lang="en-US" altLang="zh-CN" sz="900" b="1" kern="1200" dirty="0">
                <a:solidFill>
                  <a:schemeClr val="tx1"/>
                </a:solidFill>
                <a:latin typeface="Arial" charset="0"/>
                <a:ea typeface="宋体" pitchFamily="2" charset="-122"/>
                <a:cs typeface="+mn-cs"/>
              </a:rPr>
              <a:t>30</a:t>
            </a:r>
            <a:r>
              <a:rPr lang="zh-CN" altLang="en-US" sz="900" b="1" kern="1200" dirty="0">
                <a:solidFill>
                  <a:schemeClr val="tx1"/>
                </a:solidFill>
                <a:latin typeface="Arial" charset="0"/>
                <a:ea typeface="宋体" pitchFamily="2" charset="-122"/>
                <a:cs typeface="+mn-cs"/>
              </a:rPr>
              <a:t>个操作台，约相当于</a:t>
            </a:r>
            <a:r>
              <a:rPr lang="en-US" altLang="zh-CN" sz="900" b="1" kern="1200" dirty="0">
                <a:solidFill>
                  <a:schemeClr val="tx1"/>
                </a:solidFill>
                <a:latin typeface="Arial" charset="0"/>
                <a:ea typeface="宋体" pitchFamily="2" charset="-122"/>
                <a:cs typeface="+mn-cs"/>
              </a:rPr>
              <a:t>10</a:t>
            </a:r>
            <a:r>
              <a:rPr lang="zh-CN" altLang="en-US" sz="900" b="1" kern="1200" dirty="0">
                <a:solidFill>
                  <a:schemeClr val="tx1"/>
                </a:solidFill>
                <a:latin typeface="Arial" charset="0"/>
                <a:ea typeface="宋体" pitchFamily="2" charset="-122"/>
                <a:cs typeface="+mn-cs"/>
              </a:rPr>
              <a:t>件普通房间的大小，重达</a:t>
            </a:r>
            <a:r>
              <a:rPr lang="en-US" altLang="zh-CN" sz="900" b="1" kern="1200" dirty="0">
                <a:solidFill>
                  <a:schemeClr val="tx1"/>
                </a:solidFill>
                <a:latin typeface="Arial" charset="0"/>
                <a:ea typeface="宋体" pitchFamily="2" charset="-122"/>
                <a:cs typeface="+mn-cs"/>
              </a:rPr>
              <a:t>30</a:t>
            </a:r>
            <a:r>
              <a:rPr lang="zh-CN" altLang="en-US" sz="900" b="1" kern="1200" dirty="0">
                <a:solidFill>
                  <a:schemeClr val="tx1"/>
                </a:solidFill>
                <a:latin typeface="Arial" charset="0"/>
                <a:ea typeface="宋体" pitchFamily="2" charset="-122"/>
                <a:cs typeface="+mn-cs"/>
              </a:rPr>
              <a:t>吨，耗电量</a:t>
            </a:r>
            <a:r>
              <a:rPr lang="en-US" altLang="zh-CN" sz="900" b="1" kern="1200" dirty="0">
                <a:solidFill>
                  <a:schemeClr val="tx1"/>
                </a:solidFill>
                <a:latin typeface="Arial" charset="0"/>
                <a:ea typeface="宋体" pitchFamily="2" charset="-122"/>
                <a:cs typeface="+mn-cs"/>
              </a:rPr>
              <a:t>150</a:t>
            </a:r>
            <a:r>
              <a:rPr lang="zh-CN" altLang="en-US" sz="900" b="1" kern="1200" dirty="0">
                <a:solidFill>
                  <a:schemeClr val="tx1"/>
                </a:solidFill>
                <a:latin typeface="Arial" charset="0"/>
                <a:ea typeface="宋体" pitchFamily="2" charset="-122"/>
                <a:cs typeface="+mn-cs"/>
              </a:rPr>
              <a:t>千瓦，造价</a:t>
            </a:r>
            <a:r>
              <a:rPr lang="en-US" altLang="zh-CN" sz="900" b="1" kern="1200" dirty="0">
                <a:solidFill>
                  <a:schemeClr val="tx1"/>
                </a:solidFill>
                <a:latin typeface="Arial" charset="0"/>
                <a:ea typeface="宋体" pitchFamily="2" charset="-122"/>
                <a:cs typeface="+mn-cs"/>
              </a:rPr>
              <a:t>48</a:t>
            </a:r>
            <a:r>
              <a:rPr lang="zh-CN" altLang="en-US" sz="900" b="1" kern="1200" dirty="0">
                <a:solidFill>
                  <a:schemeClr val="tx1"/>
                </a:solidFill>
                <a:latin typeface="Arial" charset="0"/>
                <a:ea typeface="宋体" pitchFamily="2" charset="-122"/>
                <a:cs typeface="+mn-cs"/>
              </a:rPr>
              <a:t>万美元。它使用</a:t>
            </a:r>
            <a:r>
              <a:rPr lang="en-US" altLang="zh-CN" sz="900" b="1" kern="1200" dirty="0">
                <a:solidFill>
                  <a:schemeClr val="tx1"/>
                </a:solidFill>
                <a:latin typeface="Arial" charset="0"/>
                <a:ea typeface="宋体" pitchFamily="2" charset="-122"/>
                <a:cs typeface="+mn-cs"/>
              </a:rPr>
              <a:t>18000</a:t>
            </a:r>
            <a:r>
              <a:rPr lang="zh-CN" altLang="en-US" sz="900" b="1" kern="1200" dirty="0">
                <a:solidFill>
                  <a:schemeClr val="tx1"/>
                </a:solidFill>
                <a:latin typeface="Arial" charset="0"/>
                <a:ea typeface="宋体" pitchFamily="2" charset="-122"/>
                <a:cs typeface="+mn-cs"/>
              </a:rPr>
              <a:t>个</a:t>
            </a:r>
            <a:r>
              <a:rPr lang="zh-CN" altLang="en-US" sz="900" b="1" kern="1200" dirty="0">
                <a:solidFill>
                  <a:srgbClr val="C00000"/>
                </a:solidFill>
                <a:latin typeface="Arial" charset="0"/>
                <a:ea typeface="宋体" pitchFamily="2" charset="-122"/>
                <a:cs typeface="+mn-cs"/>
              </a:rPr>
              <a:t>电子管</a:t>
            </a:r>
            <a:r>
              <a:rPr lang="zh-CN" altLang="en-US" sz="900" b="1" kern="1200" dirty="0">
                <a:solidFill>
                  <a:schemeClr val="tx1"/>
                </a:solidFill>
                <a:latin typeface="Arial" charset="0"/>
                <a:ea typeface="宋体" pitchFamily="2" charset="-122"/>
                <a:cs typeface="+mn-cs"/>
              </a:rPr>
              <a:t>，</a:t>
            </a:r>
            <a:r>
              <a:rPr lang="en-US" altLang="zh-CN" sz="900" b="1" kern="1200" dirty="0">
                <a:solidFill>
                  <a:schemeClr val="tx1"/>
                </a:solidFill>
                <a:latin typeface="Arial" charset="0"/>
                <a:ea typeface="宋体" pitchFamily="2" charset="-122"/>
                <a:cs typeface="+mn-cs"/>
              </a:rPr>
              <a:t>70000</a:t>
            </a:r>
            <a:r>
              <a:rPr lang="zh-CN" altLang="en-US" sz="900" b="1" kern="1200" dirty="0">
                <a:solidFill>
                  <a:schemeClr val="tx1"/>
                </a:solidFill>
                <a:latin typeface="Arial" charset="0"/>
                <a:ea typeface="宋体" pitchFamily="2" charset="-122"/>
                <a:cs typeface="+mn-cs"/>
              </a:rPr>
              <a:t>个电阻，</a:t>
            </a:r>
            <a:r>
              <a:rPr lang="en-US" altLang="zh-CN" sz="900" b="1" kern="1200" dirty="0">
                <a:solidFill>
                  <a:schemeClr val="tx1"/>
                </a:solidFill>
                <a:latin typeface="Arial" charset="0"/>
                <a:ea typeface="宋体" pitchFamily="2" charset="-122"/>
                <a:cs typeface="+mn-cs"/>
              </a:rPr>
              <a:t>10000</a:t>
            </a:r>
            <a:r>
              <a:rPr lang="zh-CN" altLang="en-US" sz="900" b="1" kern="1200" dirty="0">
                <a:solidFill>
                  <a:schemeClr val="tx1"/>
                </a:solidFill>
                <a:latin typeface="Arial" charset="0"/>
                <a:ea typeface="宋体" pitchFamily="2" charset="-122"/>
                <a:cs typeface="+mn-cs"/>
              </a:rPr>
              <a:t>个电容，</a:t>
            </a:r>
            <a:r>
              <a:rPr lang="en-US" altLang="zh-CN" sz="900" b="1" kern="1200" dirty="0">
                <a:solidFill>
                  <a:schemeClr val="tx1"/>
                </a:solidFill>
                <a:latin typeface="Arial" charset="0"/>
                <a:ea typeface="宋体" pitchFamily="2" charset="-122"/>
                <a:cs typeface="+mn-cs"/>
              </a:rPr>
              <a:t>1500</a:t>
            </a:r>
            <a:r>
              <a:rPr lang="zh-CN" altLang="en-US" sz="900" b="1" kern="1200" dirty="0">
                <a:solidFill>
                  <a:schemeClr val="tx1"/>
                </a:solidFill>
                <a:latin typeface="Arial" charset="0"/>
                <a:ea typeface="宋体" pitchFamily="2" charset="-122"/>
                <a:cs typeface="+mn-cs"/>
              </a:rPr>
              <a:t>个继电器，</a:t>
            </a:r>
            <a:r>
              <a:rPr lang="en-US" altLang="zh-CN" sz="900" b="1" kern="1200" dirty="0">
                <a:solidFill>
                  <a:schemeClr val="tx1"/>
                </a:solidFill>
                <a:latin typeface="Arial" charset="0"/>
                <a:ea typeface="宋体" pitchFamily="2" charset="-122"/>
                <a:cs typeface="+mn-cs"/>
              </a:rPr>
              <a:t>6000</a:t>
            </a:r>
            <a:r>
              <a:rPr lang="zh-CN" altLang="en-US" sz="900" b="1" kern="1200" dirty="0">
                <a:solidFill>
                  <a:schemeClr val="tx1"/>
                </a:solidFill>
                <a:latin typeface="Arial" charset="0"/>
                <a:ea typeface="宋体" pitchFamily="2" charset="-122"/>
                <a:cs typeface="+mn-cs"/>
              </a:rPr>
              <a:t>多个开关，每秒执行</a:t>
            </a:r>
            <a:r>
              <a:rPr lang="en-US" altLang="zh-CN" sz="900" b="1" kern="1200" dirty="0">
                <a:solidFill>
                  <a:schemeClr val="tx1"/>
                </a:solidFill>
                <a:latin typeface="Arial" charset="0"/>
                <a:ea typeface="宋体" pitchFamily="2" charset="-122"/>
                <a:cs typeface="+mn-cs"/>
              </a:rPr>
              <a:t>5000</a:t>
            </a:r>
            <a:r>
              <a:rPr lang="zh-CN" altLang="en-US" sz="900" b="1" kern="1200" dirty="0">
                <a:solidFill>
                  <a:schemeClr val="tx1"/>
                </a:solidFill>
                <a:latin typeface="Arial" charset="0"/>
                <a:ea typeface="宋体" pitchFamily="2" charset="-122"/>
                <a:cs typeface="+mn-cs"/>
              </a:rPr>
              <a:t>次加法或</a:t>
            </a:r>
            <a:r>
              <a:rPr lang="en-US" altLang="zh-CN" sz="900" b="1" kern="1200" dirty="0">
                <a:solidFill>
                  <a:schemeClr val="tx1"/>
                </a:solidFill>
                <a:latin typeface="Arial" charset="0"/>
                <a:ea typeface="宋体" pitchFamily="2" charset="-122"/>
                <a:cs typeface="+mn-cs"/>
              </a:rPr>
              <a:t>400</a:t>
            </a:r>
            <a:r>
              <a:rPr lang="zh-CN" altLang="en-US" sz="900" b="1" kern="1200" dirty="0">
                <a:solidFill>
                  <a:schemeClr val="tx1"/>
                </a:solidFill>
                <a:latin typeface="Arial" charset="0"/>
                <a:ea typeface="宋体" pitchFamily="2" charset="-122"/>
                <a:cs typeface="+mn-cs"/>
              </a:rPr>
              <a:t>次乘法，是继电器计算机的</a:t>
            </a:r>
            <a:r>
              <a:rPr lang="en-US" altLang="zh-CN" sz="900" b="1" kern="1200" dirty="0">
                <a:solidFill>
                  <a:schemeClr val="tx1"/>
                </a:solidFill>
                <a:latin typeface="Arial" charset="0"/>
                <a:ea typeface="宋体" pitchFamily="2" charset="-122"/>
                <a:cs typeface="+mn-cs"/>
              </a:rPr>
              <a:t>1000</a:t>
            </a:r>
            <a:r>
              <a:rPr lang="zh-CN" altLang="en-US" sz="900" b="1" kern="1200" dirty="0">
                <a:solidFill>
                  <a:schemeClr val="tx1"/>
                </a:solidFill>
                <a:latin typeface="Arial" charset="0"/>
                <a:ea typeface="宋体" pitchFamily="2" charset="-122"/>
                <a:cs typeface="+mn-cs"/>
              </a:rPr>
              <a:t>倍、手工计算的</a:t>
            </a:r>
            <a:r>
              <a:rPr lang="en-US" altLang="zh-CN" sz="900" b="1" kern="1200" dirty="0">
                <a:solidFill>
                  <a:schemeClr val="tx1"/>
                </a:solidFill>
                <a:latin typeface="Arial" charset="0"/>
                <a:ea typeface="宋体" pitchFamily="2" charset="-122"/>
                <a:cs typeface="+mn-cs"/>
              </a:rPr>
              <a:t>20</a:t>
            </a:r>
            <a:r>
              <a:rPr lang="zh-CN" altLang="en-US" sz="900" b="1" kern="1200" dirty="0">
                <a:solidFill>
                  <a:schemeClr val="tx1"/>
                </a:solidFill>
                <a:latin typeface="Arial" charset="0"/>
                <a:ea typeface="宋体" pitchFamily="2" charset="-122"/>
                <a:cs typeface="+mn-cs"/>
              </a:rPr>
              <a:t>万倍。</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900" kern="1200" dirty="0">
                <a:solidFill>
                  <a:schemeClr val="tx1">
                    <a:lumMod val="75000"/>
                    <a:lumOff val="25000"/>
                  </a:schemeClr>
                </a:solidFill>
                <a:latin typeface="Arial" charset="0"/>
                <a:ea typeface="宋体" pitchFamily="2" charset="-122"/>
                <a:cs typeface="+mn-cs"/>
              </a:rPr>
              <a:t/>
            </a:r>
            <a:br>
              <a:rPr lang="zh-CN" altLang="en-US" sz="900" kern="1200" dirty="0">
                <a:solidFill>
                  <a:schemeClr val="tx1">
                    <a:lumMod val="75000"/>
                    <a:lumOff val="25000"/>
                  </a:schemeClr>
                </a:solidFill>
                <a:latin typeface="Arial" charset="0"/>
                <a:ea typeface="宋体" pitchFamily="2" charset="-122"/>
                <a:cs typeface="+mn-cs"/>
              </a:rPr>
            </a:br>
            <a:endParaRPr lang="en-US" altLang="zh-CN" sz="900" kern="1200" dirty="0">
              <a:solidFill>
                <a:schemeClr val="tx1">
                  <a:lumMod val="75000"/>
                  <a:lumOff val="25000"/>
                </a:schemeClr>
              </a:solidFill>
              <a:latin typeface="Arial" charset="0"/>
              <a:ea typeface="宋体" pitchFamily="2" charset="-122"/>
              <a:cs typeface="+mn-cs"/>
            </a:endParaRPr>
          </a:p>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18</a:t>
            </a:fld>
            <a:endParaRPr lang="en-US" altLang="zh-CN"/>
          </a:p>
        </p:txBody>
      </p:sp>
    </p:spTree>
    <p:extLst>
      <p:ext uri="{BB962C8B-B14F-4D97-AF65-F5344CB8AC3E}">
        <p14:creationId xmlns:p14="http://schemas.microsoft.com/office/powerpoint/2010/main" val="384468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chemeClr val="tx1"/>
                </a:solidFill>
                <a:latin typeface="Arial" charset="0"/>
                <a:ea typeface="宋体" pitchFamily="2" charset="-122"/>
                <a:cs typeface="+mn-cs"/>
              </a:rPr>
              <a:t>约翰</a:t>
            </a:r>
            <a:r>
              <a:rPr lang="en-US" altLang="zh-CN" sz="1200" b="1" kern="1200" dirty="0">
                <a:solidFill>
                  <a:schemeClr val="tx1"/>
                </a:solidFill>
                <a:latin typeface="Arial" charset="0"/>
                <a:ea typeface="宋体" pitchFamily="2" charset="-122"/>
                <a:cs typeface="+mn-cs"/>
              </a:rPr>
              <a:t>·</a:t>
            </a:r>
            <a:r>
              <a:rPr lang="zh-CN" altLang="en-US" sz="1200" b="1" kern="1200" dirty="0">
                <a:solidFill>
                  <a:schemeClr val="tx1"/>
                </a:solidFill>
                <a:latin typeface="Arial" charset="0"/>
                <a:ea typeface="宋体" pitchFamily="2" charset="-122"/>
                <a:cs typeface="+mn-cs"/>
              </a:rPr>
              <a:t>冯</a:t>
            </a:r>
            <a:r>
              <a:rPr lang="en-US" altLang="zh-CN" sz="1200" b="1" kern="1200" dirty="0">
                <a:solidFill>
                  <a:schemeClr val="tx1"/>
                </a:solidFill>
                <a:latin typeface="Arial" charset="0"/>
                <a:ea typeface="宋体" pitchFamily="2" charset="-122"/>
                <a:cs typeface="+mn-cs"/>
              </a:rPr>
              <a:t>·</a:t>
            </a:r>
            <a:r>
              <a:rPr lang="zh-CN" altLang="en-US" sz="1200" b="1" kern="1200" dirty="0">
                <a:solidFill>
                  <a:schemeClr val="tx1"/>
                </a:solidFill>
                <a:latin typeface="Arial" charset="0"/>
                <a:ea typeface="宋体" pitchFamily="2" charset="-122"/>
                <a:cs typeface="+mn-cs"/>
              </a:rPr>
              <a:t>诺依曼（ </a:t>
            </a:r>
            <a:r>
              <a:rPr lang="en-US" altLang="zh-CN" sz="1200" b="1" kern="1200" dirty="0">
                <a:solidFill>
                  <a:schemeClr val="tx1"/>
                </a:solidFill>
                <a:latin typeface="Arial" charset="0"/>
                <a:ea typeface="宋体" pitchFamily="2" charset="-122"/>
                <a:cs typeface="+mn-cs"/>
              </a:rPr>
              <a:t>John von Neumann,1903</a:t>
            </a:r>
            <a:r>
              <a:rPr lang="zh-CN" altLang="en-US" sz="1200" b="1" kern="1200" dirty="0">
                <a:solidFill>
                  <a:schemeClr val="tx1"/>
                </a:solidFill>
                <a:latin typeface="Arial" charset="0"/>
                <a:ea typeface="宋体" pitchFamily="2" charset="-122"/>
                <a:cs typeface="+mn-cs"/>
              </a:rPr>
              <a:t>－</a:t>
            </a:r>
            <a:r>
              <a:rPr lang="en-US" altLang="zh-CN" sz="1200" b="1" kern="1200" dirty="0">
                <a:solidFill>
                  <a:schemeClr val="tx1"/>
                </a:solidFill>
                <a:latin typeface="Arial" charset="0"/>
                <a:ea typeface="宋体" pitchFamily="2" charset="-122"/>
                <a:cs typeface="+mn-cs"/>
              </a:rPr>
              <a:t>1957</a:t>
            </a:r>
            <a:r>
              <a:rPr lang="zh-CN" altLang="en-US" sz="1200" b="1" kern="1200" dirty="0">
                <a:solidFill>
                  <a:schemeClr val="tx1"/>
                </a:solidFill>
                <a:latin typeface="Arial" charset="0"/>
                <a:ea typeface="宋体" pitchFamily="2" charset="-122"/>
                <a:cs typeface="+mn-cs"/>
              </a:rPr>
              <a:t>）</a:t>
            </a:r>
            <a:r>
              <a:rPr lang="en-US" altLang="zh-CN" sz="1200" b="1" kern="1200" dirty="0">
                <a:solidFill>
                  <a:schemeClr val="tx1"/>
                </a:solidFill>
                <a:latin typeface="Arial" charset="0"/>
                <a:ea typeface="宋体" pitchFamily="2" charset="-122"/>
                <a:cs typeface="+mn-cs"/>
              </a:rPr>
              <a:t>,“</a:t>
            </a:r>
            <a:r>
              <a:rPr lang="zh-CN" altLang="en-US" sz="1200" b="1" kern="1200" dirty="0">
                <a:solidFill>
                  <a:schemeClr val="tx1"/>
                </a:solidFill>
                <a:latin typeface="Arial" charset="0"/>
                <a:ea typeface="宋体" pitchFamily="2" charset="-122"/>
                <a:cs typeface="+mn-cs"/>
              </a:rPr>
              <a:t>现代电子计算机之父”</a:t>
            </a:r>
            <a:r>
              <a:rPr lang="en-US" altLang="zh-CN" sz="1200" b="1" kern="1200" dirty="0">
                <a:solidFill>
                  <a:schemeClr val="tx1"/>
                </a:solidFill>
                <a:latin typeface="Arial" charset="0"/>
                <a:ea typeface="宋体" pitchFamily="2" charset="-122"/>
                <a:cs typeface="+mn-cs"/>
              </a:rPr>
              <a:t>,</a:t>
            </a:r>
            <a:r>
              <a:rPr lang="zh-CN" altLang="en-US" sz="1200" b="1" kern="1200" dirty="0">
                <a:solidFill>
                  <a:schemeClr val="tx1"/>
                </a:solidFill>
                <a:latin typeface="Arial" charset="0"/>
                <a:ea typeface="宋体" pitchFamily="2" charset="-122"/>
                <a:cs typeface="+mn-cs"/>
              </a:rPr>
              <a:t>美籍匈牙利人</a:t>
            </a:r>
            <a:r>
              <a:rPr lang="en-US" altLang="zh-CN" sz="1200" b="1" kern="1200" dirty="0">
                <a:solidFill>
                  <a:schemeClr val="tx1"/>
                </a:solidFill>
                <a:latin typeface="Arial" charset="0"/>
                <a:ea typeface="宋体" pitchFamily="2" charset="-122"/>
                <a:cs typeface="+mn-cs"/>
              </a:rPr>
              <a:t>,</a:t>
            </a:r>
            <a:r>
              <a:rPr lang="zh-CN" altLang="en-US" sz="1200" b="1" kern="1200" dirty="0">
                <a:solidFill>
                  <a:schemeClr val="tx1"/>
                </a:solidFill>
                <a:latin typeface="Arial" charset="0"/>
                <a:ea typeface="宋体" pitchFamily="2" charset="-122"/>
                <a:cs typeface="+mn-cs"/>
              </a:rPr>
              <a:t>物理学家、数学家、发明家</a:t>
            </a:r>
            <a:r>
              <a:rPr lang="en-US" altLang="zh-CN" sz="1200" b="1" kern="1200" dirty="0">
                <a:solidFill>
                  <a:schemeClr val="tx1"/>
                </a:solidFill>
                <a:latin typeface="Arial" charset="0"/>
                <a:ea typeface="宋体" pitchFamily="2" charset="-122"/>
                <a:cs typeface="+mn-cs"/>
              </a:rPr>
              <a:t>,“</a:t>
            </a:r>
            <a:r>
              <a:rPr lang="zh-CN" altLang="en-US" sz="1200" b="1" kern="1200" dirty="0">
                <a:solidFill>
                  <a:schemeClr val="tx1"/>
                </a:solidFill>
                <a:latin typeface="Arial" charset="0"/>
                <a:ea typeface="宋体" pitchFamily="2" charset="-122"/>
                <a:cs typeface="+mn-cs"/>
              </a:rPr>
              <a:t>现代电子计算机之父”即电脑（即</a:t>
            </a:r>
            <a:r>
              <a:rPr lang="en-US" altLang="zh-CN" sz="1200" b="1" kern="1200" dirty="0">
                <a:solidFill>
                  <a:schemeClr val="tx1"/>
                </a:solidFill>
                <a:latin typeface="Arial" charset="0"/>
                <a:ea typeface="宋体" pitchFamily="2" charset="-122"/>
                <a:cs typeface="+mn-cs"/>
              </a:rPr>
              <a:t>EDVAC,</a:t>
            </a:r>
            <a:r>
              <a:rPr lang="zh-CN" altLang="en-US" sz="1200" b="1" kern="1200" dirty="0">
                <a:solidFill>
                  <a:schemeClr val="tx1"/>
                </a:solidFill>
                <a:latin typeface="Arial" charset="0"/>
                <a:ea typeface="宋体" pitchFamily="2" charset="-122"/>
                <a:cs typeface="+mn-cs"/>
              </a:rPr>
              <a:t>它是世界上第一台现代意义的通用计算机）的发明者</a:t>
            </a:r>
            <a:r>
              <a:rPr lang="en-US" altLang="zh-CN" sz="1200" b="1" kern="1200" dirty="0">
                <a:solidFill>
                  <a:schemeClr val="tx1"/>
                </a:solidFill>
                <a:latin typeface="Arial" charset="0"/>
                <a:ea typeface="宋体" pitchFamily="2" charset="-122"/>
                <a:cs typeface="+mn-cs"/>
              </a:rPr>
              <a:t>.</a:t>
            </a:r>
          </a:p>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19</a:t>
            </a:fld>
            <a:endParaRPr lang="en-US" altLang="zh-CN"/>
          </a:p>
        </p:txBody>
      </p:sp>
    </p:spTree>
    <p:extLst>
      <p:ext uri="{BB962C8B-B14F-4D97-AF65-F5344CB8AC3E}">
        <p14:creationId xmlns:p14="http://schemas.microsoft.com/office/powerpoint/2010/main" val="1349042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20</a:t>
            </a:fld>
            <a:endParaRPr lang="en-US" altLang="zh-CN"/>
          </a:p>
        </p:txBody>
      </p:sp>
    </p:spTree>
    <p:extLst>
      <p:ext uri="{BB962C8B-B14F-4D97-AF65-F5344CB8AC3E}">
        <p14:creationId xmlns:p14="http://schemas.microsoft.com/office/powerpoint/2010/main" val="97008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F4771CC-75D4-47F1-8685-A633AA76C5A0}" type="slidenum">
              <a:rPr lang="en-US" altLang="zh-CN"/>
              <a:pPr/>
              <a:t>21</a:t>
            </a:fld>
            <a:endParaRPr lang="en-US" altLang="zh-CN"/>
          </a:p>
        </p:txBody>
      </p:sp>
      <p:sp>
        <p:nvSpPr>
          <p:cNvPr id="67586" name="Rectangle 1026"/>
          <p:cNvSpPr>
            <a:spLocks noGrp="1" noRot="1" noChangeAspect="1" noChangeArrowheads="1" noTextEdit="1"/>
          </p:cNvSpPr>
          <p:nvPr>
            <p:ph type="sldImg"/>
          </p:nvPr>
        </p:nvSpPr>
        <p:spPr>
          <a:xfrm>
            <a:off x="142875" y="768350"/>
            <a:ext cx="6818313" cy="3836988"/>
          </a:xfrm>
          <a:ln/>
        </p:spPr>
      </p:sp>
      <p:sp>
        <p:nvSpPr>
          <p:cNvPr id="67587" name="Rectangle 1027"/>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86089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E416DAF-CEF2-4F7F-B4A5-3738004062DA}" type="slidenum">
              <a:rPr lang="en-US" altLang="zh-CN"/>
              <a:pPr/>
              <a:t>22</a:t>
            </a:fld>
            <a:endParaRPr lang="en-US" altLang="zh-CN"/>
          </a:p>
        </p:txBody>
      </p:sp>
      <p:sp>
        <p:nvSpPr>
          <p:cNvPr id="68610" name="Rectangle 1026"/>
          <p:cNvSpPr>
            <a:spLocks noGrp="1" noRot="1" noChangeAspect="1" noChangeArrowheads="1" noTextEdit="1"/>
          </p:cNvSpPr>
          <p:nvPr>
            <p:ph type="sldImg"/>
          </p:nvPr>
        </p:nvSpPr>
        <p:spPr>
          <a:xfrm>
            <a:off x="142875" y="768350"/>
            <a:ext cx="6818313" cy="3836988"/>
          </a:xfrm>
          <a:ln/>
        </p:spPr>
      </p:sp>
      <p:sp>
        <p:nvSpPr>
          <p:cNvPr id="68611" name="Rectangle 1027"/>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91861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D808DD5-D758-44D6-AA7C-222517BD7508}" type="slidenum">
              <a:rPr lang="en-US" altLang="zh-CN"/>
              <a:pPr/>
              <a:t>23</a:t>
            </a:fld>
            <a:endParaRPr lang="en-US" altLang="zh-CN"/>
          </a:p>
        </p:txBody>
      </p:sp>
      <p:sp>
        <p:nvSpPr>
          <p:cNvPr id="70658" name="Rectangle 2"/>
          <p:cNvSpPr>
            <a:spLocks noGrp="1" noRot="1" noChangeAspect="1" noChangeArrowheads="1" noTextEdit="1"/>
          </p:cNvSpPr>
          <p:nvPr>
            <p:ph type="sldImg"/>
          </p:nvPr>
        </p:nvSpPr>
        <p:spPr>
          <a:xfrm>
            <a:off x="142875" y="768350"/>
            <a:ext cx="6818313" cy="3836988"/>
          </a:xfrm>
          <a:ln/>
        </p:spPr>
      </p:sp>
      <p:sp>
        <p:nvSpPr>
          <p:cNvPr id="7065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273546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mn-ea"/>
              </a:rPr>
              <a:t>1951</a:t>
            </a:r>
            <a:r>
              <a:rPr lang="zh-CN" altLang="en-US" sz="1200" b="1" dirty="0">
                <a:solidFill>
                  <a:schemeClr val="tx1">
                    <a:lumMod val="75000"/>
                    <a:lumOff val="25000"/>
                  </a:schemeClr>
                </a:solidFill>
                <a:latin typeface="+mn-ea"/>
              </a:rPr>
              <a:t>年：</a:t>
            </a:r>
            <a:r>
              <a:rPr lang="en-US" altLang="zh-CN" sz="1200" b="1" dirty="0">
                <a:solidFill>
                  <a:schemeClr val="tx1">
                    <a:lumMod val="75000"/>
                    <a:lumOff val="25000"/>
                  </a:schemeClr>
                </a:solidFill>
                <a:latin typeface="+mn-ea"/>
              </a:rPr>
              <a:t>UNIVAC-1 ——</a:t>
            </a:r>
            <a:r>
              <a:rPr lang="zh-CN" altLang="en-US" sz="1200" b="1" dirty="0">
                <a:solidFill>
                  <a:schemeClr val="tx1">
                    <a:lumMod val="75000"/>
                    <a:lumOff val="25000"/>
                  </a:schemeClr>
                </a:solidFill>
                <a:latin typeface="+mn-ea"/>
              </a:rPr>
              <a:t>第一台商用计算机系统诞生，设计者是</a:t>
            </a:r>
            <a:r>
              <a:rPr lang="en-US" altLang="zh-CN" sz="1200" b="1" dirty="0" err="1">
                <a:solidFill>
                  <a:schemeClr val="tx1">
                    <a:lumMod val="75000"/>
                    <a:lumOff val="25000"/>
                  </a:schemeClr>
                </a:solidFill>
                <a:latin typeface="+mn-ea"/>
              </a:rPr>
              <a:t>J.Presper</a:t>
            </a:r>
            <a:r>
              <a:rPr lang="en-US" altLang="zh-CN" sz="1200" b="1" dirty="0">
                <a:solidFill>
                  <a:schemeClr val="tx1">
                    <a:lumMod val="75000"/>
                    <a:lumOff val="25000"/>
                  </a:schemeClr>
                </a:solidFill>
                <a:latin typeface="+mn-ea"/>
              </a:rPr>
              <a:t> Eckert</a:t>
            </a:r>
            <a:r>
              <a:rPr lang="zh-CN" altLang="en-US" sz="1200" b="1" dirty="0">
                <a:solidFill>
                  <a:schemeClr val="tx1">
                    <a:lumMod val="75000"/>
                    <a:lumOff val="25000"/>
                  </a:schemeClr>
                </a:solidFill>
                <a:latin typeface="+mn-ea"/>
              </a:rPr>
              <a:t>和</a:t>
            </a:r>
            <a:r>
              <a:rPr lang="en-US" altLang="zh-CN" sz="1200" b="1" dirty="0">
                <a:solidFill>
                  <a:schemeClr val="tx1">
                    <a:lumMod val="75000"/>
                    <a:lumOff val="25000"/>
                  </a:schemeClr>
                </a:solidFill>
                <a:latin typeface="+mn-ea"/>
              </a:rPr>
              <a:t>John Mauchly</a:t>
            </a:r>
            <a:r>
              <a:rPr lang="zh-CN" altLang="en-US" sz="1200" b="1" dirty="0">
                <a:solidFill>
                  <a:schemeClr val="tx1">
                    <a:lumMod val="75000"/>
                    <a:lumOff val="25000"/>
                  </a:schemeClr>
                </a:solidFill>
                <a:latin typeface="+mn-ea"/>
              </a:rPr>
              <a:t>。被美国人口普查部门用于人口普查，标志着计算机进入了商业应用时代</a:t>
            </a:r>
            <a:r>
              <a:rPr lang="en-US" altLang="zh-CN" sz="1200" b="1" dirty="0">
                <a:solidFill>
                  <a:schemeClr val="tx1">
                    <a:lumMod val="75000"/>
                    <a:lumOff val="25000"/>
                  </a:schemeClr>
                </a:solidFill>
                <a:latin typeface="+mn-ea"/>
              </a:rPr>
              <a:t>; UNIVAC-III </a:t>
            </a:r>
            <a:r>
              <a:rPr lang="zh-CN" altLang="en-US" sz="1200" b="1" dirty="0">
                <a:solidFill>
                  <a:schemeClr val="tx1">
                    <a:lumMod val="75000"/>
                    <a:lumOff val="25000"/>
                  </a:schemeClr>
                </a:solidFill>
                <a:latin typeface="+mn-ea"/>
              </a:rPr>
              <a:t>采用</a:t>
            </a:r>
            <a:r>
              <a:rPr lang="en-US" altLang="zh-CN" sz="1200" b="1" dirty="0" err="1">
                <a:solidFill>
                  <a:schemeClr val="tx1">
                    <a:lumMod val="75000"/>
                    <a:lumOff val="25000"/>
                  </a:schemeClr>
                </a:solidFill>
                <a:latin typeface="+mn-ea"/>
              </a:rPr>
              <a:t>Tranisitor</a:t>
            </a:r>
            <a:r>
              <a:rPr lang="zh-CN" altLang="en-US" sz="1200" b="1" dirty="0">
                <a:solidFill>
                  <a:schemeClr val="tx1">
                    <a:lumMod val="75000"/>
                    <a:lumOff val="25000"/>
                  </a:schemeClr>
                </a:solidFill>
                <a:latin typeface="+mn-ea"/>
              </a:rPr>
              <a:t>； </a:t>
            </a:r>
            <a:r>
              <a:rPr lang="en-US" altLang="zh-CN" sz="1200" b="1" dirty="0">
                <a:solidFill>
                  <a:schemeClr val="tx1">
                    <a:lumMod val="75000"/>
                    <a:lumOff val="25000"/>
                  </a:schemeClr>
                </a:solidFill>
                <a:latin typeface="+mn-ea"/>
              </a:rPr>
              <a:t>UNIVAC-III</a:t>
            </a:r>
            <a:r>
              <a:rPr lang="zh-CN" altLang="en-US" sz="1200" b="1" dirty="0">
                <a:solidFill>
                  <a:schemeClr val="tx1">
                    <a:lumMod val="75000"/>
                    <a:lumOff val="25000"/>
                  </a:schemeClr>
                </a:solidFill>
                <a:latin typeface="+mn-ea"/>
              </a:rPr>
              <a:t>；</a:t>
            </a: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24</a:t>
            </a:fld>
            <a:endParaRPr lang="en-US" altLang="zh-CN"/>
          </a:p>
        </p:txBody>
      </p:sp>
    </p:spTree>
    <p:extLst>
      <p:ext uri="{BB962C8B-B14F-4D97-AF65-F5344CB8AC3E}">
        <p14:creationId xmlns:p14="http://schemas.microsoft.com/office/powerpoint/2010/main" val="116544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1" dirty="0">
                <a:solidFill>
                  <a:schemeClr val="tx1">
                    <a:lumMod val="75000"/>
                    <a:lumOff val="25000"/>
                  </a:schemeClr>
                </a:solidFill>
                <a:latin typeface="+mn-ea"/>
              </a:rPr>
              <a:t>1951</a:t>
            </a:r>
            <a:r>
              <a:rPr lang="zh-CN" altLang="en-US" sz="1200" b="1" dirty="0">
                <a:solidFill>
                  <a:schemeClr val="tx1">
                    <a:lumMod val="75000"/>
                    <a:lumOff val="25000"/>
                  </a:schemeClr>
                </a:solidFill>
                <a:latin typeface="+mn-ea"/>
              </a:rPr>
              <a:t>年：</a:t>
            </a:r>
            <a:r>
              <a:rPr lang="en-US" altLang="zh-CN" sz="1200" b="1" dirty="0">
                <a:solidFill>
                  <a:schemeClr val="tx1">
                    <a:lumMod val="75000"/>
                    <a:lumOff val="25000"/>
                  </a:schemeClr>
                </a:solidFill>
                <a:latin typeface="+mn-ea"/>
              </a:rPr>
              <a:t>UNIVAC-1 ——</a:t>
            </a:r>
            <a:r>
              <a:rPr lang="zh-CN" altLang="en-US" sz="1200" b="1" dirty="0">
                <a:solidFill>
                  <a:schemeClr val="tx1">
                    <a:lumMod val="75000"/>
                    <a:lumOff val="25000"/>
                  </a:schemeClr>
                </a:solidFill>
                <a:latin typeface="+mn-ea"/>
              </a:rPr>
              <a:t>第一台商用计算机系统诞生，设计者是</a:t>
            </a:r>
            <a:r>
              <a:rPr lang="en-US" altLang="zh-CN" sz="1200" b="1" dirty="0" err="1">
                <a:solidFill>
                  <a:schemeClr val="tx1">
                    <a:lumMod val="75000"/>
                    <a:lumOff val="25000"/>
                  </a:schemeClr>
                </a:solidFill>
                <a:latin typeface="+mn-ea"/>
              </a:rPr>
              <a:t>J.Presper</a:t>
            </a:r>
            <a:r>
              <a:rPr lang="en-US" altLang="zh-CN" sz="1200" b="1" dirty="0">
                <a:solidFill>
                  <a:schemeClr val="tx1">
                    <a:lumMod val="75000"/>
                    <a:lumOff val="25000"/>
                  </a:schemeClr>
                </a:solidFill>
                <a:latin typeface="+mn-ea"/>
              </a:rPr>
              <a:t> Eckert</a:t>
            </a:r>
            <a:r>
              <a:rPr lang="zh-CN" altLang="en-US" sz="1200" b="1" dirty="0">
                <a:solidFill>
                  <a:schemeClr val="tx1">
                    <a:lumMod val="75000"/>
                    <a:lumOff val="25000"/>
                  </a:schemeClr>
                </a:solidFill>
                <a:latin typeface="+mn-ea"/>
              </a:rPr>
              <a:t>和</a:t>
            </a:r>
            <a:r>
              <a:rPr lang="en-US" altLang="zh-CN" sz="1200" b="1" dirty="0">
                <a:solidFill>
                  <a:schemeClr val="tx1">
                    <a:lumMod val="75000"/>
                    <a:lumOff val="25000"/>
                  </a:schemeClr>
                </a:solidFill>
                <a:latin typeface="+mn-ea"/>
              </a:rPr>
              <a:t>John Mauchly</a:t>
            </a:r>
            <a:r>
              <a:rPr lang="zh-CN" altLang="en-US" sz="1200" b="1" dirty="0">
                <a:solidFill>
                  <a:schemeClr val="tx1">
                    <a:lumMod val="75000"/>
                    <a:lumOff val="25000"/>
                  </a:schemeClr>
                </a:solidFill>
                <a:latin typeface="+mn-ea"/>
              </a:rPr>
              <a:t>。被美国人口普查部门用于人口普查，标志着计算机进入了商业应用时代</a:t>
            </a:r>
            <a:r>
              <a:rPr lang="en-US" altLang="zh-CN" sz="1200" b="1" dirty="0">
                <a:solidFill>
                  <a:schemeClr val="tx1">
                    <a:lumMod val="75000"/>
                    <a:lumOff val="25000"/>
                  </a:schemeClr>
                </a:solidFill>
                <a:latin typeface="+mn-ea"/>
              </a:rPr>
              <a:t>; UNIVAC-III </a:t>
            </a:r>
            <a:r>
              <a:rPr lang="zh-CN" altLang="en-US" sz="1200" b="1" dirty="0">
                <a:solidFill>
                  <a:schemeClr val="tx1">
                    <a:lumMod val="75000"/>
                    <a:lumOff val="25000"/>
                  </a:schemeClr>
                </a:solidFill>
                <a:latin typeface="+mn-ea"/>
              </a:rPr>
              <a:t>采用</a:t>
            </a:r>
            <a:r>
              <a:rPr lang="en-US" altLang="zh-CN" sz="1200" b="1" dirty="0" err="1">
                <a:solidFill>
                  <a:schemeClr val="tx1">
                    <a:lumMod val="75000"/>
                    <a:lumOff val="25000"/>
                  </a:schemeClr>
                </a:solidFill>
                <a:latin typeface="+mn-ea"/>
              </a:rPr>
              <a:t>Tranisitor</a:t>
            </a:r>
            <a:r>
              <a:rPr lang="zh-CN" altLang="en-US" sz="1200" b="1" dirty="0">
                <a:solidFill>
                  <a:schemeClr val="tx1">
                    <a:lumMod val="75000"/>
                    <a:lumOff val="25000"/>
                  </a:schemeClr>
                </a:solidFill>
                <a:latin typeface="+mn-ea"/>
              </a:rPr>
              <a:t>； </a:t>
            </a:r>
            <a:r>
              <a:rPr lang="en-US" altLang="zh-CN" sz="1200" b="1" dirty="0">
                <a:solidFill>
                  <a:schemeClr val="tx1">
                    <a:lumMod val="75000"/>
                    <a:lumOff val="25000"/>
                  </a:schemeClr>
                </a:solidFill>
                <a:latin typeface="+mn-ea"/>
              </a:rPr>
              <a:t>UNIVAC-III</a:t>
            </a:r>
            <a:r>
              <a:rPr lang="zh-CN" altLang="en-US" sz="1200" b="1" dirty="0">
                <a:solidFill>
                  <a:schemeClr val="tx1">
                    <a:lumMod val="75000"/>
                    <a:lumOff val="25000"/>
                  </a:schemeClr>
                </a:solidFill>
                <a:latin typeface="+mn-ea"/>
              </a:rPr>
              <a:t>；</a:t>
            </a: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25</a:t>
            </a:fld>
            <a:endParaRPr lang="en-US" altLang="zh-CN"/>
          </a:p>
        </p:txBody>
      </p:sp>
    </p:spTree>
    <p:extLst>
      <p:ext uri="{BB962C8B-B14F-4D97-AF65-F5344CB8AC3E}">
        <p14:creationId xmlns:p14="http://schemas.microsoft.com/office/powerpoint/2010/main" val="319794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高级编程语言 </a:t>
            </a:r>
            <a:r>
              <a:rPr lang="en-US" altLang="zh-CN" dirty="0"/>
              <a:t>FORTRA </a:t>
            </a:r>
            <a:r>
              <a:rPr lang="zh-CN" altLang="en-US" dirty="0"/>
              <a:t>也是在第二代计算机的这个时候开始发展</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26</a:t>
            </a:fld>
            <a:endParaRPr lang="en-US" altLang="zh-CN"/>
          </a:p>
        </p:txBody>
      </p:sp>
    </p:spTree>
    <p:extLst>
      <p:ext uri="{BB962C8B-B14F-4D97-AF65-F5344CB8AC3E}">
        <p14:creationId xmlns:p14="http://schemas.microsoft.com/office/powerpoint/2010/main" val="228151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28</a:t>
            </a:fld>
            <a:endParaRPr lang="en-US" altLang="zh-CN"/>
          </a:p>
        </p:txBody>
      </p:sp>
    </p:spTree>
    <p:extLst>
      <p:ext uri="{BB962C8B-B14F-4D97-AF65-F5344CB8AC3E}">
        <p14:creationId xmlns:p14="http://schemas.microsoft.com/office/powerpoint/2010/main" val="50735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8</a:t>
            </a:fld>
            <a:endParaRPr lang="en-US" altLang="zh-CN"/>
          </a:p>
        </p:txBody>
      </p:sp>
    </p:spTree>
    <p:extLst>
      <p:ext uri="{BB962C8B-B14F-4D97-AF65-F5344CB8AC3E}">
        <p14:creationId xmlns:p14="http://schemas.microsoft.com/office/powerpoint/2010/main" val="876664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72DE696-EF50-4471-81CF-C92F535237D0}" type="slidenum">
              <a:rPr lang="en-US" altLang="zh-CN"/>
              <a:pPr/>
              <a:t>30</a:t>
            </a:fld>
            <a:endParaRPr lang="en-US" altLang="zh-CN"/>
          </a:p>
        </p:txBody>
      </p:sp>
      <p:sp>
        <p:nvSpPr>
          <p:cNvPr id="76802" name="Rectangle 2"/>
          <p:cNvSpPr>
            <a:spLocks noGrp="1" noRot="1" noChangeAspect="1" noChangeArrowheads="1" noTextEdit="1"/>
          </p:cNvSpPr>
          <p:nvPr>
            <p:ph type="sldImg"/>
          </p:nvPr>
        </p:nvSpPr>
        <p:spPr>
          <a:xfrm>
            <a:off x="142875" y="768350"/>
            <a:ext cx="6818313" cy="3836988"/>
          </a:xfrm>
          <a:ln/>
        </p:spPr>
      </p:sp>
      <p:sp>
        <p:nvSpPr>
          <p:cNvPr id="76803"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641253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高级编程语言 </a:t>
            </a:r>
            <a:r>
              <a:rPr lang="en-US" altLang="zh-CN" dirty="0"/>
              <a:t>FORTRA </a:t>
            </a:r>
            <a:r>
              <a:rPr lang="zh-CN" altLang="en-US" dirty="0"/>
              <a:t>也是在第二代计算机的这个时候开始发展</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31</a:t>
            </a:fld>
            <a:endParaRPr lang="en-US" altLang="zh-CN"/>
          </a:p>
        </p:txBody>
      </p:sp>
    </p:spTree>
    <p:extLst>
      <p:ext uri="{BB962C8B-B14F-4D97-AF65-F5344CB8AC3E}">
        <p14:creationId xmlns:p14="http://schemas.microsoft.com/office/powerpoint/2010/main" val="3138664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32</a:t>
            </a:fld>
            <a:endParaRPr lang="en-US" altLang="zh-CN"/>
          </a:p>
        </p:txBody>
      </p:sp>
    </p:spTree>
    <p:extLst>
      <p:ext uri="{BB962C8B-B14F-4D97-AF65-F5344CB8AC3E}">
        <p14:creationId xmlns:p14="http://schemas.microsoft.com/office/powerpoint/2010/main" val="106914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1.1    Introduction</a:t>
            </a:r>
          </a:p>
        </p:txBody>
      </p:sp>
      <p:sp>
        <p:nvSpPr>
          <p:cNvPr id="5" name="灯片编号占位符 4"/>
          <p:cNvSpPr>
            <a:spLocks noGrp="1"/>
          </p:cNvSpPr>
          <p:nvPr>
            <p:ph type="sldNum" sz="quarter" idx="11"/>
          </p:nvPr>
        </p:nvSpPr>
        <p:spPr/>
        <p:txBody>
          <a:bodyPr/>
          <a:lstStyle/>
          <a:p>
            <a:pPr>
              <a:defRPr/>
            </a:pPr>
            <a:fld id="{C1A85876-5778-412D-A66E-7C93DA5B0608}" type="slidenum">
              <a:rPr lang="en-US" altLang="zh-CN" smtClean="0"/>
              <a:pPr>
                <a:defRPr/>
              </a:pPr>
              <a:t>34</a:t>
            </a:fld>
            <a:endParaRPr lang="en-US" altLang="zh-CN"/>
          </a:p>
        </p:txBody>
      </p:sp>
    </p:spTree>
    <p:extLst>
      <p:ext uri="{BB962C8B-B14F-4D97-AF65-F5344CB8AC3E}">
        <p14:creationId xmlns:p14="http://schemas.microsoft.com/office/powerpoint/2010/main" val="2620711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a:solidFill>
                  <a:schemeClr val="tx1"/>
                </a:solidFill>
                <a:effectLst/>
                <a:latin typeface="Arial" charset="0"/>
                <a:ea typeface="宋体" pitchFamily="2" charset="-122"/>
                <a:cs typeface="+mn-cs"/>
              </a:rPr>
              <a:t>Dynabook</a:t>
            </a:r>
            <a:r>
              <a:rPr lang="en-US" altLang="zh-CN" sz="1200" b="0" i="0" kern="1200" dirty="0">
                <a:solidFill>
                  <a:schemeClr val="tx1"/>
                </a:solidFill>
                <a:effectLst/>
                <a:latin typeface="Arial" charset="0"/>
                <a:ea typeface="宋体" pitchFamily="2" charset="-122"/>
                <a:cs typeface="+mn-cs"/>
              </a:rPr>
              <a:t> in his 1972 proposal "A personal computer for children of all ages",</a:t>
            </a:r>
            <a:r>
              <a:rPr lang="en-US" altLang="zh-CN" sz="1200" b="0" i="0" u="none" strike="noStrike" kern="1200" baseline="30000" dirty="0">
                <a:solidFill>
                  <a:schemeClr val="tx1"/>
                </a:solidFill>
                <a:effectLst/>
                <a:latin typeface="Arial" charset="0"/>
                <a:ea typeface="宋体" pitchFamily="2" charset="-122"/>
                <a:cs typeface="+mn-cs"/>
                <a:hlinkClick r:id="rId3"/>
              </a:rPr>
              <a:t>[1]</a:t>
            </a:r>
            <a:r>
              <a:rPr lang="en-US" altLang="zh-CN" sz="1200" b="0" i="0" kern="1200" dirty="0">
                <a:solidFill>
                  <a:schemeClr val="tx1"/>
                </a:solidFill>
                <a:effectLst/>
                <a:latin typeface="Arial" charset="0"/>
                <a:ea typeface="宋体" pitchFamily="2" charset="-122"/>
                <a:cs typeface="+mn-cs"/>
              </a:rPr>
              <a:t> outlines the requirements for a conceptual portable educational device that would offer similar functionality to that now supplied via a </a:t>
            </a:r>
            <a:r>
              <a:rPr lang="en-US" altLang="zh-CN" sz="1200" b="0" i="0" u="none" strike="noStrike" kern="1200" dirty="0">
                <a:solidFill>
                  <a:schemeClr val="tx1"/>
                </a:solidFill>
                <a:effectLst/>
                <a:latin typeface="Arial" charset="0"/>
                <a:ea typeface="宋体" pitchFamily="2" charset="-122"/>
                <a:cs typeface="+mn-cs"/>
                <a:hlinkClick r:id="rId4" tooltip="Laptop"/>
              </a:rPr>
              <a:t>laptop</a:t>
            </a:r>
            <a:r>
              <a:rPr lang="en-US" altLang="zh-CN" sz="1200" b="0" i="0" kern="1200" dirty="0">
                <a:solidFill>
                  <a:schemeClr val="tx1"/>
                </a:solidFill>
                <a:effectLst/>
                <a:latin typeface="Arial" charset="0"/>
                <a:ea typeface="宋体" pitchFamily="2" charset="-122"/>
                <a:cs typeface="+mn-cs"/>
              </a:rPr>
              <a:t> computer or (in some of its other incarnations) a </a:t>
            </a:r>
            <a:r>
              <a:rPr lang="en-US" altLang="zh-CN" sz="1200" b="0" i="0" u="none" strike="noStrike" kern="1200" dirty="0">
                <a:solidFill>
                  <a:schemeClr val="tx1"/>
                </a:solidFill>
                <a:effectLst/>
                <a:latin typeface="Arial" charset="0"/>
                <a:ea typeface="宋体" pitchFamily="2" charset="-122"/>
                <a:cs typeface="+mn-cs"/>
                <a:hlinkClick r:id="rId5" tooltip="Tablet computer"/>
              </a:rPr>
              <a:t>tablet or slate computer</a:t>
            </a:r>
            <a:endParaRPr lang="zh-CN" altLang="en-US" dirty="0"/>
          </a:p>
        </p:txBody>
      </p:sp>
      <p:sp>
        <p:nvSpPr>
          <p:cNvPr id="4" name="页眉占位符 3"/>
          <p:cNvSpPr>
            <a:spLocks noGrp="1"/>
          </p:cNvSpPr>
          <p:nvPr>
            <p:ph type="hdr" sz="quarter" idx="10"/>
          </p:nvPr>
        </p:nvSpPr>
        <p:spPr/>
        <p:txBody>
          <a:bodyPr/>
          <a:lstStyle/>
          <a:p>
            <a:pPr>
              <a:defRPr/>
            </a:pPr>
            <a:r>
              <a:rPr lang="en-US" altLang="zh-CN"/>
              <a:t>1.1    Introduction</a:t>
            </a:r>
          </a:p>
        </p:txBody>
      </p:sp>
      <p:sp>
        <p:nvSpPr>
          <p:cNvPr id="5" name="灯片编号占位符 4"/>
          <p:cNvSpPr>
            <a:spLocks noGrp="1"/>
          </p:cNvSpPr>
          <p:nvPr>
            <p:ph type="sldNum" sz="quarter" idx="11"/>
          </p:nvPr>
        </p:nvSpPr>
        <p:spPr/>
        <p:txBody>
          <a:bodyPr/>
          <a:lstStyle/>
          <a:p>
            <a:pPr>
              <a:defRPr/>
            </a:pPr>
            <a:fld id="{C1A85876-5778-412D-A66E-7C93DA5B0608}" type="slidenum">
              <a:rPr lang="en-US" altLang="zh-CN" smtClean="0"/>
              <a:pPr>
                <a:defRPr/>
              </a:pPr>
              <a:t>35</a:t>
            </a:fld>
            <a:endParaRPr lang="en-US" altLang="zh-CN"/>
          </a:p>
        </p:txBody>
      </p:sp>
    </p:spTree>
    <p:extLst>
      <p:ext uri="{BB962C8B-B14F-4D97-AF65-F5344CB8AC3E}">
        <p14:creationId xmlns:p14="http://schemas.microsoft.com/office/powerpoint/2010/main" val="327440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1.1    Introduction</a:t>
            </a:r>
          </a:p>
        </p:txBody>
      </p:sp>
      <p:sp>
        <p:nvSpPr>
          <p:cNvPr id="5" name="灯片编号占位符 4"/>
          <p:cNvSpPr>
            <a:spLocks noGrp="1"/>
          </p:cNvSpPr>
          <p:nvPr>
            <p:ph type="sldNum" sz="quarter" idx="11"/>
          </p:nvPr>
        </p:nvSpPr>
        <p:spPr/>
        <p:txBody>
          <a:bodyPr/>
          <a:lstStyle/>
          <a:p>
            <a:pPr>
              <a:defRPr/>
            </a:pPr>
            <a:fld id="{C1A85876-5778-412D-A66E-7C93DA5B0608}" type="slidenum">
              <a:rPr lang="en-US" altLang="zh-CN" smtClean="0"/>
              <a:pPr>
                <a:defRPr/>
              </a:pPr>
              <a:t>36</a:t>
            </a:fld>
            <a:endParaRPr lang="en-US" altLang="zh-CN"/>
          </a:p>
        </p:txBody>
      </p:sp>
    </p:spTree>
    <p:extLst>
      <p:ext uri="{BB962C8B-B14F-4D97-AF65-F5344CB8AC3E}">
        <p14:creationId xmlns:p14="http://schemas.microsoft.com/office/powerpoint/2010/main" val="213839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1.1    Introduction</a:t>
            </a:r>
          </a:p>
        </p:txBody>
      </p:sp>
      <p:sp>
        <p:nvSpPr>
          <p:cNvPr id="5" name="灯片编号占位符 4"/>
          <p:cNvSpPr>
            <a:spLocks noGrp="1"/>
          </p:cNvSpPr>
          <p:nvPr>
            <p:ph type="sldNum" sz="quarter" idx="11"/>
          </p:nvPr>
        </p:nvSpPr>
        <p:spPr/>
        <p:txBody>
          <a:bodyPr/>
          <a:lstStyle/>
          <a:p>
            <a:pPr>
              <a:defRPr/>
            </a:pPr>
            <a:fld id="{C1A85876-5778-412D-A66E-7C93DA5B0608}" type="slidenum">
              <a:rPr lang="en-US" altLang="zh-CN" smtClean="0"/>
              <a:pPr>
                <a:defRPr/>
              </a:pPr>
              <a:t>38</a:t>
            </a:fld>
            <a:endParaRPr lang="en-US" altLang="zh-CN"/>
          </a:p>
        </p:txBody>
      </p:sp>
    </p:spTree>
    <p:extLst>
      <p:ext uri="{BB962C8B-B14F-4D97-AF65-F5344CB8AC3E}">
        <p14:creationId xmlns:p14="http://schemas.microsoft.com/office/powerpoint/2010/main" val="1535120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F00F13A-C12C-4F40-807B-3A8A8A40A3E9}" type="slidenum">
              <a:rPr lang="en-US" altLang="zh-CN"/>
              <a:pPr/>
              <a:t>40</a:t>
            </a:fld>
            <a:endParaRPr lang="en-US" altLang="zh-CN"/>
          </a:p>
        </p:txBody>
      </p:sp>
      <p:sp>
        <p:nvSpPr>
          <p:cNvPr id="80898" name="Rectangle 2"/>
          <p:cNvSpPr>
            <a:spLocks noGrp="1" noRot="1" noChangeAspect="1" noChangeArrowheads="1" noTextEdit="1"/>
          </p:cNvSpPr>
          <p:nvPr>
            <p:ph type="sldImg"/>
          </p:nvPr>
        </p:nvSpPr>
        <p:spPr>
          <a:xfrm>
            <a:off x="142875" y="768350"/>
            <a:ext cx="6818313" cy="3836988"/>
          </a:xfrm>
          <a:ln/>
        </p:spPr>
      </p:sp>
      <p:sp>
        <p:nvSpPr>
          <p:cNvPr id="8089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4172822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A261F8C-341E-4F1F-A5E3-E69A2B3C4A12}" type="slidenum">
              <a:rPr lang="en-US" altLang="zh-CN"/>
              <a:pPr/>
              <a:t>46</a:t>
            </a:fld>
            <a:endParaRPr lang="en-US" altLang="zh-CN"/>
          </a:p>
        </p:txBody>
      </p:sp>
      <p:sp>
        <p:nvSpPr>
          <p:cNvPr id="73730" name="Rectangle 1026"/>
          <p:cNvSpPr>
            <a:spLocks noGrp="1" noRot="1" noChangeAspect="1" noChangeArrowheads="1" noTextEdit="1"/>
          </p:cNvSpPr>
          <p:nvPr>
            <p:ph type="sldImg"/>
          </p:nvPr>
        </p:nvSpPr>
        <p:spPr>
          <a:xfrm>
            <a:off x="142875" y="768350"/>
            <a:ext cx="6818313" cy="3836988"/>
          </a:xfrm>
          <a:ln/>
        </p:spPr>
      </p:sp>
      <p:sp>
        <p:nvSpPr>
          <p:cNvPr id="73731" name="Rectangle 1027"/>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43335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在高性能芯片，特别是处理器的设计中，如果没有紧跟摩尔定律的企业就会被淘汰。 </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47</a:t>
            </a:fld>
            <a:endParaRPr lang="en-US" altLang="zh-CN"/>
          </a:p>
        </p:txBody>
      </p:sp>
    </p:spTree>
    <p:extLst>
      <p:ext uri="{BB962C8B-B14F-4D97-AF65-F5344CB8AC3E}">
        <p14:creationId xmlns:p14="http://schemas.microsoft.com/office/powerpoint/2010/main" val="903368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chemeClr val="tx1"/>
                </a:solidFill>
                <a:latin typeface="Arial" charset="0"/>
                <a:ea typeface="宋体" pitchFamily="2" charset="-122"/>
                <a:cs typeface="+mn-cs"/>
              </a:rPr>
              <a:t>经考古研究表明：人类的计算是从计数开始．最早的计数工具从自身的双手开始到学会用小树枝、小木棍、小石子等工具进行计数。到了我国的唐代，人们发明了算盘，同时发明了一整套基于算盘的引算口诀，算盘应该是出现最早的较为成熟的计算工具，所以也有观点认为算盘可以看作是最早的计算机，而珠算口诀则是最早的算法。</a:t>
            </a:r>
          </a:p>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9</a:t>
            </a:fld>
            <a:endParaRPr lang="en-US" altLang="zh-CN"/>
          </a:p>
        </p:txBody>
      </p:sp>
    </p:spTree>
    <p:extLst>
      <p:ext uri="{BB962C8B-B14F-4D97-AF65-F5344CB8AC3E}">
        <p14:creationId xmlns:p14="http://schemas.microsoft.com/office/powerpoint/2010/main" val="2761461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在考虑通俗易懂的例子。</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49</a:t>
            </a:fld>
            <a:endParaRPr lang="en-US" altLang="zh-CN"/>
          </a:p>
        </p:txBody>
      </p:sp>
    </p:spTree>
    <p:extLst>
      <p:ext uri="{BB962C8B-B14F-4D97-AF65-F5344CB8AC3E}">
        <p14:creationId xmlns:p14="http://schemas.microsoft.com/office/powerpoint/2010/main" val="2889666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Principle 1</a:t>
            </a: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51</a:t>
            </a:fld>
            <a:endParaRPr lang="en-US" altLang="zh-CN"/>
          </a:p>
        </p:txBody>
      </p:sp>
    </p:spTree>
    <p:extLst>
      <p:ext uri="{BB962C8B-B14F-4D97-AF65-F5344CB8AC3E}">
        <p14:creationId xmlns:p14="http://schemas.microsoft.com/office/powerpoint/2010/main" val="3825507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四抱衣服总的时间</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(30+40+20)x4</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360</a:t>
            </a: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55</a:t>
            </a:fld>
            <a:endParaRPr lang="en-US" altLang="zh-CN"/>
          </a:p>
        </p:txBody>
      </p:sp>
    </p:spTree>
    <p:extLst>
      <p:ext uri="{BB962C8B-B14F-4D97-AF65-F5344CB8AC3E}">
        <p14:creationId xmlns:p14="http://schemas.microsoft.com/office/powerpoint/2010/main" val="3689758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Extra</a:t>
            </a:r>
            <a:r>
              <a:rPr lang="zh-CN" altLang="en-US" dirty="0"/>
              <a:t>：</a:t>
            </a:r>
            <a:r>
              <a:rPr lang="en-US" altLang="zh-CN" dirty="0"/>
              <a:t>B</a:t>
            </a:r>
            <a:r>
              <a:rPr lang="zh-CN" altLang="en-US" dirty="0"/>
              <a:t>的洗衣服的步骤也变成</a:t>
            </a:r>
            <a:r>
              <a:rPr lang="en-US" altLang="zh-CN" dirty="0"/>
              <a:t>40</a:t>
            </a:r>
            <a:r>
              <a:rPr lang="zh-CN" altLang="en-US" dirty="0"/>
              <a:t>分钟，因为需要等待烘干器烘干，导致洗衣机有</a:t>
            </a:r>
            <a:r>
              <a:rPr lang="en-US" altLang="zh-CN" dirty="0"/>
              <a:t>10</a:t>
            </a:r>
            <a:r>
              <a:rPr lang="zh-CN" altLang="en-US" dirty="0"/>
              <a:t>分钟浪费； 所以流水线最好的状态的每一个步骤时间都一样；</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56</a:t>
            </a:fld>
            <a:endParaRPr lang="en-US" altLang="zh-CN"/>
          </a:p>
        </p:txBody>
      </p:sp>
    </p:spTree>
    <p:extLst>
      <p:ext uri="{BB962C8B-B14F-4D97-AF65-F5344CB8AC3E}">
        <p14:creationId xmlns:p14="http://schemas.microsoft.com/office/powerpoint/2010/main" val="1717208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飞碟射击</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57</a:t>
            </a:fld>
            <a:endParaRPr lang="en-US" altLang="zh-CN"/>
          </a:p>
        </p:txBody>
      </p:sp>
    </p:spTree>
    <p:extLst>
      <p:ext uri="{BB962C8B-B14F-4D97-AF65-F5344CB8AC3E}">
        <p14:creationId xmlns:p14="http://schemas.microsoft.com/office/powerpoint/2010/main" val="1855788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大货车采用双排轮胎</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59</a:t>
            </a:fld>
            <a:endParaRPr lang="en-US" altLang="zh-CN"/>
          </a:p>
        </p:txBody>
      </p:sp>
    </p:spTree>
    <p:extLst>
      <p:ext uri="{BB962C8B-B14F-4D97-AF65-F5344CB8AC3E}">
        <p14:creationId xmlns:p14="http://schemas.microsoft.com/office/powerpoint/2010/main" val="3788196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首先介绍</a:t>
            </a:r>
            <a:r>
              <a:rPr lang="en-US" altLang="zh-CN" dirty="0"/>
              <a:t>Hardware </a:t>
            </a:r>
            <a:r>
              <a:rPr lang="zh-CN" altLang="en-US" dirty="0"/>
              <a:t>， 这里对</a:t>
            </a:r>
            <a:r>
              <a:rPr lang="en-US" altLang="zh-CN" dirty="0"/>
              <a:t>Hardware</a:t>
            </a:r>
            <a:r>
              <a:rPr lang="zh-CN" altLang="en-US" dirty="0"/>
              <a:t>进行展开； </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62</a:t>
            </a:fld>
            <a:endParaRPr lang="en-US" altLang="zh-CN"/>
          </a:p>
        </p:txBody>
      </p:sp>
    </p:spTree>
    <p:extLst>
      <p:ext uri="{BB962C8B-B14F-4D97-AF65-F5344CB8AC3E}">
        <p14:creationId xmlns:p14="http://schemas.microsoft.com/office/powerpoint/2010/main" val="2874741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63</a:t>
            </a:fld>
            <a:endParaRPr lang="en-US" altLang="zh-CN"/>
          </a:p>
        </p:txBody>
      </p:sp>
    </p:spTree>
    <p:extLst>
      <p:ext uri="{BB962C8B-B14F-4D97-AF65-F5344CB8AC3E}">
        <p14:creationId xmlns:p14="http://schemas.microsoft.com/office/powerpoint/2010/main" val="3955312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01BFFC-D0C7-4F3A-8200-725C0490A193}" type="slidenum">
              <a:rPr lang="zh-CN" altLang="en-US"/>
              <a:pPr/>
              <a:t>65</a:t>
            </a:fld>
            <a:endParaRPr lang="en-US" altLang="zh-CN"/>
          </a:p>
        </p:txBody>
      </p:sp>
      <p:sp>
        <p:nvSpPr>
          <p:cNvPr id="1262594" name="Rectangle 2"/>
          <p:cNvSpPr>
            <a:spLocks noGrp="1" noRot="1" noChangeAspect="1" noChangeArrowheads="1" noTextEdit="1"/>
          </p:cNvSpPr>
          <p:nvPr>
            <p:ph type="sldImg"/>
          </p:nvPr>
        </p:nvSpPr>
        <p:spPr>
          <a:xfrm>
            <a:off x="142875" y="768350"/>
            <a:ext cx="6818313" cy="3836988"/>
          </a:xfrm>
          <a:ln/>
        </p:spPr>
      </p:sp>
      <p:sp>
        <p:nvSpPr>
          <p:cNvPr id="12625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63634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指令集将处理器的硬件抽象化</a:t>
            </a:r>
            <a:r>
              <a:rPr lang="en-US" altLang="zh-CN" dirty="0"/>
              <a:t>(Abstraction); </a:t>
            </a:r>
            <a:r>
              <a:rPr lang="zh-CN" altLang="en-US" dirty="0"/>
              <a:t>核心；</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66</a:t>
            </a:fld>
            <a:endParaRPr lang="en-US" altLang="zh-CN"/>
          </a:p>
        </p:txBody>
      </p:sp>
    </p:spTree>
    <p:extLst>
      <p:ext uri="{BB962C8B-B14F-4D97-AF65-F5344CB8AC3E}">
        <p14:creationId xmlns:p14="http://schemas.microsoft.com/office/powerpoint/2010/main" val="3971105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pPr>
              <a:defRPr/>
            </a:pPr>
            <a:r>
              <a:rPr lang="en-US" altLang="zh-CN" smtClean="0"/>
              <a:t>1.1    Introduction</a:t>
            </a:r>
            <a:endParaRPr lang="en-US" altLang="zh-CN"/>
          </a:p>
        </p:txBody>
      </p:sp>
      <p:sp>
        <p:nvSpPr>
          <p:cNvPr id="5" name="灯片编号占位符 4"/>
          <p:cNvSpPr>
            <a:spLocks noGrp="1"/>
          </p:cNvSpPr>
          <p:nvPr>
            <p:ph type="sldNum" sz="quarter" idx="11"/>
          </p:nvPr>
        </p:nvSpPr>
        <p:spPr/>
        <p:txBody>
          <a:bodyPr/>
          <a:lstStyle/>
          <a:p>
            <a:pPr>
              <a:defRPr/>
            </a:pPr>
            <a:fld id="{3D9E8E0B-98C7-4012-8C85-11AC2CE205AD}" type="slidenum">
              <a:rPr lang="en-US" altLang="zh-CN" smtClean="0"/>
              <a:pPr>
                <a:defRPr/>
              </a:pPr>
              <a:t>10</a:t>
            </a:fld>
            <a:endParaRPr lang="en-US" altLang="zh-CN"/>
          </a:p>
        </p:txBody>
      </p:sp>
    </p:spTree>
    <p:extLst>
      <p:ext uri="{BB962C8B-B14F-4D97-AF65-F5344CB8AC3E}">
        <p14:creationId xmlns:p14="http://schemas.microsoft.com/office/powerpoint/2010/main" val="225838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r>
              <a:rPr lang="zh-CN" altLang="en-US" dirty="0" smtClean="0"/>
              <a:t>静态数据：那些不随时间或其它</a:t>
            </a:r>
            <a:r>
              <a:rPr lang="zh-CN" altLang="en-US" dirty="0" smtClean="0">
                <a:hlinkClick r:id="rId3" action="ppaction://hlinkfile"/>
              </a:rPr>
              <a:t>数据变化</a:t>
            </a:r>
            <a:r>
              <a:rPr lang="zh-CN" altLang="en-US" dirty="0" smtClean="0"/>
              <a:t>而变化的数据</a:t>
            </a:r>
            <a:r>
              <a:rPr lang="en-US" altLang="zh-CN" dirty="0" smtClean="0"/>
              <a:t>.</a:t>
            </a:r>
            <a:r>
              <a:rPr lang="zh-CN" altLang="en-US" dirty="0" smtClean="0"/>
              <a:t>其中又可分为</a:t>
            </a:r>
            <a:r>
              <a:rPr lang="zh-CN" altLang="en-US" dirty="0" smtClean="0">
                <a:hlinkClick r:id="rId4" action="ppaction://hlinkfile"/>
              </a:rPr>
              <a:t>结构参数</a:t>
            </a:r>
            <a:r>
              <a:rPr lang="zh-CN" altLang="en-US" dirty="0" smtClean="0"/>
              <a:t>和功能参数</a:t>
            </a:r>
            <a:r>
              <a:rPr lang="en-US" altLang="zh-CN" dirty="0" smtClean="0"/>
              <a:t>.</a:t>
            </a:r>
          </a:p>
          <a:p>
            <a:r>
              <a:rPr lang="zh-CN" altLang="en-US" dirty="0" smtClean="0"/>
              <a:t>动态数据： </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1.1    Introduction</a:t>
            </a:r>
            <a:endParaRPr lang="en-US" altLang="zh-CN"/>
          </a:p>
        </p:txBody>
      </p:sp>
      <p:sp>
        <p:nvSpPr>
          <p:cNvPr id="5" name="灯片编号占位符 4"/>
          <p:cNvSpPr>
            <a:spLocks noGrp="1"/>
          </p:cNvSpPr>
          <p:nvPr>
            <p:ph type="sldNum" sz="quarter" idx="11"/>
          </p:nvPr>
        </p:nvSpPr>
        <p:spPr/>
        <p:txBody>
          <a:bodyPr/>
          <a:lstStyle/>
          <a:p>
            <a:pPr>
              <a:defRPr/>
            </a:pPr>
            <a:fld id="{3D9E8E0B-98C7-4012-8C85-11AC2CE205AD}" type="slidenum">
              <a:rPr lang="en-US" altLang="zh-CN" smtClean="0"/>
              <a:pPr>
                <a:defRPr/>
              </a:pPr>
              <a:t>71</a:t>
            </a:fld>
            <a:endParaRPr lang="en-US" altLang="zh-CN"/>
          </a:p>
        </p:txBody>
      </p:sp>
    </p:spTree>
    <p:extLst>
      <p:ext uri="{BB962C8B-B14F-4D97-AF65-F5344CB8AC3E}">
        <p14:creationId xmlns:p14="http://schemas.microsoft.com/office/powerpoint/2010/main" val="1471167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27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076F8F5-AD16-4AC1-922C-93873910D1ED}"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27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27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9BCD424-289F-479E-B82A-36C0FB424C57}" type="slidenum">
              <a:rPr lang="en-US" altLang="en-US" smtClean="0">
                <a:latin typeface="Times New Roman" panose="02020603050405020304" pitchFamily="18" charset="0"/>
              </a:rPr>
              <a:pPr/>
              <a:t>73</a:t>
            </a:fld>
            <a:endParaRPr lang="en-US" altLang="en-US" smtClean="0">
              <a:latin typeface="Times New Roman" panose="02020603050405020304" pitchFamily="18" charset="0"/>
            </a:endParaRPr>
          </a:p>
        </p:txBody>
      </p:sp>
      <p:sp>
        <p:nvSpPr>
          <p:cNvPr id="27654" name="Rectangle 2"/>
          <p:cNvSpPr>
            <a:spLocks noGrp="1" noRot="1" noChangeAspect="1" noChangeArrowheads="1" noTextEdit="1"/>
          </p:cNvSpPr>
          <p:nvPr>
            <p:ph type="sldImg"/>
          </p:nvPr>
        </p:nvSpPr>
        <p:spPr>
          <a:ln/>
        </p:spPr>
      </p:sp>
      <p:sp>
        <p:nvSpPr>
          <p:cNvPr id="27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747267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29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125D0AA-418E-4C2F-9757-720CAC5A443D}"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29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29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DAA29D5-F008-4913-B5DF-D15476EB9F08}" type="slidenum">
              <a:rPr lang="en-US" altLang="en-US" smtClean="0">
                <a:latin typeface="Times New Roman" panose="02020603050405020304" pitchFamily="18" charset="0"/>
              </a:rPr>
              <a:pPr/>
              <a:t>74</a:t>
            </a:fld>
            <a:endParaRPr lang="en-US" altLang="en-US" smtClean="0">
              <a:latin typeface="Times New Roman" panose="02020603050405020304" pitchFamily="18" charset="0"/>
            </a:endParaRPr>
          </a:p>
        </p:txBody>
      </p:sp>
      <p:sp>
        <p:nvSpPr>
          <p:cNvPr id="29702" name="Rectangle 2"/>
          <p:cNvSpPr>
            <a:spLocks noGrp="1" noRot="1" noChangeAspect="1" noChangeArrowheads="1" noTextEdit="1"/>
          </p:cNvSpPr>
          <p:nvPr>
            <p:ph type="sldImg"/>
          </p:nvPr>
        </p:nvSpPr>
        <p:spPr>
          <a:ln/>
        </p:spPr>
      </p:sp>
      <p:sp>
        <p:nvSpPr>
          <p:cNvPr id="29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339277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首先介绍</a:t>
            </a:r>
            <a:r>
              <a:rPr lang="en-US" altLang="zh-CN" dirty="0"/>
              <a:t>Hardware </a:t>
            </a:r>
            <a:r>
              <a:rPr lang="zh-CN" altLang="en-US" dirty="0"/>
              <a:t>， 这里对</a:t>
            </a:r>
            <a:r>
              <a:rPr lang="en-US" altLang="zh-CN" dirty="0"/>
              <a:t>Hardware</a:t>
            </a:r>
            <a:r>
              <a:rPr lang="zh-CN" altLang="en-US" dirty="0"/>
              <a:t>进行展开； </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75</a:t>
            </a:fld>
            <a:endParaRPr lang="en-US" altLang="zh-CN"/>
          </a:p>
        </p:txBody>
      </p:sp>
    </p:spTree>
    <p:extLst>
      <p:ext uri="{BB962C8B-B14F-4D97-AF65-F5344CB8AC3E}">
        <p14:creationId xmlns:p14="http://schemas.microsoft.com/office/powerpoint/2010/main" val="3823494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此图围绕数据展开：</a:t>
            </a:r>
            <a:r>
              <a:rPr lang="en-US" altLang="zh-CN" dirty="0"/>
              <a:t>input ,output ,process, store,</a:t>
            </a:r>
            <a:r>
              <a:rPr lang="zh-CN" altLang="en-US" dirty="0"/>
              <a:t> 说明</a:t>
            </a:r>
            <a:r>
              <a:rPr lang="en-US" altLang="zh-CN" dirty="0"/>
              <a:t>hardware</a:t>
            </a:r>
            <a:r>
              <a:rPr lang="zh-CN" altLang="en-US" dirty="0"/>
              <a:t>的</a:t>
            </a:r>
            <a:r>
              <a:rPr lang="en-US" altLang="zh-CN" dirty="0"/>
              <a:t>5</a:t>
            </a:r>
            <a:r>
              <a:rPr lang="zh-CN" altLang="en-US" dirty="0"/>
              <a:t>个关键；</a:t>
            </a:r>
            <a:endParaRPr lang="en-US" altLang="zh-CN" dirty="0"/>
          </a:p>
          <a:p>
            <a:r>
              <a:rPr lang="en-US" altLang="zh-CN" dirty="0"/>
              <a:t>I/O</a:t>
            </a:r>
            <a:r>
              <a:rPr lang="zh-CN" altLang="en-US" dirty="0"/>
              <a:t>三种类型， </a:t>
            </a:r>
            <a:r>
              <a:rPr lang="en-US" altLang="zh-CN" dirty="0"/>
              <a:t>input</a:t>
            </a:r>
            <a:r>
              <a:rPr lang="zh-CN" altLang="en-US" dirty="0"/>
              <a:t>， </a:t>
            </a:r>
            <a:r>
              <a:rPr lang="en-US" altLang="zh-CN" dirty="0"/>
              <a:t>output</a:t>
            </a:r>
            <a:r>
              <a:rPr lang="zh-CN" altLang="en-US" dirty="0"/>
              <a:t>，双向；</a:t>
            </a:r>
            <a:endParaRPr lang="en-US" altLang="zh-CN" dirty="0"/>
          </a:p>
          <a:p>
            <a:r>
              <a:rPr lang="en-US" altLang="zh-CN" dirty="0"/>
              <a:t>Memory</a:t>
            </a:r>
            <a:r>
              <a:rPr lang="zh-CN" altLang="en-US" dirty="0"/>
              <a:t> 两种类型，程序存储和数据存储；</a:t>
            </a:r>
            <a:endParaRPr lang="en-US" altLang="zh-CN" dirty="0"/>
          </a:p>
          <a:p>
            <a:r>
              <a:rPr lang="en-US" altLang="zh-CN" dirty="0"/>
              <a:t>CPU</a:t>
            </a:r>
            <a:r>
              <a:rPr lang="zh-CN" altLang="en-US" dirty="0"/>
              <a:t>：处理数据；</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77</a:t>
            </a:fld>
            <a:endParaRPr lang="en-US" altLang="zh-CN"/>
          </a:p>
        </p:txBody>
      </p:sp>
    </p:spTree>
    <p:extLst>
      <p:ext uri="{BB962C8B-B14F-4D97-AF65-F5344CB8AC3E}">
        <p14:creationId xmlns:p14="http://schemas.microsoft.com/office/powerpoint/2010/main" val="389718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拆解；找一张彩照， 能够在涂上标注出这些， 一个框，加箭头， 然后这些器件； </a:t>
            </a:r>
            <a:r>
              <a:rPr lang="en-US" altLang="zh-CN" dirty="0"/>
              <a:t>IPAD </a:t>
            </a:r>
            <a:r>
              <a:rPr lang="zh-CN" altLang="en-US" dirty="0"/>
              <a:t>任何都可以</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79</a:t>
            </a:fld>
            <a:endParaRPr lang="en-US" altLang="zh-CN"/>
          </a:p>
        </p:txBody>
      </p:sp>
    </p:spTree>
    <p:extLst>
      <p:ext uri="{BB962C8B-B14F-4D97-AF65-F5344CB8AC3E}">
        <p14:creationId xmlns:p14="http://schemas.microsoft.com/office/powerpoint/2010/main" val="3385330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28600" indent="-228600">
              <a:buAutoNum type="arabicPeriod"/>
            </a:pPr>
            <a:r>
              <a:rPr lang="en-US" altLang="zh-CN" dirty="0"/>
              <a:t>Logical board </a:t>
            </a:r>
            <a:r>
              <a:rPr lang="zh-CN" altLang="en-US" dirty="0"/>
              <a:t>均为</a:t>
            </a:r>
            <a:r>
              <a:rPr lang="en-US" altLang="zh-CN" dirty="0"/>
              <a:t>Integrated circuit; </a:t>
            </a:r>
          </a:p>
          <a:p>
            <a:pPr marL="228600" indent="-228600">
              <a:buAutoNum type="arabicPeriod"/>
            </a:pPr>
            <a:r>
              <a:rPr lang="zh-CN" altLang="en-US" dirty="0"/>
              <a:t>主要的集成电路是： </a:t>
            </a:r>
            <a:r>
              <a:rPr lang="en-US" altLang="zh-CN" dirty="0"/>
              <a:t>CPU(A5),  Memory</a:t>
            </a:r>
            <a:r>
              <a:rPr lang="zh-CN" altLang="en-US" dirty="0"/>
              <a:t>，分别介绍</a:t>
            </a:r>
            <a:r>
              <a:rPr lang="en-US" altLang="zh-CN" dirty="0"/>
              <a:t>CPU</a:t>
            </a:r>
            <a:r>
              <a:rPr lang="zh-CN" altLang="en-US" dirty="0"/>
              <a:t>和</a:t>
            </a:r>
            <a:r>
              <a:rPr lang="en-US" altLang="zh-CN" dirty="0"/>
              <a:t>Memory</a:t>
            </a:r>
            <a:r>
              <a:rPr lang="zh-CN" altLang="en-US" dirty="0"/>
              <a:t>的功能；</a:t>
            </a:r>
            <a:endParaRPr lang="en-US" altLang="zh-CN" dirty="0"/>
          </a:p>
          <a:p>
            <a:pPr marL="0" indent="0">
              <a:buNone/>
            </a:pPr>
            <a:r>
              <a:rPr lang="zh-CN" altLang="en-US" dirty="0"/>
              <a:t>这页主要介绍</a:t>
            </a:r>
            <a:r>
              <a:rPr lang="en-US" altLang="zh-CN" dirty="0"/>
              <a:t>CPU</a:t>
            </a:r>
            <a:r>
              <a:rPr lang="zh-CN" altLang="en-US" dirty="0"/>
              <a:t>， 并引出集成电路；</a:t>
            </a:r>
            <a:endParaRPr lang="en-US" altLang="zh-CN"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80</a:t>
            </a:fld>
            <a:endParaRPr lang="en-US" altLang="zh-CN"/>
          </a:p>
        </p:txBody>
      </p:sp>
    </p:spTree>
    <p:extLst>
      <p:ext uri="{BB962C8B-B14F-4D97-AF65-F5344CB8AC3E}">
        <p14:creationId xmlns:p14="http://schemas.microsoft.com/office/powerpoint/2010/main" val="1201228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smtClean="0"/>
              <a:t>CPU</a:t>
            </a:r>
            <a:endParaRPr lang="zh-CN" altLang="zh-CN" dirty="0" smtClean="0"/>
          </a:p>
          <a:p>
            <a:pPr lvl="1"/>
            <a:r>
              <a:rPr lang="en-US" altLang="zh-CN" dirty="0" smtClean="0"/>
              <a:t>CPU</a:t>
            </a:r>
            <a:r>
              <a:rPr lang="zh-CN" altLang="zh-CN" dirty="0" smtClean="0"/>
              <a:t>是</a:t>
            </a:r>
            <a:r>
              <a:rPr lang="en-US" altLang="zh-CN" dirty="0" smtClean="0"/>
              <a:t>Central Processing Unit</a:t>
            </a:r>
            <a:r>
              <a:rPr lang="zh-CN" altLang="zh-CN" dirty="0" smtClean="0"/>
              <a:t>的缩写，即中央处理器。由控制器</a:t>
            </a:r>
            <a:r>
              <a:rPr lang="zh-CN" altLang="en-US" dirty="0" smtClean="0"/>
              <a:t>，</a:t>
            </a:r>
            <a:r>
              <a:rPr lang="zh-CN" altLang="zh-CN" dirty="0" smtClean="0"/>
              <a:t>运算器</a:t>
            </a:r>
            <a:r>
              <a:rPr lang="zh-CN" altLang="en-US" dirty="0" smtClean="0"/>
              <a:t>，寄存器和内部总线</a:t>
            </a:r>
            <a:r>
              <a:rPr lang="zh-CN" altLang="zh-CN" dirty="0" smtClean="0"/>
              <a:t>构成，是整个计算机系统中最重要的部分</a:t>
            </a:r>
            <a:r>
              <a:rPr lang="zh-CN" altLang="en-US" dirty="0" smtClean="0"/>
              <a:t>。</a:t>
            </a:r>
            <a:endParaRPr lang="en-US" altLang="zh-CN" dirty="0" smtClean="0"/>
          </a:p>
          <a:p>
            <a:r>
              <a:rPr lang="zh-CN" altLang="zh-CN" dirty="0" smtClean="0"/>
              <a:t>内存</a:t>
            </a:r>
          </a:p>
          <a:p>
            <a:pPr lvl="1"/>
            <a:r>
              <a:rPr lang="zh-CN" altLang="zh-CN" dirty="0" smtClean="0"/>
              <a:t>内存是介于</a:t>
            </a:r>
            <a:r>
              <a:rPr lang="en-US" altLang="zh-CN" dirty="0" smtClean="0"/>
              <a:t>CPU </a:t>
            </a:r>
            <a:r>
              <a:rPr lang="zh-CN" altLang="zh-CN" dirty="0" smtClean="0"/>
              <a:t>和外部存储之间，是</a:t>
            </a:r>
            <a:r>
              <a:rPr lang="en-US" altLang="zh-CN" dirty="0" smtClean="0"/>
              <a:t>CPU </a:t>
            </a:r>
            <a:r>
              <a:rPr lang="zh-CN" altLang="zh-CN" dirty="0" smtClean="0"/>
              <a:t>对外部存储中程序与数据进行高速运算时存放程序指令、数据和中间结果的临时场所，它的物理实质就是一组具备数据输入输出和数据存储功能的高速集成电路。</a:t>
            </a:r>
            <a:endParaRPr lang="en-US" altLang="zh-CN" dirty="0" smtClean="0"/>
          </a:p>
          <a:p>
            <a:pPr lvl="0"/>
            <a:r>
              <a:rPr lang="zh-CN" altLang="zh-CN" dirty="0" smtClean="0"/>
              <a:t>硬盘</a:t>
            </a:r>
          </a:p>
          <a:p>
            <a:pPr lvl="1"/>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服务器上使用的硬盘，有区别于普通硬盘。</a:t>
            </a:r>
            <a:r>
              <a:rPr lang="zh-CN" altLang="en-US" dirty="0" smtClean="0"/>
              <a:t>目前服务器市场上采用的硬盘主要有三种，</a:t>
            </a:r>
            <a:r>
              <a:rPr lang="en-US" altLang="zh-CN" dirty="0" smtClean="0"/>
              <a:t>SATA</a:t>
            </a:r>
            <a:r>
              <a:rPr lang="zh-CN" altLang="en-US" dirty="0" smtClean="0"/>
              <a:t>硬盘、</a:t>
            </a:r>
            <a:r>
              <a:rPr lang="en-US" altLang="zh-CN" u="none" dirty="0" smtClean="0"/>
              <a:t>SCSI</a:t>
            </a:r>
            <a:r>
              <a:rPr lang="zh-CN" altLang="en-US" u="none" dirty="0" smtClean="0"/>
              <a:t>硬盘</a:t>
            </a:r>
            <a:r>
              <a:rPr lang="zh-CN" altLang="en-US" dirty="0" smtClean="0"/>
              <a:t>以及</a:t>
            </a:r>
            <a:r>
              <a:rPr lang="en-US" altLang="zh-CN" dirty="0" smtClean="0"/>
              <a:t>SAS</a:t>
            </a:r>
            <a:r>
              <a:rPr lang="zh-CN" altLang="en-US" dirty="0" smtClean="0"/>
              <a:t>硬盘。</a:t>
            </a:r>
            <a:r>
              <a:rPr lang="zh-CN" altLang="en-US" sz="1100" b="0" i="0" kern="1200" dirty="0" smtClean="0">
                <a:solidFill>
                  <a:schemeClr val="tx1"/>
                </a:solidFill>
                <a:effectLst/>
                <a:latin typeface="微软雅黑" panose="020B0503020204020204" pitchFamily="34" charset="-122"/>
                <a:ea typeface="微软雅黑" panose="020B0503020204020204" pitchFamily="34" charset="-122"/>
                <a:cs typeface="+mn-cs"/>
              </a:rPr>
              <a:t>如果说服务器是网络数据的核心，那么服务器硬盘就是这个核心的数据仓库，所有的软件和用户数据都存储在这里。</a:t>
            </a:r>
          </a:p>
          <a:p>
            <a:pPr lvl="0"/>
            <a:r>
              <a:rPr lang="zh-CN" altLang="zh-CN" dirty="0" smtClean="0"/>
              <a:t>电源</a:t>
            </a:r>
            <a:endParaRPr lang="en-US" altLang="zh-CN" dirty="0" smtClean="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服务器电源和个人电脑电源一样，都是一种开关电源。服务器电源按照标准可以分为</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电源和</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电源两种。</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标准使用较为普遍，主要用于台式机、工作站和低端服务器；而</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标准是随着服务器技术的发展而产生的，适用于各种其他档次的服务器。</a:t>
            </a:r>
            <a:endParaRPr lang="en-US" altLang="zh-CN" dirty="0" smtClean="0"/>
          </a:p>
          <a:p>
            <a:pPr lvl="0"/>
            <a:r>
              <a:rPr lang="zh-CN" altLang="zh-CN" dirty="0" smtClean="0"/>
              <a:t>网卡</a:t>
            </a:r>
            <a:endParaRPr lang="en-US" altLang="zh-CN" dirty="0" smtClean="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又称网络适配器或网络接口卡（</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NIC</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），英文名为</a:t>
            </a:r>
            <a:r>
              <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Network Interface Card</a:t>
            </a:r>
            <a:r>
              <a:rPr kumimoji="0" lang="zh-CN" altLang="en-US"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。适用于服务器与交换机等网络设备之间的连接。</a:t>
            </a:r>
            <a:endParaRPr kumimoji="0" lang="en-US" altLang="zh-CN" sz="11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lvl="0" indent="0">
              <a:buNone/>
            </a:pPr>
            <a:endParaRPr lang="zh-CN" altLang="zh-CN" dirty="0" smtClean="0"/>
          </a:p>
          <a:p>
            <a:pPr lvl="1"/>
            <a:endParaRPr lang="zh-CN" altLang="zh-CN" dirty="0" smtClean="0"/>
          </a:p>
          <a:p>
            <a:pPr lvl="1"/>
            <a:endParaRPr lang="zh-CN" altLang="zh-CN" dirty="0" smtClean="0"/>
          </a:p>
          <a:p>
            <a:pPr lvl="1"/>
            <a:endParaRPr lang="en-US" altLang="zh-CN" dirty="0" smtClean="0"/>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641872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84</a:t>
            </a:fld>
            <a:endParaRPr lang="en-US" altLang="zh-CN"/>
          </a:p>
        </p:txBody>
      </p:sp>
    </p:spTree>
    <p:extLst>
      <p:ext uri="{BB962C8B-B14F-4D97-AF65-F5344CB8AC3E}">
        <p14:creationId xmlns:p14="http://schemas.microsoft.com/office/powerpoint/2010/main" val="11827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0AF41AE-D686-4720-A932-DF5D0798C4FC}"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39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39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BD12E777-4456-41D1-81FF-D74F4C587486}" type="slidenum">
              <a:rPr lang="en-US" altLang="en-US" smtClean="0">
                <a:latin typeface="Times New Roman" panose="02020603050405020304" pitchFamily="18" charset="0"/>
              </a:rPr>
              <a:pPr/>
              <a:t>85</a:t>
            </a:fld>
            <a:endParaRPr lang="en-US" altLang="en-US" smtClean="0">
              <a:latin typeface="Times New Roman" panose="02020603050405020304" pitchFamily="18" charset="0"/>
            </a:endParaRPr>
          </a:p>
        </p:txBody>
      </p:sp>
      <p:sp>
        <p:nvSpPr>
          <p:cNvPr id="39942" name="Rectangle 2"/>
          <p:cNvSpPr>
            <a:spLocks noGrp="1" noRot="1" noChangeAspect="1" noChangeArrowheads="1" noTextEdit="1"/>
          </p:cNvSpPr>
          <p:nvPr>
            <p:ph type="sldImg"/>
          </p:nvPr>
        </p:nvSpPr>
        <p:spPr>
          <a:ln/>
        </p:spPr>
      </p:sp>
      <p:sp>
        <p:nvSpPr>
          <p:cNvPr id="39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325939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a:solidFill>
                  <a:schemeClr val="tx1">
                    <a:lumMod val="75000"/>
                    <a:lumOff val="25000"/>
                  </a:schemeClr>
                </a:solidFill>
                <a:latin typeface="Arial" charset="0"/>
                <a:ea typeface="宋体" pitchFamily="2" charset="-122"/>
                <a:cs typeface="+mn-cs"/>
              </a:rPr>
              <a:t>17</a:t>
            </a:r>
            <a:r>
              <a:rPr lang="zh-CN" altLang="en-US" sz="1200" b="1" kern="1200" dirty="0">
                <a:solidFill>
                  <a:schemeClr val="tx1">
                    <a:lumMod val="75000"/>
                    <a:lumOff val="25000"/>
                  </a:schemeClr>
                </a:solidFill>
                <a:latin typeface="Arial" charset="0"/>
                <a:ea typeface="宋体" pitchFamily="2" charset="-122"/>
                <a:cs typeface="+mn-cs"/>
              </a:rPr>
              <a:t>世纪法国科学家布莱斯</a:t>
            </a:r>
            <a:r>
              <a:rPr lang="en-US" altLang="zh-CN" sz="1200" b="1" kern="1200" dirty="0">
                <a:solidFill>
                  <a:schemeClr val="tx1">
                    <a:lumMod val="75000"/>
                    <a:lumOff val="25000"/>
                  </a:schemeClr>
                </a:solidFill>
                <a:latin typeface="Arial" charset="0"/>
                <a:ea typeface="宋体" pitchFamily="2" charset="-122"/>
                <a:cs typeface="+mn-cs"/>
              </a:rPr>
              <a:t>•</a:t>
            </a:r>
            <a:r>
              <a:rPr lang="zh-CN" altLang="en-US" sz="1200" b="1" kern="1200" dirty="0">
                <a:solidFill>
                  <a:schemeClr val="tx1">
                    <a:lumMod val="75000"/>
                    <a:lumOff val="25000"/>
                  </a:schemeClr>
                </a:solidFill>
                <a:latin typeface="Arial" charset="0"/>
                <a:ea typeface="宋体" pitchFamily="2" charset="-122"/>
                <a:cs typeface="+mn-cs"/>
              </a:rPr>
              <a:t>帕斯卡</a:t>
            </a:r>
            <a:r>
              <a:rPr lang="en-US" altLang="zh-CN" sz="1200" b="1" kern="1200" dirty="0">
                <a:solidFill>
                  <a:schemeClr val="tx1">
                    <a:lumMod val="75000"/>
                    <a:lumOff val="25000"/>
                  </a:schemeClr>
                </a:solidFill>
                <a:latin typeface="Arial" charset="0"/>
                <a:ea typeface="宋体" pitchFamily="2" charset="-122"/>
                <a:cs typeface="+mn-cs"/>
              </a:rPr>
              <a:t>(B</a:t>
            </a:r>
            <a:r>
              <a:rPr lang="zh-CN" altLang="en-US" sz="1200" b="1" kern="1200" dirty="0">
                <a:solidFill>
                  <a:schemeClr val="tx1">
                    <a:lumMod val="75000"/>
                    <a:lumOff val="25000"/>
                  </a:schemeClr>
                </a:solidFill>
                <a:latin typeface="Arial" charset="0"/>
                <a:ea typeface="宋体" pitchFamily="2" charset="-122"/>
                <a:cs typeface="+mn-cs"/>
              </a:rPr>
              <a:t>．</a:t>
            </a:r>
            <a:r>
              <a:rPr lang="en-US" altLang="zh-CN" sz="1200" b="1" kern="1200" dirty="0">
                <a:solidFill>
                  <a:schemeClr val="tx1">
                    <a:lumMod val="75000"/>
                    <a:lumOff val="25000"/>
                  </a:schemeClr>
                </a:solidFill>
                <a:latin typeface="Arial" charset="0"/>
                <a:ea typeface="宋体" pitchFamily="2" charset="-122"/>
                <a:cs typeface="+mn-cs"/>
              </a:rPr>
              <a:t>Pascal)</a:t>
            </a:r>
            <a:r>
              <a:rPr lang="zh-CN" altLang="en-US" sz="1200" b="1" kern="1200" dirty="0" smtClean="0">
                <a:solidFill>
                  <a:schemeClr val="tx1">
                    <a:lumMod val="75000"/>
                    <a:lumOff val="25000"/>
                  </a:schemeClr>
                </a:solidFill>
                <a:latin typeface="Arial" charset="0"/>
                <a:ea typeface="宋体" pitchFamily="2" charset="-122"/>
                <a:cs typeface="+mn-cs"/>
              </a:rPr>
              <a:t>发明基于</a:t>
            </a:r>
            <a:r>
              <a:rPr lang="zh-CN" altLang="en-US" sz="1200" b="1" kern="1200" dirty="0">
                <a:solidFill>
                  <a:schemeClr val="tx1">
                    <a:lumMod val="75000"/>
                    <a:lumOff val="25000"/>
                  </a:schemeClr>
                </a:solidFill>
                <a:latin typeface="Arial" charset="0"/>
                <a:ea typeface="宋体" pitchFamily="2" charset="-122"/>
                <a:cs typeface="+mn-cs"/>
              </a:rPr>
              <a:t>齿轮传动技术的机械式计算机。它的特点是利用人工手动作为计算机动力，利用齿轮、杠杆等机械装置来自动传送十进制数进行计算。随后的机电式计算机就是在机械式计算机的基础上用电力作动力，但计算原理仍然是机械式的。</a:t>
            </a:r>
          </a:p>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11</a:t>
            </a:fld>
            <a:endParaRPr lang="en-US" altLang="zh-CN"/>
          </a:p>
        </p:txBody>
      </p:sp>
    </p:spTree>
    <p:extLst>
      <p:ext uri="{BB962C8B-B14F-4D97-AF65-F5344CB8AC3E}">
        <p14:creationId xmlns:p14="http://schemas.microsoft.com/office/powerpoint/2010/main" val="2227424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0EDE2603-D89F-4488-AC80-8B9942DE14FA}"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41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41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FADDBA0-D504-44A2-9B29-253141B0C4A5}" type="slidenum">
              <a:rPr lang="en-US" altLang="en-US" smtClean="0">
                <a:latin typeface="Times New Roman" panose="02020603050405020304" pitchFamily="18" charset="0"/>
              </a:rPr>
              <a:pPr/>
              <a:t>86</a:t>
            </a:fld>
            <a:endParaRPr lang="en-US" altLang="en-US" smtClean="0">
              <a:latin typeface="Times New Roman" panose="02020603050405020304" pitchFamily="18" charset="0"/>
            </a:endParaRPr>
          </a:p>
        </p:txBody>
      </p:sp>
      <p:sp>
        <p:nvSpPr>
          <p:cNvPr id="41990" name="Rectangle 2"/>
          <p:cNvSpPr>
            <a:spLocks noGrp="1" noRot="1" noChangeAspect="1" noChangeArrowheads="1" noTextEdit="1"/>
          </p:cNvSpPr>
          <p:nvPr>
            <p:ph type="sldImg"/>
          </p:nvPr>
        </p:nvSpPr>
        <p:spPr>
          <a:ln/>
        </p:spPr>
      </p:sp>
      <p:sp>
        <p:nvSpPr>
          <p:cNvPr id="41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241987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39EAF75-8FB2-4157-9E9F-401ABCB9B22B}"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37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37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7EACDF3-488E-4306-9EC8-3180F78C15ED}" type="slidenum">
              <a:rPr lang="en-US" altLang="en-US" smtClean="0">
                <a:latin typeface="Times New Roman" panose="02020603050405020304" pitchFamily="18" charset="0"/>
              </a:rPr>
              <a:pPr/>
              <a:t>87</a:t>
            </a:fld>
            <a:endParaRPr lang="en-US" altLang="en-US" smtClean="0">
              <a:latin typeface="Times New Roman" panose="02020603050405020304" pitchFamily="18" charset="0"/>
            </a:endParaRPr>
          </a:p>
        </p:txBody>
      </p:sp>
      <p:sp>
        <p:nvSpPr>
          <p:cNvPr id="37894" name="Rectangle 2"/>
          <p:cNvSpPr>
            <a:spLocks noGrp="1" noRot="1" noChangeAspect="1" noChangeArrowheads="1" noTextEdit="1"/>
          </p:cNvSpPr>
          <p:nvPr>
            <p:ph type="sldImg"/>
          </p:nvPr>
        </p:nvSpPr>
        <p:spPr>
          <a:ln/>
        </p:spPr>
      </p:sp>
      <p:sp>
        <p:nvSpPr>
          <p:cNvPr id="37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1210881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28600" indent="-228600">
              <a:buAutoNum type="arabicPeriod"/>
            </a:pPr>
            <a:r>
              <a:rPr lang="zh-CN" altLang="en-US" dirty="0"/>
              <a:t>引出集成电路</a:t>
            </a:r>
            <a:endParaRPr lang="en-US" altLang="zh-CN"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89</a:t>
            </a:fld>
            <a:endParaRPr lang="en-US" altLang="zh-CN"/>
          </a:p>
        </p:txBody>
      </p:sp>
    </p:spTree>
    <p:extLst>
      <p:ext uri="{BB962C8B-B14F-4D97-AF65-F5344CB8AC3E}">
        <p14:creationId xmlns:p14="http://schemas.microsoft.com/office/powerpoint/2010/main" val="419995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90</a:t>
            </a:fld>
            <a:endParaRPr lang="en-US" altLang="zh-CN"/>
          </a:p>
        </p:txBody>
      </p:sp>
    </p:spTree>
    <p:extLst>
      <p:ext uri="{BB962C8B-B14F-4D97-AF65-F5344CB8AC3E}">
        <p14:creationId xmlns:p14="http://schemas.microsoft.com/office/powerpoint/2010/main" val="917836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91</a:t>
            </a:fld>
            <a:endParaRPr lang="en-US" altLang="zh-CN"/>
          </a:p>
        </p:txBody>
      </p:sp>
    </p:spTree>
    <p:extLst>
      <p:ext uri="{BB962C8B-B14F-4D97-AF65-F5344CB8AC3E}">
        <p14:creationId xmlns:p14="http://schemas.microsoft.com/office/powerpoint/2010/main" val="2800034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7E9846D-EC9E-4DA2-B5BB-6CD826CF7CCF}"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49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49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97BF18D-9E11-45BD-B5BC-FD8DD83AE9B9}" type="slidenum">
              <a:rPr lang="en-US" altLang="en-US" smtClean="0">
                <a:latin typeface="Times New Roman" panose="02020603050405020304" pitchFamily="18" charset="0"/>
              </a:rPr>
              <a:pPr/>
              <a:t>95</a:t>
            </a:fld>
            <a:endParaRPr lang="en-US" altLang="en-US" smtClean="0">
              <a:latin typeface="Times New Roman" panose="02020603050405020304" pitchFamily="18" charset="0"/>
            </a:endParaRP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smtClean="0"/>
          </a:p>
        </p:txBody>
      </p:sp>
    </p:spTree>
    <p:extLst>
      <p:ext uri="{BB962C8B-B14F-4D97-AF65-F5344CB8AC3E}">
        <p14:creationId xmlns:p14="http://schemas.microsoft.com/office/powerpoint/2010/main" val="1388257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集成大幅度降低了电子产品的成本，说明集成电路的重要性；（更加能体现出集成度；</a:t>
            </a:r>
            <a:r>
              <a:rPr lang="en-US" altLang="zh-CN" dirty="0"/>
              <a:t>)</a:t>
            </a: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97</a:t>
            </a:fld>
            <a:endParaRPr lang="en-US" altLang="zh-CN"/>
          </a:p>
        </p:txBody>
      </p:sp>
    </p:spTree>
    <p:extLst>
      <p:ext uri="{BB962C8B-B14F-4D97-AF65-F5344CB8AC3E}">
        <p14:creationId xmlns:p14="http://schemas.microsoft.com/office/powerpoint/2010/main" val="40910155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AE3082-633B-4D0A-BCE8-2728EAD059E6}" type="slidenum">
              <a:rPr lang="zh-CN" altLang="en-US"/>
              <a:pPr/>
              <a:t>98</a:t>
            </a:fld>
            <a:endParaRPr lang="en-US" altLang="zh-CN"/>
          </a:p>
        </p:txBody>
      </p:sp>
      <p:sp>
        <p:nvSpPr>
          <p:cNvPr id="1204226" name="Rectangle 2"/>
          <p:cNvSpPr>
            <a:spLocks noGrp="1" noRot="1" noChangeAspect="1" noChangeArrowheads="1" noTextEdit="1"/>
          </p:cNvSpPr>
          <p:nvPr>
            <p:ph type="sldImg"/>
          </p:nvPr>
        </p:nvSpPr>
        <p:spPr>
          <a:xfrm>
            <a:off x="142875" y="768350"/>
            <a:ext cx="6818313" cy="3836988"/>
          </a:xfrm>
          <a:ln/>
        </p:spPr>
      </p:sp>
      <p:sp>
        <p:nvSpPr>
          <p:cNvPr id="1204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668607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F659F-4C26-4F07-84CF-D1CCCB2834EC}" type="slidenum">
              <a:rPr lang="zh-CN" altLang="en-US"/>
              <a:pPr/>
              <a:t>99</a:t>
            </a:fld>
            <a:endParaRPr lang="en-US" altLang="zh-CN"/>
          </a:p>
        </p:txBody>
      </p:sp>
      <p:sp>
        <p:nvSpPr>
          <p:cNvPr id="1206274" name="Rectangle 2"/>
          <p:cNvSpPr>
            <a:spLocks noGrp="1" noRot="1" noChangeAspect="1" noChangeArrowheads="1" noTextEdit="1"/>
          </p:cNvSpPr>
          <p:nvPr>
            <p:ph type="sldImg"/>
          </p:nvPr>
        </p:nvSpPr>
        <p:spPr>
          <a:xfrm>
            <a:off x="142875" y="768350"/>
            <a:ext cx="6818313" cy="3836988"/>
          </a:xfrm>
          <a:ln/>
        </p:spPr>
      </p:sp>
      <p:sp>
        <p:nvSpPr>
          <p:cNvPr id="1206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25127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7E25D1F-9F74-4CF2-855A-E83F8466DD6C}" type="slidenum">
              <a:rPr lang="en-US" altLang="zh-CN"/>
              <a:pPr/>
              <a:t>100</a:t>
            </a:fld>
            <a:endParaRPr lang="en-US" altLang="zh-CN"/>
          </a:p>
        </p:txBody>
      </p:sp>
      <p:sp>
        <p:nvSpPr>
          <p:cNvPr id="79874" name="Rectangle 2"/>
          <p:cNvSpPr>
            <a:spLocks noGrp="1" noRot="1" noChangeAspect="1" noChangeArrowheads="1" noTextEdit="1"/>
          </p:cNvSpPr>
          <p:nvPr>
            <p:ph type="sldImg"/>
          </p:nvPr>
        </p:nvSpPr>
        <p:spPr>
          <a:xfrm>
            <a:off x="142875" y="768350"/>
            <a:ext cx="6818313" cy="3836988"/>
          </a:xfrm>
          <a:ln/>
        </p:spPr>
      </p:sp>
      <p:sp>
        <p:nvSpPr>
          <p:cNvPr id="79875"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05543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a:solidFill>
                  <a:schemeClr val="tx1"/>
                </a:solidFill>
                <a:effectLst/>
                <a:latin typeface="Arial" charset="0"/>
                <a:ea typeface="宋体" pitchFamily="2" charset="-122"/>
                <a:cs typeface="+mn-cs"/>
              </a:rPr>
              <a:t>阿兰</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麦席森</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图灵 </a:t>
            </a:r>
            <a:r>
              <a:rPr lang="en-US" altLang="zh-CN" sz="1200" b="0" i="0" u="none" strike="noStrike" kern="1200" dirty="0">
                <a:solidFill>
                  <a:schemeClr val="tx1"/>
                </a:solidFill>
                <a:effectLst/>
                <a:latin typeface="Arial" charset="0"/>
                <a:ea typeface="宋体" pitchFamily="2" charset="-122"/>
                <a:cs typeface="+mn-cs"/>
              </a:rPr>
              <a:t>Alan Mathison Turing ,</a:t>
            </a:r>
            <a:r>
              <a:rPr lang="zh-CN" altLang="en-US" sz="1200" b="0" i="0" u="none" strike="noStrike" kern="1200" dirty="0">
                <a:solidFill>
                  <a:schemeClr val="tx1"/>
                </a:solidFill>
                <a:effectLst/>
                <a:latin typeface="Arial" charset="0"/>
                <a:ea typeface="宋体" pitchFamily="2" charset="-122"/>
                <a:cs typeface="+mn-cs"/>
              </a:rPr>
              <a:t>是英国著名的数学家和逻辑学家</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被称为计算机科学之父、人工智能之父</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是计算机逻辑的奠基者</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提出了“图灵机”和“图灵测试”等重要概念</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人们为纪念其在计算机领域的卓越贡献而设立“图灵奖”</a:t>
            </a:r>
            <a:r>
              <a:rPr lang="en-US" altLang="zh-CN" sz="1200" b="0" i="0" u="none" strike="noStrike" kern="1200" dirty="0">
                <a:solidFill>
                  <a:schemeClr val="tx1"/>
                </a:solidFill>
                <a:effectLst/>
                <a:latin typeface="Arial" charset="0"/>
                <a:ea typeface="宋体" pitchFamily="2" charset="-122"/>
                <a:cs typeface="+mn-cs"/>
              </a:rPr>
              <a:t>.</a:t>
            </a:r>
          </a:p>
          <a:p>
            <a:r>
              <a:rPr lang="en-US" altLang="zh-CN" sz="1200" b="0" i="0" u="none" strike="noStrike" kern="1200" dirty="0">
                <a:solidFill>
                  <a:schemeClr val="tx1"/>
                </a:solidFill>
                <a:effectLst/>
                <a:latin typeface="Arial" charset="0"/>
                <a:ea typeface="宋体" pitchFamily="2" charset="-122"/>
                <a:cs typeface="+mn-cs"/>
              </a:rPr>
              <a:t>1936</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5</a:t>
            </a:r>
            <a:r>
              <a:rPr lang="zh-CN" altLang="en-US" sz="1200" b="0" i="0" u="none" strike="noStrike" kern="1200" dirty="0">
                <a:solidFill>
                  <a:schemeClr val="tx1"/>
                </a:solidFill>
                <a:effectLst/>
                <a:latin typeface="Arial" charset="0"/>
                <a:ea typeface="宋体" pitchFamily="2" charset="-122"/>
                <a:cs typeface="+mn-cs"/>
              </a:rPr>
              <a:t>月，图灵向伦敦权威的数学杂志投了一篇论文，题为</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论数字计算在决断难题中的应用</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。该文于</a:t>
            </a:r>
            <a:r>
              <a:rPr lang="en-US" altLang="zh-CN" sz="1200" b="0" i="0" u="none" strike="noStrike" kern="1200" dirty="0">
                <a:solidFill>
                  <a:schemeClr val="tx1"/>
                </a:solidFill>
                <a:effectLst/>
                <a:latin typeface="Arial" charset="0"/>
                <a:ea typeface="宋体" pitchFamily="2" charset="-122"/>
                <a:cs typeface="+mn-cs"/>
              </a:rPr>
              <a:t>1937</a:t>
            </a:r>
            <a:r>
              <a:rPr lang="zh-CN" altLang="en-US" sz="1200" b="0" i="0" u="none" strike="noStrike" kern="1200" dirty="0">
                <a:solidFill>
                  <a:schemeClr val="tx1"/>
                </a:solidFill>
                <a:effectLst/>
                <a:latin typeface="Arial" charset="0"/>
                <a:ea typeface="宋体" pitchFamily="2" charset="-122"/>
                <a:cs typeface="+mn-cs"/>
              </a:rPr>
              <a:t>年在</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hlinkClick r:id="rId3"/>
              </a:rPr>
              <a:t>伦敦数学会</a:t>
            </a:r>
            <a:r>
              <a:rPr lang="zh-CN" altLang="en-US" sz="1200" b="0" i="0" u="none" strike="noStrike" kern="1200" dirty="0">
                <a:solidFill>
                  <a:schemeClr val="tx1"/>
                </a:solidFill>
                <a:effectLst/>
                <a:latin typeface="Arial" charset="0"/>
                <a:ea typeface="宋体" pitchFamily="2" charset="-122"/>
                <a:cs typeface="+mn-cs"/>
              </a:rPr>
              <a:t>文集</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第</a:t>
            </a:r>
            <a:r>
              <a:rPr lang="en-US" altLang="zh-CN" sz="1200" b="0" i="0" u="none" strike="noStrike" kern="1200" dirty="0">
                <a:solidFill>
                  <a:schemeClr val="tx1"/>
                </a:solidFill>
                <a:effectLst/>
                <a:latin typeface="Arial" charset="0"/>
                <a:ea typeface="宋体" pitchFamily="2" charset="-122"/>
                <a:cs typeface="+mn-cs"/>
              </a:rPr>
              <a:t>42</a:t>
            </a:r>
            <a:r>
              <a:rPr lang="zh-CN" altLang="en-US" sz="1200" b="0" i="0" u="none" strike="noStrike" kern="1200" dirty="0">
                <a:solidFill>
                  <a:schemeClr val="tx1"/>
                </a:solidFill>
                <a:effectLst/>
                <a:latin typeface="Arial" charset="0"/>
                <a:ea typeface="宋体" pitchFamily="2" charset="-122"/>
                <a:cs typeface="+mn-cs"/>
              </a:rPr>
              <a:t>期上发表后，立即引起广泛的注意。在论文的附录里他描述了一种可以辅助数学研究的机器，后来被人称为“图灵机”，这个设想最有变革意义的地方在于，它第一次在纯数学的符号逻辑，和实体世界之间建立了联系，后来我们所熟知的电脑，以及还没有实现的“</a:t>
            </a:r>
            <a:r>
              <a:rPr lang="zh-CN" altLang="en-US" sz="1200" b="0" i="0" u="none" strike="noStrike" kern="1200" dirty="0">
                <a:solidFill>
                  <a:schemeClr val="tx1"/>
                </a:solidFill>
                <a:effectLst/>
                <a:latin typeface="Arial" charset="0"/>
                <a:ea typeface="宋体" pitchFamily="2" charset="-122"/>
                <a:cs typeface="+mn-cs"/>
                <a:hlinkClick r:id="rId4"/>
              </a:rPr>
              <a:t>人工智能</a:t>
            </a:r>
            <a:r>
              <a:rPr lang="zh-CN" altLang="en-US" sz="1200" b="0" i="0" u="none" strike="noStrike" kern="1200" dirty="0">
                <a:solidFill>
                  <a:schemeClr val="tx1"/>
                </a:solidFill>
                <a:effectLst/>
                <a:latin typeface="Arial" charset="0"/>
                <a:ea typeface="宋体" pitchFamily="2" charset="-122"/>
                <a:cs typeface="+mn-cs"/>
              </a:rPr>
              <a:t>”，都基于这个设想。这是他人生第一篇重要论文，也是他的成名之作</a:t>
            </a:r>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12</a:t>
            </a:fld>
            <a:endParaRPr lang="en-US" altLang="zh-CN"/>
          </a:p>
        </p:txBody>
      </p:sp>
    </p:spTree>
    <p:extLst>
      <p:ext uri="{BB962C8B-B14F-4D97-AF65-F5344CB8AC3E}">
        <p14:creationId xmlns:p14="http://schemas.microsoft.com/office/powerpoint/2010/main" val="12244314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9C09605-F70E-4511-889D-EF8B366C9771}" type="slidenum">
              <a:rPr lang="en-US" altLang="zh-CN"/>
              <a:pPr/>
              <a:t>101</a:t>
            </a:fld>
            <a:endParaRPr lang="en-US" altLang="zh-CN"/>
          </a:p>
        </p:txBody>
      </p:sp>
      <p:sp>
        <p:nvSpPr>
          <p:cNvPr id="74754" name="Rectangle 2"/>
          <p:cNvSpPr>
            <a:spLocks noGrp="1" noRot="1" noChangeAspect="1" noChangeArrowheads="1" noTextEdit="1"/>
          </p:cNvSpPr>
          <p:nvPr>
            <p:ph type="sldImg"/>
          </p:nvPr>
        </p:nvSpPr>
        <p:spPr>
          <a:xfrm>
            <a:off x="142875" y="768350"/>
            <a:ext cx="6818313" cy="3836988"/>
          </a:xfrm>
          <a:ln/>
        </p:spPr>
      </p:sp>
      <p:sp>
        <p:nvSpPr>
          <p:cNvPr id="74755"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61457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F460A355-FB8D-4DE7-9EF0-4178A587ABE0}"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53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53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30DC837-E60E-4730-A108-E5150373ADA8}" type="slidenum">
              <a:rPr lang="en-US" altLang="en-US" smtClean="0">
                <a:latin typeface="Times New Roman" panose="02020603050405020304" pitchFamily="18" charset="0"/>
              </a:rPr>
              <a:pPr/>
              <a:t>107</a:t>
            </a:fld>
            <a:endParaRPr lang="en-US" altLang="en-US" smtClean="0">
              <a:latin typeface="Times New Roman" panose="02020603050405020304" pitchFamily="18" charset="0"/>
            </a:endParaRP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221489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61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55DB1F4-C877-4F4A-AA29-FAFB0DE24E94}"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61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61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FC71BD2A-8238-4E78-BE17-1A52C90F821D}" type="slidenum">
              <a:rPr lang="en-US" altLang="en-US" smtClean="0">
                <a:latin typeface="Times New Roman" panose="02020603050405020304" pitchFamily="18" charset="0"/>
              </a:rPr>
              <a:pPr/>
              <a:t>112</a:t>
            </a:fld>
            <a:endParaRPr lang="en-US" altLang="en-US" smtClean="0">
              <a:latin typeface="Times New Roman" panose="02020603050405020304" pitchFamily="18" charset="0"/>
            </a:endParaRPr>
          </a:p>
        </p:txBody>
      </p:sp>
      <p:sp>
        <p:nvSpPr>
          <p:cNvPr id="61446" name="Rectangle 2"/>
          <p:cNvSpPr>
            <a:spLocks noGrp="1" noRot="1" noChangeAspect="1" noChangeArrowheads="1" noTextEdit="1"/>
          </p:cNvSpPr>
          <p:nvPr>
            <p:ph type="sldImg"/>
          </p:nvPr>
        </p:nvSpPr>
        <p:spPr>
          <a:ln/>
        </p:spPr>
      </p:sp>
      <p:sp>
        <p:nvSpPr>
          <p:cNvPr id="61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40281101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0970B2F-2D14-429B-AABA-36A2FC2BE11C}"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5F4BF68F-0453-4EDB-B379-FA619DFC65B1}" type="slidenum">
              <a:rPr lang="en-US" altLang="en-US" smtClean="0">
                <a:latin typeface="Times New Roman" panose="02020603050405020304" pitchFamily="18" charset="0"/>
              </a:rPr>
              <a:pPr/>
              <a:t>113</a:t>
            </a:fld>
            <a:endParaRPr lang="en-US" altLang="en-US" smtClean="0">
              <a:latin typeface="Times New Roman" panose="02020603050405020304" pitchFamily="18"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36761767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29280F2-CDAC-41BC-94EC-9C651F794ED0}"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AADDF5C-F035-433C-8BB3-E65C0A0F7C41}" type="slidenum">
              <a:rPr lang="en-US" altLang="en-US" smtClean="0">
                <a:latin typeface="Times New Roman" panose="02020603050405020304" pitchFamily="18" charset="0"/>
              </a:rPr>
              <a:pPr/>
              <a:t>114</a:t>
            </a:fld>
            <a:endParaRPr lang="en-US" altLang="en-US" smtClean="0">
              <a:latin typeface="Times New Roman" panose="02020603050405020304" pitchFamily="18"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3657791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BFA0A1AB-D09D-4DAF-BE28-C56A53BB6A27}"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276D9B0-072D-4E0E-9C67-A3B547E72709}" type="slidenum">
              <a:rPr lang="en-US" altLang="en-US" smtClean="0">
                <a:latin typeface="Times New Roman" panose="02020603050405020304" pitchFamily="18" charset="0"/>
              </a:rPr>
              <a:pPr/>
              <a:t>115</a:t>
            </a:fld>
            <a:endParaRPr lang="en-US" altLang="en-US" smtClean="0">
              <a:latin typeface="Times New Roman" panose="02020603050405020304" pitchFamily="18"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16067453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73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EB35FF3-FE97-440A-91BB-3FEFBA7AEC05}"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73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73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8C2CB5A-3686-4D30-B3B9-96B43E016F94}" type="slidenum">
              <a:rPr lang="en-US" altLang="en-US" smtClean="0">
                <a:latin typeface="Times New Roman" panose="02020603050405020304" pitchFamily="18" charset="0"/>
              </a:rPr>
              <a:pPr/>
              <a:t>116</a:t>
            </a:fld>
            <a:endParaRPr lang="en-US" altLang="en-US" smtClean="0">
              <a:latin typeface="Times New Roman" panose="02020603050405020304" pitchFamily="18" charset="0"/>
            </a:endParaRPr>
          </a:p>
        </p:txBody>
      </p:sp>
      <p:sp>
        <p:nvSpPr>
          <p:cNvPr id="73734" name="Rectangle 2"/>
          <p:cNvSpPr>
            <a:spLocks noGrp="1" noRot="1" noChangeAspect="1" noChangeArrowheads="1" noTextEdit="1"/>
          </p:cNvSpPr>
          <p:nvPr>
            <p:ph type="sldImg"/>
          </p:nvPr>
        </p:nvSpPr>
        <p:spPr>
          <a:ln/>
        </p:spPr>
      </p:sp>
      <p:sp>
        <p:nvSpPr>
          <p:cNvPr id="73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1892367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28600" indent="-228600">
              <a:buAutoNum type="arabicPeriod"/>
            </a:pPr>
            <a:r>
              <a:rPr lang="zh-CN" altLang="en-US"/>
              <a:t>考虑依赖指令数的执行时间</a:t>
            </a:r>
            <a:endParaRPr lang="en-US" altLang="zh-CN"/>
          </a:p>
          <a:p>
            <a:pPr marL="228600" indent="-228600">
              <a:buAutoNum type="arabicPeriod"/>
            </a:pPr>
            <a:r>
              <a:rPr lang="en-US" altLang="zh-CN"/>
              <a:t>CPI</a:t>
            </a:r>
          </a:p>
          <a:p>
            <a:pPr marL="228600" indent="-228600">
              <a:buAutoNum type="arabicPeriod"/>
            </a:pPr>
            <a:r>
              <a:rPr lang="zh-CN" altLang="en-US"/>
              <a:t>两种性能度量转换</a:t>
            </a:r>
            <a:endParaRPr lang="en-US" altLang="zh-CN"/>
          </a:p>
          <a:p>
            <a:pPr marL="228600" indent="-228600">
              <a:buAutoNum type="arabicPeriod"/>
            </a:pPr>
            <a:endParaRPr lang="zh-CN" altLang="en-US"/>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117</a:t>
            </a:fld>
            <a:endParaRPr lang="en-US" altLang="zh-CN"/>
          </a:p>
        </p:txBody>
      </p:sp>
    </p:spTree>
    <p:extLst>
      <p:ext uri="{BB962C8B-B14F-4D97-AF65-F5344CB8AC3E}">
        <p14:creationId xmlns:p14="http://schemas.microsoft.com/office/powerpoint/2010/main" val="20574678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FBEE51A-E25F-4337-8D59-F9CC81C7ADB2}" type="slidenum">
              <a:rPr lang="en-US" altLang="zh-CN" smtClean="0">
                <a:ea typeface="宋体" charset="-122"/>
              </a:rPr>
              <a:pPr/>
              <a:t>125</a:t>
            </a:fld>
            <a:endParaRPr lang="en-US" altLang="zh-CN" smtClean="0">
              <a:ea typeface="宋体" charset="-122"/>
            </a:endParaRPr>
          </a:p>
        </p:txBody>
      </p:sp>
      <p:sp>
        <p:nvSpPr>
          <p:cNvPr id="77827" name="Rectangle 2"/>
          <p:cNvSpPr>
            <a:spLocks noGrp="1" noRot="1" noChangeAspect="1" noChangeArrowheads="1" noTextEdit="1"/>
          </p:cNvSpPr>
          <p:nvPr>
            <p:ph type="sldImg"/>
          </p:nvPr>
        </p:nvSpPr>
        <p:spPr>
          <a:xfrm>
            <a:off x="142875" y="768350"/>
            <a:ext cx="6818313" cy="3836988"/>
          </a:xfrm>
          <a:ln/>
        </p:spPr>
      </p:sp>
      <p:sp>
        <p:nvSpPr>
          <p:cNvPr id="77828" name="Rectangle 3"/>
          <p:cNvSpPr>
            <a:spLocks noGrp="1" noChangeArrowheads="1"/>
          </p:cNvSpPr>
          <p:nvPr>
            <p:ph type="body" idx="1"/>
          </p:nvPr>
        </p:nvSpPr>
        <p:spPr>
          <a:xfrm>
            <a:off x="710091" y="4860927"/>
            <a:ext cx="5683886" cy="4605337"/>
          </a:xfrm>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510636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417F040-7426-4263-99D5-D1B2D88CD1BD}"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C4AA21D-4559-44E4-A4AC-35EEDBB28FC3}" type="slidenum">
              <a:rPr lang="en-US" altLang="en-US" smtClean="0">
                <a:latin typeface="Times New Roman" panose="02020603050405020304" pitchFamily="18" charset="0"/>
              </a:rPr>
              <a:pPr/>
              <a:t>126</a:t>
            </a:fld>
            <a:endParaRPr lang="en-US" altLang="en-US" smtClean="0">
              <a:latin typeface="Times New Roman" panose="02020603050405020304" pitchFamily="18" charset="0"/>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354512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pPr>
              <a:defRPr/>
            </a:pPr>
            <a:r>
              <a:rPr lang="en-US" altLang="zh-CN" smtClean="0"/>
              <a:t>1.1    Introduction</a:t>
            </a:r>
            <a:endParaRPr lang="en-US" altLang="zh-CN"/>
          </a:p>
        </p:txBody>
      </p:sp>
      <p:sp>
        <p:nvSpPr>
          <p:cNvPr id="5" name="灯片编号占位符 4"/>
          <p:cNvSpPr>
            <a:spLocks noGrp="1"/>
          </p:cNvSpPr>
          <p:nvPr>
            <p:ph type="sldNum" sz="quarter" idx="11"/>
          </p:nvPr>
        </p:nvSpPr>
        <p:spPr/>
        <p:txBody>
          <a:bodyPr/>
          <a:lstStyle/>
          <a:p>
            <a:pPr>
              <a:defRPr/>
            </a:pPr>
            <a:fld id="{3D9E8E0B-98C7-4012-8C85-11AC2CE205AD}" type="slidenum">
              <a:rPr lang="en-US" altLang="zh-CN" smtClean="0"/>
              <a:pPr>
                <a:defRPr/>
              </a:pPr>
              <a:t>13</a:t>
            </a:fld>
            <a:endParaRPr lang="en-US" altLang="zh-CN"/>
          </a:p>
        </p:txBody>
      </p:sp>
    </p:spTree>
    <p:extLst>
      <p:ext uri="{BB962C8B-B14F-4D97-AF65-F5344CB8AC3E}">
        <p14:creationId xmlns:p14="http://schemas.microsoft.com/office/powerpoint/2010/main" val="424688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Morgan Kaufmann Publishers</a:t>
            </a:r>
          </a:p>
        </p:txBody>
      </p:sp>
      <p:sp>
        <p:nvSpPr>
          <p:cNvPr id="16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F52BFA4A-0513-4EA0-AFB7-D237923C1E63}" type="datetime4">
              <a:rPr lang="en-US" altLang="en-US" smtClean="0">
                <a:latin typeface="Times New Roman" panose="02020603050405020304" pitchFamily="18" charset="0"/>
              </a:rPr>
              <a:pPr/>
              <a:t>February 23, 2022</a:t>
            </a:fld>
            <a:endParaRPr lang="en-US" altLang="en-US" smtClean="0">
              <a:latin typeface="Times New Roman" panose="02020603050405020304" pitchFamily="18" charset="0"/>
            </a:endParaRPr>
          </a:p>
        </p:txBody>
      </p:sp>
      <p:sp>
        <p:nvSpPr>
          <p:cNvPr id="16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latin typeface="Times New Roman" panose="02020603050405020304" pitchFamily="18" charset="0"/>
              </a:rPr>
              <a:t>Chapter 1 — Computer Abstractions and Technology</a:t>
            </a:r>
          </a:p>
        </p:txBody>
      </p:sp>
      <p:sp>
        <p:nvSpPr>
          <p:cNvPr id="16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DA12B65-F498-4CC9-8C4E-8C84E3561DF2}" type="slidenum">
              <a:rPr lang="en-US" altLang="en-US" smtClean="0">
                <a:latin typeface="Times New Roman" panose="02020603050405020304" pitchFamily="18" charset="0"/>
              </a:rPr>
              <a:pPr/>
              <a:t>131</a:t>
            </a:fld>
            <a:endParaRPr lang="en-US" altLang="en-US" smtClean="0">
              <a:latin typeface="Times New Roman" panose="02020603050405020304" pitchFamily="18" charset="0"/>
            </a:endParaRPr>
          </a:p>
        </p:txBody>
      </p:sp>
      <p:sp>
        <p:nvSpPr>
          <p:cNvPr id="16390" name="Rectangle 2"/>
          <p:cNvSpPr>
            <a:spLocks noGrp="1" noRot="1" noChangeAspect="1" noChangeArrowheads="1" noTextEdit="1"/>
          </p:cNvSpPr>
          <p:nvPr>
            <p:ph type="sldImg"/>
          </p:nvPr>
        </p:nvSpPr>
        <p:spPr>
          <a:ln/>
        </p:spPr>
      </p:sp>
      <p:sp>
        <p:nvSpPr>
          <p:cNvPr id="16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2987203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132</a:t>
            </a:fld>
            <a:endParaRPr lang="en-US" altLang="zh-CN"/>
          </a:p>
        </p:txBody>
      </p:sp>
    </p:spTree>
    <p:extLst>
      <p:ext uri="{BB962C8B-B14F-4D97-AF65-F5344CB8AC3E}">
        <p14:creationId xmlns:p14="http://schemas.microsoft.com/office/powerpoint/2010/main" val="17390827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上完这一章，将知道</a:t>
            </a:r>
            <a:r>
              <a:rPr lang="en-US" altLang="zh-CN" dirty="0"/>
              <a:t>MIPS</a:t>
            </a:r>
            <a:r>
              <a:rPr lang="zh-CN" altLang="en-US" dirty="0"/>
              <a:t>架构处理器的指令架构，如何把汇编转换成机器码；</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133</a:t>
            </a:fld>
            <a:endParaRPr lang="en-US" altLang="zh-CN"/>
          </a:p>
        </p:txBody>
      </p:sp>
    </p:spTree>
    <p:extLst>
      <p:ext uri="{BB962C8B-B14F-4D97-AF65-F5344CB8AC3E}">
        <p14:creationId xmlns:p14="http://schemas.microsoft.com/office/powerpoint/2010/main" val="2564147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CPU</a:t>
            </a:r>
            <a:r>
              <a:rPr lang="zh-CN" altLang="en-US" dirty="0"/>
              <a:t>支持的各种算术操作，以及</a:t>
            </a:r>
            <a:r>
              <a:rPr lang="en-US" altLang="zh-CN" dirty="0"/>
              <a:t>ALU</a:t>
            </a:r>
            <a:r>
              <a:rPr lang="zh-CN" altLang="en-US" dirty="0"/>
              <a:t>的设计；</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134</a:t>
            </a:fld>
            <a:endParaRPr lang="en-US" altLang="zh-CN"/>
          </a:p>
        </p:txBody>
      </p:sp>
    </p:spTree>
    <p:extLst>
      <p:ext uri="{BB962C8B-B14F-4D97-AF65-F5344CB8AC3E}">
        <p14:creationId xmlns:p14="http://schemas.microsoft.com/office/powerpoint/2010/main" val="2718690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CPU</a:t>
            </a:r>
            <a:r>
              <a:rPr lang="zh-CN" altLang="en-US" dirty="0"/>
              <a:t>设计的每个部件的实现方式</a:t>
            </a:r>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135</a:t>
            </a:fld>
            <a:endParaRPr lang="en-US" altLang="zh-CN"/>
          </a:p>
        </p:txBody>
      </p:sp>
    </p:spTree>
    <p:extLst>
      <p:ext uri="{BB962C8B-B14F-4D97-AF65-F5344CB8AC3E}">
        <p14:creationId xmlns:p14="http://schemas.microsoft.com/office/powerpoint/2010/main" val="2894273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136</a:t>
            </a:fld>
            <a:endParaRPr lang="en-US" altLang="zh-CN"/>
          </a:p>
        </p:txBody>
      </p:sp>
    </p:spTree>
    <p:extLst>
      <p:ext uri="{BB962C8B-B14F-4D97-AF65-F5344CB8AC3E}">
        <p14:creationId xmlns:p14="http://schemas.microsoft.com/office/powerpoint/2010/main" val="423434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solidFill>
                  <a:schemeClr val="tx1">
                    <a:lumMod val="75000"/>
                    <a:lumOff val="25000"/>
                  </a:schemeClr>
                </a:solidFill>
                <a:latin typeface="+mn-ea"/>
              </a:rPr>
              <a:t>阿塔纳索夫</a:t>
            </a:r>
            <a:r>
              <a:rPr lang="en-US" altLang="zh-CN" b="1" dirty="0">
                <a:solidFill>
                  <a:schemeClr val="tx1">
                    <a:lumMod val="75000"/>
                    <a:lumOff val="25000"/>
                  </a:schemeClr>
                </a:solidFill>
                <a:latin typeface="+mn-ea"/>
              </a:rPr>
              <a:t>-</a:t>
            </a:r>
            <a:r>
              <a:rPr lang="zh-CN" altLang="en-US" b="1" dirty="0">
                <a:solidFill>
                  <a:schemeClr val="tx1">
                    <a:lumMod val="75000"/>
                    <a:lumOff val="25000"/>
                  </a:schemeClr>
                </a:solidFill>
                <a:latin typeface="+mn-ea"/>
              </a:rPr>
              <a:t>贝瑞计算机（</a:t>
            </a:r>
            <a:r>
              <a:rPr lang="en-US" altLang="zh-CN" b="1" dirty="0">
                <a:solidFill>
                  <a:schemeClr val="tx1">
                    <a:lumMod val="75000"/>
                    <a:lumOff val="25000"/>
                  </a:schemeClr>
                </a:solidFill>
                <a:latin typeface="+mn-ea"/>
              </a:rPr>
              <a:t>Atanasoff-Berry Computer</a:t>
            </a:r>
            <a:r>
              <a:rPr lang="zh-CN" altLang="en-US" b="1" dirty="0">
                <a:solidFill>
                  <a:schemeClr val="tx1">
                    <a:lumMod val="75000"/>
                    <a:lumOff val="25000"/>
                  </a:schemeClr>
                </a:solidFill>
                <a:latin typeface="+mn-ea"/>
              </a:rPr>
              <a:t>，简称</a:t>
            </a:r>
            <a:r>
              <a:rPr lang="en-US" altLang="zh-CN" b="1" dirty="0">
                <a:solidFill>
                  <a:schemeClr val="tx1">
                    <a:lumMod val="75000"/>
                    <a:lumOff val="25000"/>
                  </a:schemeClr>
                </a:solidFill>
                <a:latin typeface="+mn-ea"/>
              </a:rPr>
              <a:t>ABC</a:t>
            </a:r>
            <a:r>
              <a:rPr lang="zh-CN" altLang="en-US" b="1" dirty="0">
                <a:solidFill>
                  <a:schemeClr val="tx1">
                    <a:lumMod val="75000"/>
                    <a:lumOff val="25000"/>
                  </a:schemeClr>
                </a:solidFill>
                <a:latin typeface="+mn-ea"/>
              </a:rPr>
              <a:t>）是法定的世界上第一台电子计算机，是爱荷华州立大学的约翰</a:t>
            </a:r>
            <a:r>
              <a:rPr lang="en-US" altLang="zh-CN" b="1" dirty="0">
                <a:solidFill>
                  <a:schemeClr val="tx1">
                    <a:lumMod val="75000"/>
                    <a:lumOff val="25000"/>
                  </a:schemeClr>
                </a:solidFill>
                <a:latin typeface="+mn-ea"/>
              </a:rPr>
              <a:t>·</a:t>
            </a:r>
            <a:r>
              <a:rPr lang="zh-CN" altLang="en-US" b="1" dirty="0">
                <a:solidFill>
                  <a:schemeClr val="tx1">
                    <a:lumMod val="75000"/>
                    <a:lumOff val="25000"/>
                  </a:schemeClr>
                </a:solidFill>
                <a:latin typeface="+mn-ea"/>
              </a:rPr>
              <a:t>文森特</a:t>
            </a:r>
            <a:r>
              <a:rPr lang="en-US" altLang="zh-CN" b="1" dirty="0">
                <a:solidFill>
                  <a:schemeClr val="tx1">
                    <a:lumMod val="75000"/>
                    <a:lumOff val="25000"/>
                  </a:schemeClr>
                </a:solidFill>
                <a:latin typeface="+mn-ea"/>
              </a:rPr>
              <a:t>·</a:t>
            </a:r>
            <a:r>
              <a:rPr lang="zh-CN" altLang="en-US" b="1" dirty="0">
                <a:solidFill>
                  <a:schemeClr val="tx1">
                    <a:lumMod val="75000"/>
                    <a:lumOff val="25000"/>
                  </a:schemeClr>
                </a:solidFill>
                <a:latin typeface="+mn-ea"/>
              </a:rPr>
              <a:t>阿塔纳索夫（</a:t>
            </a:r>
            <a:r>
              <a:rPr lang="en-US" altLang="zh-CN" b="1" dirty="0">
                <a:solidFill>
                  <a:schemeClr val="tx1">
                    <a:lumMod val="75000"/>
                    <a:lumOff val="25000"/>
                  </a:schemeClr>
                </a:solidFill>
                <a:latin typeface="+mn-ea"/>
              </a:rPr>
              <a:t>John Vincent Atanasoff</a:t>
            </a:r>
            <a:r>
              <a:rPr lang="zh-CN" altLang="en-US" b="1" dirty="0">
                <a:solidFill>
                  <a:schemeClr val="tx1">
                    <a:lumMod val="75000"/>
                    <a:lumOff val="25000"/>
                  </a:schemeClr>
                </a:solidFill>
                <a:latin typeface="+mn-ea"/>
              </a:rPr>
              <a:t>）和他的研究生克利福特</a:t>
            </a:r>
            <a:r>
              <a:rPr lang="en-US" altLang="zh-CN" b="1" dirty="0">
                <a:solidFill>
                  <a:schemeClr val="tx1">
                    <a:lumMod val="75000"/>
                    <a:lumOff val="25000"/>
                  </a:schemeClr>
                </a:solidFill>
                <a:latin typeface="+mn-ea"/>
              </a:rPr>
              <a:t>·</a:t>
            </a:r>
            <a:r>
              <a:rPr lang="zh-CN" altLang="en-US" b="1" dirty="0">
                <a:solidFill>
                  <a:schemeClr val="tx1">
                    <a:lumMod val="75000"/>
                    <a:lumOff val="25000"/>
                  </a:schemeClr>
                </a:solidFill>
                <a:latin typeface="+mn-ea"/>
              </a:rPr>
              <a:t>贝瑞（</a:t>
            </a:r>
            <a:r>
              <a:rPr lang="en-US" altLang="zh-CN" b="1" dirty="0">
                <a:solidFill>
                  <a:schemeClr val="tx1">
                    <a:lumMod val="75000"/>
                    <a:lumOff val="25000"/>
                  </a:schemeClr>
                </a:solidFill>
                <a:latin typeface="+mn-ea"/>
              </a:rPr>
              <a:t>Clifford Berry</a:t>
            </a:r>
            <a:r>
              <a:rPr lang="zh-CN" altLang="en-US" b="1" dirty="0">
                <a:solidFill>
                  <a:schemeClr val="tx1">
                    <a:lumMod val="75000"/>
                    <a:lumOff val="25000"/>
                  </a:schemeClr>
                </a:solidFill>
                <a:latin typeface="+mn-ea"/>
              </a:rPr>
              <a:t>）在</a:t>
            </a:r>
            <a:r>
              <a:rPr lang="en-US" altLang="zh-CN" b="1" dirty="0">
                <a:solidFill>
                  <a:schemeClr val="tx1">
                    <a:lumMod val="75000"/>
                    <a:lumOff val="25000"/>
                  </a:schemeClr>
                </a:solidFill>
                <a:latin typeface="+mn-ea"/>
              </a:rPr>
              <a:t>1937</a:t>
            </a:r>
            <a:r>
              <a:rPr lang="zh-CN" altLang="en-US" b="1" dirty="0">
                <a:solidFill>
                  <a:schemeClr val="tx1">
                    <a:lumMod val="75000"/>
                    <a:lumOff val="25000"/>
                  </a:schemeClr>
                </a:solidFill>
                <a:latin typeface="+mn-ea"/>
              </a:rPr>
              <a:t>年设计，不可编程，仅仅设计用于求解线性方程组，并在</a:t>
            </a:r>
            <a:r>
              <a:rPr lang="en-US" altLang="zh-CN" b="1" dirty="0">
                <a:solidFill>
                  <a:schemeClr val="tx1">
                    <a:lumMod val="75000"/>
                    <a:lumOff val="25000"/>
                  </a:schemeClr>
                </a:solidFill>
                <a:latin typeface="+mn-ea"/>
              </a:rPr>
              <a:t>1942</a:t>
            </a:r>
            <a:r>
              <a:rPr lang="zh-CN" altLang="en-US" b="1" dirty="0">
                <a:solidFill>
                  <a:schemeClr val="tx1">
                    <a:lumMod val="75000"/>
                    <a:lumOff val="25000"/>
                  </a:schemeClr>
                </a:solidFill>
                <a:latin typeface="+mn-ea"/>
              </a:rPr>
              <a:t>年成功进行了测试。而“埃尼阿克（</a:t>
            </a:r>
            <a:r>
              <a:rPr lang="en-US" altLang="zh-CN" b="1" dirty="0">
                <a:solidFill>
                  <a:schemeClr val="tx1">
                    <a:lumMod val="75000"/>
                    <a:lumOff val="25000"/>
                  </a:schemeClr>
                </a:solidFill>
                <a:latin typeface="+mn-ea"/>
              </a:rPr>
              <a:t>ENIAC</a:t>
            </a:r>
            <a:r>
              <a:rPr lang="zh-CN" altLang="en-US" b="1" dirty="0">
                <a:solidFill>
                  <a:schemeClr val="tx1">
                    <a:lumMod val="75000"/>
                    <a:lumOff val="25000"/>
                  </a:schemeClr>
                </a:solidFill>
                <a:latin typeface="+mn-ea"/>
              </a:rPr>
              <a:t>）”标志着计算机正式进入数字的时代。；</a:t>
            </a:r>
            <a:endParaRPr lang="en-US" altLang="zh-CN" b="1" dirty="0">
              <a:solidFill>
                <a:schemeClr val="tx1">
                  <a:lumMod val="75000"/>
                  <a:lumOff val="25000"/>
                </a:schemeClr>
              </a:solidFill>
              <a:latin typeface="+mn-ea"/>
            </a:endParaRPr>
          </a:p>
          <a:p>
            <a:endParaRPr lang="en-US" altLang="zh-CN" dirty="0"/>
          </a:p>
          <a:p>
            <a:r>
              <a:rPr lang="zh-CN" altLang="en-US" sz="1200" b="0" i="0" kern="1200" dirty="0">
                <a:solidFill>
                  <a:schemeClr val="tx1"/>
                </a:solidFill>
                <a:effectLst/>
                <a:latin typeface="Arial" charset="0"/>
                <a:ea typeface="宋体" pitchFamily="2" charset="-122"/>
                <a:cs typeface="+mn-cs"/>
              </a:rPr>
              <a:t>使用</a:t>
            </a:r>
            <a:r>
              <a:rPr lang="zh-CN" altLang="en-US" sz="1200" b="0" i="0" u="none" strike="noStrike" kern="1200" dirty="0">
                <a:solidFill>
                  <a:schemeClr val="tx1"/>
                </a:solidFill>
                <a:effectLst/>
                <a:latin typeface="Arial" charset="0"/>
                <a:ea typeface="宋体" pitchFamily="2" charset="-122"/>
                <a:cs typeface="+mn-cs"/>
                <a:hlinkClick r:id="rId3" tooltip="二进制"/>
              </a:rPr>
              <a:t>二进制</a:t>
            </a:r>
            <a:r>
              <a:rPr lang="zh-CN" altLang="en-US" sz="1200" b="0" i="0" kern="1200" dirty="0">
                <a:solidFill>
                  <a:schemeClr val="tx1"/>
                </a:solidFill>
                <a:effectLst/>
                <a:latin typeface="Arial" charset="0"/>
                <a:ea typeface="宋体" pitchFamily="2" charset="-122"/>
                <a:cs typeface="+mn-cs"/>
              </a:rPr>
              <a:t>数表示所有的数值和数据</a:t>
            </a:r>
          </a:p>
          <a:p>
            <a:r>
              <a:rPr lang="zh-CN" altLang="en-US" sz="1200" b="0" i="0" kern="1200" dirty="0">
                <a:solidFill>
                  <a:schemeClr val="tx1"/>
                </a:solidFill>
                <a:effectLst/>
                <a:latin typeface="Arial" charset="0"/>
                <a:ea typeface="宋体" pitchFamily="2" charset="-122"/>
                <a:cs typeface="+mn-cs"/>
              </a:rPr>
              <a:t>使用</a:t>
            </a:r>
            <a:r>
              <a:rPr lang="zh-CN" altLang="en-US" sz="1200" b="0" i="0" u="none" strike="noStrike" kern="1200" dirty="0">
                <a:solidFill>
                  <a:schemeClr val="tx1"/>
                </a:solidFill>
                <a:effectLst/>
                <a:latin typeface="Arial" charset="0"/>
                <a:ea typeface="宋体" pitchFamily="2" charset="-122"/>
                <a:cs typeface="+mn-cs"/>
                <a:hlinkClick r:id="rId4" tooltip="电子学"/>
              </a:rPr>
              <a:t>电子器件</a:t>
            </a:r>
            <a:r>
              <a:rPr lang="zh-CN" altLang="en-US" sz="1200" b="0" i="0" kern="1200" dirty="0">
                <a:solidFill>
                  <a:schemeClr val="tx1"/>
                </a:solidFill>
                <a:effectLst/>
                <a:latin typeface="Arial" charset="0"/>
                <a:ea typeface="宋体" pitchFamily="2" charset="-122"/>
                <a:cs typeface="+mn-cs"/>
              </a:rPr>
              <a:t>进行所有计算操作，而不是滚轮、棘轮或者机械开关</a:t>
            </a:r>
          </a:p>
          <a:p>
            <a:r>
              <a:rPr lang="zh-CN" altLang="en-US" sz="1200" b="0" i="0" kern="1200" dirty="0">
                <a:solidFill>
                  <a:schemeClr val="tx1"/>
                </a:solidFill>
                <a:effectLst/>
                <a:latin typeface="Arial" charset="0"/>
                <a:ea typeface="宋体" pitchFamily="2" charset="-122"/>
                <a:cs typeface="+mn-cs"/>
              </a:rPr>
              <a:t>计算和</a:t>
            </a:r>
            <a:r>
              <a:rPr lang="zh-CN" altLang="en-US" sz="1200" b="0" i="0" u="none" strike="noStrike" kern="1200" dirty="0">
                <a:solidFill>
                  <a:schemeClr val="tx1"/>
                </a:solidFill>
                <a:effectLst/>
                <a:latin typeface="Arial" charset="0"/>
                <a:ea typeface="宋体" pitchFamily="2" charset="-122"/>
                <a:cs typeface="+mn-cs"/>
                <a:hlinkClick r:id="rId5" tooltip="电脑数据存贮器"/>
              </a:rPr>
              <a:t>存储</a:t>
            </a:r>
            <a:r>
              <a:rPr lang="zh-CN" altLang="en-US" sz="1200" b="0" i="0" kern="1200" dirty="0">
                <a:solidFill>
                  <a:schemeClr val="tx1"/>
                </a:solidFill>
                <a:effectLst/>
                <a:latin typeface="Arial" charset="0"/>
                <a:ea typeface="宋体" pitchFamily="2" charset="-122"/>
                <a:cs typeface="+mn-cs"/>
              </a:rPr>
              <a:t>在系统中分离成两部分</a:t>
            </a:r>
          </a:p>
          <a:p>
            <a:endParaRPr lang="zh-CN" altLang="en-US" dirty="0"/>
          </a:p>
        </p:txBody>
      </p:sp>
      <p:sp>
        <p:nvSpPr>
          <p:cNvPr id="4" name="页眉占位符 3"/>
          <p:cNvSpPr>
            <a:spLocks noGrp="1"/>
          </p:cNvSpPr>
          <p:nvPr>
            <p:ph type="hdr" sz="quarter"/>
          </p:nvPr>
        </p:nvSpPr>
        <p:spPr/>
        <p:txBody>
          <a:bodyPr/>
          <a:lstStyle/>
          <a:p>
            <a:pPr>
              <a:defRPr/>
            </a:pPr>
            <a:r>
              <a:rPr lang="en-US" altLang="zh-CN"/>
              <a:t>1.1    Introduction</a:t>
            </a:r>
          </a:p>
        </p:txBody>
      </p:sp>
      <p:sp>
        <p:nvSpPr>
          <p:cNvPr id="5" name="灯片编号占位符 4"/>
          <p:cNvSpPr>
            <a:spLocks noGrp="1"/>
          </p:cNvSpPr>
          <p:nvPr>
            <p:ph type="sldNum" sz="quarter" idx="5"/>
          </p:nvPr>
        </p:nvSpPr>
        <p:spPr/>
        <p:txBody>
          <a:bodyPr/>
          <a:lstStyle/>
          <a:p>
            <a:pPr>
              <a:defRPr/>
            </a:pPr>
            <a:fld id="{C1A85876-5778-412D-A66E-7C93DA5B0608}" type="slidenum">
              <a:rPr lang="en-US" altLang="zh-CN" smtClean="0"/>
              <a:pPr>
                <a:defRPr/>
              </a:pPr>
              <a:t>14</a:t>
            </a:fld>
            <a:endParaRPr lang="en-US" altLang="zh-CN"/>
          </a:p>
        </p:txBody>
      </p:sp>
    </p:spTree>
    <p:extLst>
      <p:ext uri="{BB962C8B-B14F-4D97-AF65-F5344CB8AC3E}">
        <p14:creationId xmlns:p14="http://schemas.microsoft.com/office/powerpoint/2010/main" val="146537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pPr>
              <a:defRPr/>
            </a:pPr>
            <a:r>
              <a:rPr lang="en-US" altLang="zh-CN" smtClean="0"/>
              <a:t>1.1    Introduction</a:t>
            </a:r>
            <a:endParaRPr lang="en-US" altLang="zh-CN"/>
          </a:p>
        </p:txBody>
      </p:sp>
      <p:sp>
        <p:nvSpPr>
          <p:cNvPr id="5" name="灯片编号占位符 4"/>
          <p:cNvSpPr>
            <a:spLocks noGrp="1"/>
          </p:cNvSpPr>
          <p:nvPr>
            <p:ph type="sldNum" sz="quarter" idx="11"/>
          </p:nvPr>
        </p:nvSpPr>
        <p:spPr/>
        <p:txBody>
          <a:bodyPr/>
          <a:lstStyle/>
          <a:p>
            <a:pPr>
              <a:defRPr/>
            </a:pPr>
            <a:fld id="{3D9E8E0B-98C7-4012-8C85-11AC2CE205AD}" type="slidenum">
              <a:rPr lang="en-US" altLang="zh-CN" smtClean="0"/>
              <a:pPr>
                <a:defRPr/>
              </a:pPr>
              <a:t>15</a:t>
            </a:fld>
            <a:endParaRPr lang="en-US" altLang="zh-CN"/>
          </a:p>
        </p:txBody>
      </p:sp>
    </p:spTree>
    <p:extLst>
      <p:ext uri="{BB962C8B-B14F-4D97-AF65-F5344CB8AC3E}">
        <p14:creationId xmlns:p14="http://schemas.microsoft.com/office/powerpoint/2010/main" val="481587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audio" Target="../media/audio1.wav"/><Relationship Id="rId5" Type="http://schemas.openxmlformats.org/officeDocument/2006/relationships/image" Target="../media/image7.jpe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solidFill>
                  <a:srgbClr val="00B0F0"/>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104E8FE2-F621-4146-A1AF-7606C04BAC56}"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2051A7A-B5A1-4AA9-AD02-CC4BCB9D3366}"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BB000B9D-1D41-45A7-9DAB-04DFDE3BCC13}"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1CB08610-1BEC-4503-9820-D9C0F5B70F4B}" type="slidenum">
              <a:rPr lang="en-US" altLang="zh-CN" smtClean="0"/>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274638"/>
            <a:ext cx="9855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pPr>
              <a:defRPr/>
            </a:pPr>
            <a:fld id="{2D10BB41-BC3B-4440-9969-D87853C0D92D}" type="slidenum">
              <a:rPr lang="en-US" altLang="zh-CN" smtClean="0"/>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r>
              <a:rPr lang="zh-CN" altLang="en-US" smtClean="0"/>
              <a:t>单击此处编辑母版标题样式</a:t>
            </a:r>
            <a:endParaRPr lang="zh-CN" altLang="en-US"/>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5124" name="Rectangle 4"/>
          <p:cNvSpPr>
            <a:spLocks noGrp="1" noChangeArrowheads="1"/>
          </p:cNvSpPr>
          <p:nvPr>
            <p:ph type="dt" sz="half" idx="2"/>
          </p:nvPr>
        </p:nvSpPr>
        <p:spPr/>
        <p:txBody>
          <a:bodyPr/>
          <a:lstStyle>
            <a:lvl1pPr>
              <a:defRPr/>
            </a:lvl1pPr>
          </a:lstStyle>
          <a:p>
            <a:endParaRPr lang="en-US" altLang="zh-CN"/>
          </a:p>
        </p:txBody>
      </p:sp>
      <p:sp>
        <p:nvSpPr>
          <p:cNvPr id="5125" name="Rectangle 5"/>
          <p:cNvSpPr>
            <a:spLocks noGrp="1" noChangeArrowheads="1"/>
          </p:cNvSpPr>
          <p:nvPr>
            <p:ph type="ftr" sz="quarter" idx="3"/>
          </p:nvPr>
        </p:nvSpPr>
        <p:spPr/>
        <p:txBody>
          <a:bodyPr/>
          <a:lstStyle>
            <a:lvl1pPr>
              <a:defRPr/>
            </a:lvl1pPr>
          </a:lstStyle>
          <a:p>
            <a:endParaRPr lang="en-US" altLang="zh-CN"/>
          </a:p>
        </p:txBody>
      </p:sp>
      <p:sp>
        <p:nvSpPr>
          <p:cNvPr id="5126" name="Rectangle 6"/>
          <p:cNvSpPr>
            <a:spLocks noGrp="1" noChangeArrowheads="1"/>
          </p:cNvSpPr>
          <p:nvPr>
            <p:ph type="sldNum" sz="quarter" idx="4"/>
          </p:nvPr>
        </p:nvSpPr>
        <p:spPr/>
        <p:txBody>
          <a:bodyPr/>
          <a:lstStyle>
            <a:lvl1pPr>
              <a:defRPr/>
            </a:lvl1pPr>
          </a:lstStyle>
          <a:p>
            <a:fld id="{F105839E-F177-4213-BB55-97ABE955935F}" type="slidenum">
              <a:rPr lang="en-US" altLang="zh-CN"/>
              <a:pPr/>
              <a:t>‹#›</a:t>
            </a:fld>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0"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5123">
                                            <p:txEl>
                                              <p:pRg st="0" end="0"/>
                                            </p:txEl>
                                          </p:spTgt>
                                        </p:tgtEl>
                                        <p:attrNameLst>
                                          <p:attrName>style.visibility</p:attrName>
                                        </p:attrNameLst>
                                      </p:cBhvr>
                                      <p:to>
                                        <p:strVal val="visible"/>
                                      </p:to>
                                    </p:set>
                                    <p:animEffect transition="in" filter="fade">
                                      <p:cBhvr>
                                        <p:cTn id="14" dur="500"/>
                                        <p:tgtEl>
                                          <p:spTgt spid="5123">
                                            <p:txEl>
                                              <p:pRg st="0" end="0"/>
                                            </p:txEl>
                                          </p:spTgt>
                                        </p:tgtEl>
                                      </p:cBhvr>
                                    </p:animEffect>
                                    <p:anim calcmode="lin" valueType="num">
                                      <p:cBhvr>
                                        <p:cTn id="15"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12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tmplLst>
          <p:tmpl lvl="1">
            <p:tnLst>
              <p:par>
                <p:cTn presetID="44" presetClass="entr" presetSubtype="0" fill="hold" nodeType="clickEffect">
                  <p:stCondLst>
                    <p:cond delay="0"/>
                  </p:stCondLst>
                  <p:childTnLst>
                    <p:set>
                      <p:cBhvr>
                        <p:cTn dur="0" fill="hold">
                          <p:stCondLst>
                            <p:cond delay="0"/>
                          </p:stCondLst>
                        </p:cTn>
                        <p:tgtEl>
                          <p:spTgt spid="5123"/>
                        </p:tgtEl>
                        <p:attrNameLst>
                          <p:attrName>style.visibility</p:attrName>
                        </p:attrNameLst>
                      </p:cBhvr>
                      <p:to>
                        <p:strVal val="visible"/>
                      </p:to>
                    </p:set>
                    <p:animEffect transition="in" filter="fade">
                      <p:cBhvr>
                        <p:cTn dur="500"/>
                        <p:tgtEl>
                          <p:spTgt spid="5123"/>
                        </p:tgtEl>
                      </p:cBhvr>
                    </p:animEffect>
                    <p:anim calcmode="lin" valueType="num">
                      <p:cBhvr>
                        <p:cTn dur="500" fill="hold"/>
                        <p:tgtEl>
                          <p:spTgt spid="5123"/>
                        </p:tgtEl>
                        <p:attrNameLst>
                          <p:attrName>ppt_x</p:attrName>
                        </p:attrNameLst>
                      </p:cBhvr>
                      <p:tavLst>
                        <p:tav tm="0">
                          <p:val>
                            <p:strVal val="#ppt_x"/>
                          </p:val>
                        </p:tav>
                        <p:tav tm="100000">
                          <p:val>
                            <p:strVal val="#ppt_x"/>
                          </p:val>
                        </p:tav>
                      </p:tavLst>
                    </p:anim>
                    <p:anim calcmode="lin" valueType="num">
                      <p:cBhvr>
                        <p:cTn dur="500" fill="hold"/>
                        <p:tgtEl>
                          <p:spTgt spid="5123"/>
                        </p:tgtEl>
                        <p:attrNameLst>
                          <p:attrName>ppt_y</p:attrName>
                        </p:attrNameLst>
                      </p:cBhvr>
                      <p:tavLst>
                        <p:tav tm="0">
                          <p:val>
                            <p:strVal val="#ppt_y+.05"/>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01B1F64-6D85-4AC5-8B2A-6E144C35D79A}" type="slidenum">
              <a:rPr lang="en-US" altLang="zh-CN"/>
              <a:pPr/>
              <a:t>‹#›</a:t>
            </a:fld>
            <a:endParaRPr lang="en-US" altLang="zh-CN"/>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70FE9E4-3DF1-484A-8472-28323113CBD9}" type="slidenum">
              <a:rPr lang="en-US" altLang="zh-CN"/>
              <a:pPr/>
              <a:t>‹#›</a:t>
            </a:fld>
            <a:endParaRPr lang="en-US" altLang="zh-CN"/>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C09B91-8A5A-4658-818E-7DB8E43C5DB5}" type="slidenum">
              <a:rPr lang="en-US" altLang="zh-CN"/>
              <a:pPr/>
              <a:t>‹#›</a:t>
            </a:fld>
            <a:endParaRPr lang="en-US" altLang="zh-CN"/>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8D572D2-FAE3-4C4D-8A83-FAA14E0D11D0}" type="slidenum">
              <a:rPr lang="en-US" altLang="zh-CN"/>
              <a:pPr/>
              <a:t>‹#›</a:t>
            </a:fld>
            <a:endParaRPr lang="en-US" altLang="zh-CN"/>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A22B02-BA5A-4051-A902-E0C5996A1A0C}" type="slidenum">
              <a:rPr lang="en-US" altLang="zh-CN"/>
              <a:pPr/>
              <a:t>‹#›</a:t>
            </a:fld>
            <a:endParaRPr lang="en-US"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D4005BE7-E3D6-4519-98A4-7661830E76A2}" type="slidenum">
              <a:rPr lang="en-US" altLang="zh-CN" smtClean="0"/>
              <a:pPr>
                <a:defRPr/>
              </a:pPr>
              <a:t>‹#›</a:t>
            </a:fld>
            <a:endParaRPr lang="en-US" altLang="zh-CN"/>
          </a:p>
        </p:txBody>
      </p:sp>
      <p:pic>
        <p:nvPicPr>
          <p:cNvPr id="7" name="Picture 256" descr="03-1"/>
          <p:cNvPicPr>
            <a:picLocks noChangeAspect="1" noChangeArrowheads="1"/>
          </p:cNvPicPr>
          <p:nvPr/>
        </p:nvPicPr>
        <p:blipFill>
          <a:blip r:embed="rId3"/>
          <a:srcRect/>
          <a:stretch>
            <a:fillRect/>
          </a:stretch>
        </p:blipFill>
        <p:spPr bwMode="auto">
          <a:xfrm>
            <a:off x="912285" y="6286544"/>
            <a:ext cx="11279716" cy="571480"/>
          </a:xfrm>
          <a:prstGeom prst="rect">
            <a:avLst/>
          </a:prstGeom>
          <a:noFill/>
          <a:ln w="9525">
            <a:noFill/>
            <a:miter lim="800000"/>
            <a:headEnd/>
            <a:tailEnd/>
          </a:ln>
        </p:spPr>
      </p:pic>
      <p:pic>
        <p:nvPicPr>
          <p:cNvPr id="8" name="Picture 257" descr="eagle_blue"/>
          <p:cNvPicPr>
            <a:picLocks noChangeAspect="1" noChangeArrowheads="1"/>
          </p:cNvPicPr>
          <p:nvPr/>
        </p:nvPicPr>
        <p:blipFill>
          <a:blip r:embed="rId4"/>
          <a:srcRect/>
          <a:stretch>
            <a:fillRect/>
          </a:stretch>
        </p:blipFill>
        <p:spPr bwMode="auto">
          <a:xfrm>
            <a:off x="1" y="6286544"/>
            <a:ext cx="912284" cy="571480"/>
          </a:xfrm>
          <a:prstGeom prst="rect">
            <a:avLst/>
          </a:prstGeom>
          <a:noFill/>
          <a:ln w="9525">
            <a:noFill/>
            <a:miter lim="800000"/>
            <a:headEnd/>
            <a:tailEnd/>
          </a:ln>
        </p:spPr>
      </p:pic>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14C8399-028E-45CB-8927-DBA97B776EB7}" type="slidenum">
              <a:rPr lang="en-US" altLang="zh-CN"/>
              <a:pPr/>
              <a:t>‹#›</a:t>
            </a:fld>
            <a:endParaRPr lang="en-US" altLang="zh-CN"/>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A08D9A-9437-4EA3-ADA3-0510FB2D75A2}" type="slidenum">
              <a:rPr lang="en-US" altLang="zh-CN"/>
              <a:pPr/>
              <a:t>‹#›</a:t>
            </a:fld>
            <a:endParaRPr lang="en-US" altLang="zh-CN"/>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0DB15F-CDEC-4BE2-83E1-36EAA817E06A}" type="slidenum">
              <a:rPr lang="en-US" altLang="zh-CN"/>
              <a:pPr/>
              <a:t>‹#›</a:t>
            </a:fld>
            <a:endParaRPr lang="en-US" altLang="zh-CN"/>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D49618-56E0-4264-BD0D-45982F60B301}" type="slidenum">
              <a:rPr lang="en-US" altLang="zh-CN"/>
              <a:pPr/>
              <a:t>‹#›</a:t>
            </a:fld>
            <a:endParaRPr lang="en-US" altLang="zh-CN"/>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426029-F3C9-43D6-B187-38DE4D188303}" type="slidenum">
              <a:rPr lang="en-US" altLang="zh-CN"/>
              <a:pPr/>
              <a:t>‹#›</a:t>
            </a:fld>
            <a:endParaRPr lang="en-US" altLang="zh-CN"/>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02167" y="1905001"/>
            <a:ext cx="11387667" cy="419417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1" y="6245225"/>
            <a:ext cx="3052233" cy="476250"/>
          </a:xfrm>
        </p:spPr>
        <p:txBody>
          <a:bodyPr/>
          <a:lstStyle>
            <a:lvl1pPr>
              <a:defRPr/>
            </a:lvl1pPr>
          </a:lstStyle>
          <a:p>
            <a:fld id="{CE53965A-DD0B-4F99-8EEE-F2D15EF28353}" type="slidenum">
              <a:rPr lang="en-US" altLang="zh-CN"/>
              <a:pPr/>
              <a:t>‹#›</a:t>
            </a:fld>
            <a:endParaRPr lang="en-US" altLang="zh-CN"/>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09600"/>
            <a:ext cx="11387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1" y="6245225"/>
            <a:ext cx="3052233" cy="476250"/>
          </a:xfrm>
        </p:spPr>
        <p:txBody>
          <a:bodyPr/>
          <a:lstStyle>
            <a:lvl1pPr>
              <a:defRPr/>
            </a:lvl1pPr>
          </a:lstStyle>
          <a:p>
            <a:fld id="{CDA2D4B0-21C6-49A8-947E-D16446171034}" type="slidenum">
              <a:rPr lang="en-US" altLang="zh-CN"/>
              <a:pPr/>
              <a:t>‹#›</a:t>
            </a:fld>
            <a:endParaRPr lang="en-US" altLang="zh-CN"/>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p:spPr>
        <p:txBody>
          <a:bodyPr/>
          <a:lstStyle>
            <a:lvl1pPr>
              <a:defRPr/>
            </a:lvl1pPr>
          </a:lstStyle>
          <a:p>
            <a:fld id="{DF520633-AD61-46AC-9A52-6249CA64F411}" type="slidenum">
              <a:rPr lang="en-US" altLang="zh-CN"/>
              <a:pPr/>
              <a:t>‹#›</a:t>
            </a:fld>
            <a:endParaRPr lang="en-US" altLang="zh-CN"/>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03-1"/>
          <p:cNvPicPr>
            <a:picLocks noChangeAspect="1" noChangeArrowheads="1"/>
          </p:cNvPicPr>
          <p:nvPr/>
        </p:nvPicPr>
        <p:blipFill>
          <a:blip r:embed="rId3"/>
          <a:srcRect/>
          <a:stretch>
            <a:fillRect/>
          </a:stretch>
        </p:blipFill>
        <p:spPr bwMode="auto">
          <a:xfrm>
            <a:off x="912285" y="6308726"/>
            <a:ext cx="11279716" cy="549275"/>
          </a:xfrm>
          <a:prstGeom prst="rect">
            <a:avLst/>
          </a:prstGeom>
          <a:noFill/>
          <a:ln w="9525">
            <a:noFill/>
            <a:miter lim="800000"/>
            <a:headEnd/>
            <a:tailEnd/>
          </a:ln>
        </p:spPr>
      </p:pic>
      <p:pic>
        <p:nvPicPr>
          <p:cNvPr id="5" name="Picture 8" descr="eagle_blue"/>
          <p:cNvPicPr>
            <a:picLocks noChangeAspect="1" noChangeArrowheads="1"/>
          </p:cNvPicPr>
          <p:nvPr/>
        </p:nvPicPr>
        <p:blipFill>
          <a:blip r:embed="rId4"/>
          <a:srcRect/>
          <a:stretch>
            <a:fillRect/>
          </a:stretch>
        </p:blipFill>
        <p:spPr bwMode="auto">
          <a:xfrm>
            <a:off x="1" y="6308726"/>
            <a:ext cx="912284" cy="549275"/>
          </a:xfrm>
          <a:prstGeom prst="rect">
            <a:avLst/>
          </a:prstGeom>
          <a:noFill/>
          <a:ln w="9525">
            <a:noFill/>
            <a:miter lim="800000"/>
            <a:headEnd/>
            <a:tailEnd/>
          </a:ln>
        </p:spPr>
      </p:pic>
      <p:sp>
        <p:nvSpPr>
          <p:cNvPr id="6" name="Rectangle 9"/>
          <p:cNvSpPr>
            <a:spLocks noChangeArrowheads="1"/>
          </p:cNvSpPr>
          <p:nvPr/>
        </p:nvSpPr>
        <p:spPr bwMode="auto">
          <a:xfrm>
            <a:off x="814918" y="6381751"/>
            <a:ext cx="4607983" cy="320675"/>
          </a:xfrm>
          <a:prstGeom prst="rect">
            <a:avLst/>
          </a:prstGeom>
          <a:noFill/>
          <a:ln w="9525">
            <a:noFill/>
            <a:miter lim="800000"/>
            <a:headEnd/>
            <a:tailEnd/>
          </a:ln>
          <a:effectLst/>
        </p:spPr>
        <p:txBody>
          <a:bodyPr/>
          <a:lstStyle/>
          <a:p>
            <a:pPr>
              <a:defRPr/>
            </a:pPr>
            <a:r>
              <a:rPr lang="en-US" altLang="zh-CN" dirty="0" err="1" smtClean="0">
                <a:solidFill>
                  <a:schemeClr val="bg1"/>
                </a:solidFill>
              </a:rPr>
              <a:t>ComputerOrganization</a:t>
            </a:r>
            <a:endParaRPr lang="en-US" altLang="zh-CN" dirty="0" smtClean="0">
              <a:solidFill>
                <a:schemeClr val="bg1"/>
              </a:solidFill>
            </a:endParaRPr>
          </a:p>
        </p:txBody>
      </p:sp>
      <p:sp>
        <p:nvSpPr>
          <p:cNvPr id="97282" name="Rectangle 2"/>
          <p:cNvSpPr>
            <a:spLocks noGrp="1" noChangeArrowheads="1"/>
          </p:cNvSpPr>
          <p:nvPr>
            <p:ph type="ctrTitle"/>
          </p:nvPr>
        </p:nvSpPr>
        <p:spPr>
          <a:xfrm>
            <a:off x="912284" y="1268413"/>
            <a:ext cx="5856816" cy="2189162"/>
          </a:xfrm>
        </p:spPr>
        <p:txBody>
          <a:bodyPr/>
          <a:lstStyle>
            <a:lvl1pPr>
              <a:defRPr sz="4000">
                <a:latin typeface="Comic Sans MS" pitchFamily="66" charset="0"/>
              </a:defRPr>
            </a:lvl1pPr>
          </a:lstStyle>
          <a:p>
            <a:r>
              <a:rPr lang="zh-CN" altLang="en-US" smtClean="0"/>
              <a:t>单击此处编辑母版标题样式</a:t>
            </a:r>
            <a:endParaRPr lang="en-US" altLang="zh-CN"/>
          </a:p>
        </p:txBody>
      </p:sp>
      <p:sp>
        <p:nvSpPr>
          <p:cNvPr id="97283" name="Rectangle 3"/>
          <p:cNvSpPr>
            <a:spLocks noGrp="1" noChangeArrowheads="1"/>
          </p:cNvSpPr>
          <p:nvPr>
            <p:ph type="subTitle" idx="1"/>
          </p:nvPr>
        </p:nvSpPr>
        <p:spPr>
          <a:xfrm>
            <a:off x="1200151" y="4076700"/>
            <a:ext cx="5374216" cy="1752600"/>
          </a:xfrm>
        </p:spPr>
        <p:txBody>
          <a:bodyPr/>
          <a:lstStyle>
            <a:lvl1pPr marL="0" indent="0" algn="ctr">
              <a:buFont typeface="Wingdings" pitchFamily="2" charset="2"/>
              <a:buNone/>
              <a:defRPr sz="2400"/>
            </a:lvl1pPr>
          </a:lstStyle>
          <a:p>
            <a:r>
              <a:rPr lang="zh-CN" altLang="en-US" smtClean="0"/>
              <a:t>单击此处编辑母版副标题样式</a:t>
            </a:r>
            <a:endParaRPr lang="zh-CN" altLang="en-US"/>
          </a:p>
        </p:txBody>
      </p:sp>
      <p:sp>
        <p:nvSpPr>
          <p:cNvPr id="8" name="Rectangle 4"/>
          <p:cNvSpPr>
            <a:spLocks noGrp="1" noChangeArrowheads="1"/>
          </p:cNvSpPr>
          <p:nvPr>
            <p:ph type="dt" sz="half" idx="10"/>
          </p:nvPr>
        </p:nvSpPr>
        <p:spPr>
          <a:xfrm>
            <a:off x="5238744" y="6429396"/>
            <a:ext cx="2844800" cy="428604"/>
          </a:xfrm>
        </p:spPr>
        <p:txBody>
          <a:bodyPr/>
          <a:lstStyle>
            <a:lvl1pPr>
              <a:defRPr smtClean="0">
                <a:solidFill>
                  <a:schemeClr val="bg1"/>
                </a:solidFill>
              </a:defRPr>
            </a:lvl1pPr>
          </a:lstStyle>
          <a:p>
            <a:fld id="{530820CF-B880-4189-942D-D702A7CBA730}" type="datetimeFigureOut">
              <a:rPr lang="zh-CN" altLang="en-US" smtClean="0"/>
              <a:pPr/>
              <a:t>2022/2/23</a:t>
            </a:fld>
            <a:endParaRPr lang="zh-CN" altLang="en-US" dirty="0"/>
          </a:p>
        </p:txBody>
      </p:sp>
      <p:sp>
        <p:nvSpPr>
          <p:cNvPr id="10" name="Rectangle 6"/>
          <p:cNvSpPr>
            <a:spLocks noGrp="1" noChangeArrowheads="1"/>
          </p:cNvSpPr>
          <p:nvPr>
            <p:ph type="sldNum" sz="quarter" idx="12"/>
          </p:nvPr>
        </p:nvSpPr>
        <p:spPr>
          <a:xfrm>
            <a:off x="6477003" y="6429396"/>
            <a:ext cx="952507" cy="428604"/>
          </a:xfrm>
        </p:spPr>
        <p:txBody>
          <a:bodyPr/>
          <a:lstStyle>
            <a:lvl1pPr>
              <a:defRPr smtClean="0">
                <a:solidFill>
                  <a:schemeClr val="bg1"/>
                </a:solidFill>
              </a:defRPr>
            </a:lvl1pPr>
          </a:lstStyle>
          <a:p>
            <a:pPr>
              <a:defRPr/>
            </a:pPr>
            <a:fld id="{F10DFA26-E277-426D-9976-2A550CD1F33D}" type="slidenum">
              <a:rPr lang="en-US" altLang="zh-CN" smtClean="0"/>
              <a:pPr>
                <a:defRPr/>
              </a:pPr>
              <a:t>‹#›</a:t>
            </a:fld>
            <a:endParaRPr lang="en-US" altLang="zh-CN">
              <a:solidFill>
                <a:srgbClr val="660066"/>
              </a:solidFill>
              <a:latin typeface="Impact" pitchFamily="34" charset="0"/>
            </a:endParaRPr>
          </a:p>
        </p:txBody>
      </p:sp>
      <p:pic>
        <p:nvPicPr>
          <p:cNvPr id="11" name="图片 10" descr="金字塔.jpg"/>
          <p:cNvPicPr>
            <a:picLocks noChangeAspect="1"/>
          </p:cNvPicPr>
          <p:nvPr/>
        </p:nvPicPr>
        <p:blipFill>
          <a:blip r:embed="rId5"/>
          <a:stretch>
            <a:fillRect/>
          </a:stretch>
        </p:blipFill>
        <p:spPr>
          <a:xfrm>
            <a:off x="7536160" y="2362994"/>
            <a:ext cx="3341171" cy="3240360"/>
          </a:xfrm>
          <a:prstGeom prst="rect">
            <a:avLst/>
          </a:prstGeom>
        </p:spPr>
      </p:pic>
      <p:sp>
        <p:nvSpPr>
          <p:cNvPr id="12" name="灯片编号占位符 6"/>
          <p:cNvSpPr txBox="1">
            <a:spLocks/>
          </p:cNvSpPr>
          <p:nvPr userDrawn="1"/>
        </p:nvSpPr>
        <p:spPr bwMode="auto">
          <a:xfrm>
            <a:off x="5048242" y="6381750"/>
            <a:ext cx="238126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07BCD5-25B8-4760-BE0F-90AD7F2E09B7}" type="slidenum">
              <a:rPr kumimoji="0" lang="en-US" altLang="zh-CN" sz="1400" b="0" i="0" u="none" strike="noStrike" kern="1200" cap="none" spc="0" normalizeH="0" baseline="0" noProof="0" smtClean="0">
                <a:ln>
                  <a:noFill/>
                </a:ln>
                <a:solidFill>
                  <a:schemeClr val="bg1"/>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chemeClr val="bg1"/>
              </a:solidFill>
              <a:effectLst/>
              <a:uLnTx/>
              <a:uFillTx/>
              <a:latin typeface="Arial" charset="0"/>
              <a:ea typeface="宋体" pitchFamily="2" charset="-122"/>
              <a:cs typeface="+mn-cs"/>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pic>
        <p:nvPicPr>
          <p:cNvPr id="4" name="Picture 256" descr="03-1"/>
          <p:cNvPicPr>
            <a:picLocks noChangeAspect="1" noChangeArrowheads="1"/>
          </p:cNvPicPr>
          <p:nvPr userDrawn="1"/>
        </p:nvPicPr>
        <p:blipFill>
          <a:blip r:embed="rId3"/>
          <a:srcRect/>
          <a:stretch>
            <a:fillRect/>
          </a:stretch>
        </p:blipFill>
        <p:spPr bwMode="auto">
          <a:xfrm>
            <a:off x="912285" y="6286500"/>
            <a:ext cx="11279716" cy="571500"/>
          </a:xfrm>
          <a:prstGeom prst="rect">
            <a:avLst/>
          </a:prstGeom>
          <a:noFill/>
          <a:ln w="9525">
            <a:noFill/>
            <a:miter lim="800000"/>
            <a:headEnd/>
            <a:tailEnd/>
          </a:ln>
        </p:spPr>
      </p:pic>
      <p:pic>
        <p:nvPicPr>
          <p:cNvPr id="5" name="Picture 257" descr="eagle_blue"/>
          <p:cNvPicPr>
            <a:picLocks noChangeAspect="1" noChangeArrowheads="1"/>
          </p:cNvPicPr>
          <p:nvPr userDrawn="1"/>
        </p:nvPicPr>
        <p:blipFill>
          <a:blip r:embed="rId4"/>
          <a:srcRect/>
          <a:stretch>
            <a:fillRect/>
          </a:stretch>
        </p:blipFill>
        <p:spPr bwMode="auto">
          <a:xfrm>
            <a:off x="1" y="6286500"/>
            <a:ext cx="912284" cy="571500"/>
          </a:xfrm>
          <a:prstGeom prst="rect">
            <a:avLst/>
          </a:prstGeom>
          <a:noFill/>
          <a:ln w="9525">
            <a:noFill/>
            <a:miter lim="800000"/>
            <a:headEnd/>
            <a:tailEnd/>
          </a:ln>
        </p:spPr>
      </p:pic>
      <p:sp>
        <p:nvSpPr>
          <p:cNvPr id="6" name="TextBox 5"/>
          <p:cNvSpPr txBox="1"/>
          <p:nvPr userDrawn="1"/>
        </p:nvSpPr>
        <p:spPr>
          <a:xfrm>
            <a:off x="1047752" y="6357939"/>
            <a:ext cx="5810249" cy="369887"/>
          </a:xfrm>
          <a:prstGeom prst="rect">
            <a:avLst/>
          </a:prstGeom>
          <a:noFill/>
        </p:spPr>
        <p:txBody>
          <a:bodyPr>
            <a:spAutoFit/>
          </a:bodyPr>
          <a:lstStyle/>
          <a:p>
            <a:pPr>
              <a:defRPr/>
            </a:pPr>
            <a:r>
              <a:rPr lang="en-US" altLang="zh-CN" dirty="0">
                <a:solidFill>
                  <a:schemeClr val="bg1"/>
                </a:solidFill>
              </a:rPr>
              <a:t>Computer </a:t>
            </a:r>
            <a:r>
              <a:rPr lang="en-US" altLang="zh-CN" dirty="0" err="1">
                <a:solidFill>
                  <a:schemeClr val="bg1"/>
                </a:solidFill>
              </a:rPr>
              <a:t>Organization_jxh</a:t>
            </a:r>
            <a:endParaRPr lang="zh-CN" altLang="en-US" dirty="0">
              <a:solidFill>
                <a:schemeClr val="bg1"/>
              </a:solidFill>
            </a:endParaRPr>
          </a:p>
        </p:txBody>
      </p:sp>
      <p:sp>
        <p:nvSpPr>
          <p:cNvPr id="7" name="灯片编号占位符 6"/>
          <p:cNvSpPr txBox="1">
            <a:spLocks/>
          </p:cNvSpPr>
          <p:nvPr userDrawn="1"/>
        </p:nvSpPr>
        <p:spPr bwMode="auto">
          <a:xfrm>
            <a:off x="5048242" y="6381750"/>
            <a:ext cx="238126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07BCD5-25B8-4760-BE0F-90AD7F2E09B7}" type="slidenum">
              <a:rPr kumimoji="0" lang="en-US" altLang="zh-CN" sz="1400" b="0" i="0" u="none" strike="noStrike" kern="1200" cap="none" spc="0" normalizeH="0" baseline="0" noProof="0" smtClean="0">
                <a:ln>
                  <a:noFill/>
                </a:ln>
                <a:solidFill>
                  <a:schemeClr val="bg1"/>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chemeClr val="bg1"/>
              </a:solidFill>
              <a:effectLst/>
              <a:uLnTx/>
              <a:uFillTx/>
              <a:latin typeface="Arial" charset="0"/>
              <a:ea typeface="宋体" pitchFamily="2" charset="-122"/>
              <a:cs typeface="+mn-cs"/>
            </a:endParaRP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FB8CED1-29C3-4283-8949-DD3B97AEF1B5}"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27051" y="1268414"/>
            <a:ext cx="5433483" cy="488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63734" y="1268414"/>
            <a:ext cx="5433484" cy="488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1451" y="0"/>
            <a:ext cx="2842683" cy="61547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051" y="0"/>
            <a:ext cx="8331200" cy="61547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583267" y="1"/>
            <a:ext cx="10320867" cy="936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27051" y="1268413"/>
            <a:ext cx="11070167" cy="23669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7051" y="3787776"/>
            <a:ext cx="11070167" cy="2366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0930C249-D486-4D35-B501-BC71F9DFD60F}"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62100" y="0"/>
            <a:ext cx="10363200" cy="8445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143000"/>
            <a:ext cx="10896600" cy="4762500"/>
          </a:xfrm>
        </p:spPr>
        <p:txBody>
          <a:bodyPr/>
          <a:lstStyle/>
          <a:p>
            <a:pPr lvl="0"/>
            <a:endParaRPr lang="zh-CN" altLang="en-US" noProof="0"/>
          </a:p>
        </p:txBody>
      </p:sp>
      <p:sp>
        <p:nvSpPr>
          <p:cNvPr id="4" name="页脚占位符 3"/>
          <p:cNvSpPr>
            <a:spLocks noGrp="1"/>
          </p:cNvSpPr>
          <p:nvPr>
            <p:ph type="ftr" sz="quarter" idx="10"/>
          </p:nvPr>
        </p:nvSpPr>
        <p:spPr>
          <a:xfrm>
            <a:off x="4432300" y="6524625"/>
            <a:ext cx="4639733" cy="344488"/>
          </a:xfrm>
        </p:spPr>
        <p:txBody>
          <a:bodyPr/>
          <a:lstStyle>
            <a:lvl1pPr>
              <a:defRPr/>
            </a:lvl1pPr>
          </a:lstStyle>
          <a:p>
            <a:pPr>
              <a:defRPr/>
            </a:pPr>
            <a:r>
              <a:rPr lang="en-US" altLang="zh-CN"/>
              <a:t>Computer  Organization</a:t>
            </a:r>
          </a:p>
        </p:txBody>
      </p:sp>
      <p:sp>
        <p:nvSpPr>
          <p:cNvPr id="5" name="日期占位符 4"/>
          <p:cNvSpPr>
            <a:spLocks noGrp="1"/>
          </p:cNvSpPr>
          <p:nvPr>
            <p:ph type="dt" sz="half" idx="11"/>
          </p:nvPr>
        </p:nvSpPr>
        <p:spPr>
          <a:xfrm>
            <a:off x="0" y="6400800"/>
            <a:ext cx="4368800" cy="457200"/>
          </a:xfrm>
        </p:spPr>
        <p:txBody>
          <a:bodyPr/>
          <a:lstStyle>
            <a:lvl1pPr>
              <a:defRPr/>
            </a:lvl1pPr>
          </a:lstStyle>
          <a:p>
            <a:pPr>
              <a:defRPr/>
            </a:pPr>
            <a:endParaRPr lang="en-US" altLang="zh-CN"/>
          </a:p>
        </p:txBody>
      </p:sp>
    </p:spTree>
    <p:extLst>
      <p:ext uri="{BB962C8B-B14F-4D97-AF65-F5344CB8AC3E}">
        <p14:creationId xmlns:p14="http://schemas.microsoft.com/office/powerpoint/2010/main" val="1728707802"/>
      </p:ext>
    </p:extLst>
  </p:cSld>
  <p:clrMapOvr>
    <a:masterClrMapping/>
  </p:clrMapOvr>
  <p:transition spd="med">
    <p:random/>
    <p:sndAc>
      <p:stSnd>
        <p:snd r:embed="rId1" name="chimes.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775884" y="0"/>
            <a:ext cx="10081683" cy="9080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34434" y="1196975"/>
            <a:ext cx="11523133" cy="4724400"/>
          </a:xfrm>
        </p:spPr>
        <p:txBody>
          <a:bodyPr/>
          <a:lstStyle/>
          <a:p>
            <a:pPr lvl="0"/>
            <a:endParaRPr lang="zh-CN" altLang="en-US" noProof="0" smtClean="0"/>
          </a:p>
        </p:txBody>
      </p:sp>
    </p:spTree>
    <p:extLst>
      <p:ext uri="{BB962C8B-B14F-4D97-AF65-F5344CB8AC3E}">
        <p14:creationId xmlns:p14="http://schemas.microsoft.com/office/powerpoint/2010/main" val="4022366533"/>
      </p:ext>
    </p:extLst>
  </p:cSld>
  <p:clrMapOvr>
    <a:masterClrMapping/>
  </p:clrMapOvr>
  <p:transition spd="slow">
    <p:pull dir="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62157489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2284" y="146050"/>
            <a:ext cx="11013016"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285" y="1125538"/>
            <a:ext cx="5412316"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27800" y="1125538"/>
            <a:ext cx="5412317"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6B3C1E15-0BFD-46FD-9C60-649B3E49C260}" type="slidenum">
              <a:rPr lang="en-AU" altLang="en-US"/>
              <a:pPr>
                <a:defRPr/>
              </a:pPr>
              <a:t>‹#›</a:t>
            </a:fld>
            <a:endParaRPr lang="en-AU" altLang="en-US"/>
          </a:p>
        </p:txBody>
      </p:sp>
    </p:spTree>
    <p:extLst>
      <p:ext uri="{BB962C8B-B14F-4D97-AF65-F5344CB8AC3E}">
        <p14:creationId xmlns:p14="http://schemas.microsoft.com/office/powerpoint/2010/main" val="14871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A07FD3B7-A482-4212-87F3-B5DA638A0A1F}"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2C294DD6-AEA7-45B0-B2E6-62F8BD691034}"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7594ECEF-5A1B-411C-B48A-1E034C9A47AF}"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87219EBE-92AF-4767-8686-1AA3D0E405C2}"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67C853A7-E50B-4E65-9633-F52E495D273A}" type="slidenum">
              <a:rPr lang="en-US" altLang="zh-CN" smtClean="0"/>
              <a:pPr>
                <a:defRPr/>
              </a:pPr>
              <a:t>‹#›</a:t>
            </a:fld>
            <a:endParaRPr lang="en-US" altLang="zh-CN"/>
          </a:p>
        </p:txBody>
      </p:sp>
    </p:spTree>
  </p:cSld>
  <p:clrMapOvr>
    <a:masterClrMapping/>
  </p:clrMapOvr>
  <p:transition spd="med">
    <p:random/>
    <p:sndAc>
      <p:stSnd>
        <p:snd r:embed="rId1" name="chimes.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audio" Target="../media/audio1.wav"/><Relationship Id="rId3" Type="http://schemas.openxmlformats.org/officeDocument/2006/relationships/slideLayout" Target="../slideLayouts/slideLayout30.xml"/><Relationship Id="rId21" Type="http://schemas.openxmlformats.org/officeDocument/2006/relationships/image" Target="../media/image6.jpe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2.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809984" y="81558"/>
            <a:ext cx="7867667" cy="11319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a:t>
            </a:r>
            <a:endParaRPr lang="en-US" altLang="zh-CN" dirty="0" smtClean="0"/>
          </a:p>
        </p:txBody>
      </p:sp>
      <p:sp>
        <p:nvSpPr>
          <p:cNvPr id="15363" name="Rectangle 3"/>
          <p:cNvSpPr>
            <a:spLocks noGrp="1" noChangeArrowheads="1"/>
          </p:cNvSpPr>
          <p:nvPr>
            <p:ph type="body" idx="1"/>
          </p:nvPr>
        </p:nvSpPr>
        <p:spPr bwMode="auto">
          <a:xfrm>
            <a:off x="609600" y="1357298"/>
            <a:ext cx="10972800" cy="47688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5365"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536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CB08610-1BEC-4503-9820-D9C0F5B70F4B}" type="slidenum">
              <a:rPr lang="en-US" altLang="zh-CN" smtClean="0"/>
              <a:pPr>
                <a:defRPr/>
              </a:pPr>
              <a:t>‹#›</a:t>
            </a:fld>
            <a:endParaRPr lang="en-US" altLang="zh-CN"/>
          </a:p>
        </p:txBody>
      </p:sp>
      <p:pic>
        <p:nvPicPr>
          <p:cNvPr id="9" name="Picture 256" descr="03-1"/>
          <p:cNvPicPr>
            <a:picLocks noChangeAspect="1" noChangeArrowheads="1"/>
          </p:cNvPicPr>
          <p:nvPr/>
        </p:nvPicPr>
        <p:blipFill>
          <a:blip r:embed="rId16"/>
          <a:srcRect/>
          <a:stretch>
            <a:fillRect/>
          </a:stretch>
        </p:blipFill>
        <p:spPr bwMode="auto">
          <a:xfrm>
            <a:off x="912285" y="6308726"/>
            <a:ext cx="11279716" cy="549275"/>
          </a:xfrm>
          <a:prstGeom prst="rect">
            <a:avLst/>
          </a:prstGeom>
          <a:noFill/>
          <a:ln w="9525">
            <a:noFill/>
            <a:miter lim="800000"/>
            <a:headEnd/>
            <a:tailEnd/>
          </a:ln>
        </p:spPr>
      </p:pic>
      <p:pic>
        <p:nvPicPr>
          <p:cNvPr id="10" name="Picture 257" descr="eagle_blue"/>
          <p:cNvPicPr>
            <a:picLocks noChangeAspect="1" noChangeArrowheads="1"/>
          </p:cNvPicPr>
          <p:nvPr/>
        </p:nvPicPr>
        <p:blipFill>
          <a:blip r:embed="rId17"/>
          <a:srcRect/>
          <a:stretch>
            <a:fillRect/>
          </a:stretch>
        </p:blipFill>
        <p:spPr bwMode="auto">
          <a:xfrm>
            <a:off x="1" y="6308726"/>
            <a:ext cx="912284" cy="549275"/>
          </a:xfrm>
          <a:prstGeom prst="rect">
            <a:avLst/>
          </a:prstGeom>
          <a:noFill/>
          <a:ln w="9525">
            <a:noFill/>
            <a:miter lim="800000"/>
            <a:headEnd/>
            <a:tailEnd/>
          </a:ln>
        </p:spPr>
      </p:pic>
      <p:pic>
        <p:nvPicPr>
          <p:cNvPr id="11" name="图片 10" descr="zju.bmp"/>
          <p:cNvPicPr>
            <a:picLocks noChangeAspect="1"/>
          </p:cNvPicPr>
          <p:nvPr/>
        </p:nvPicPr>
        <p:blipFill>
          <a:blip r:embed="rId18"/>
          <a:stretch>
            <a:fillRect/>
          </a:stretch>
        </p:blipFill>
        <p:spPr>
          <a:xfrm>
            <a:off x="190459" y="285728"/>
            <a:ext cx="3490155" cy="857256"/>
          </a:xfrm>
          <a:prstGeom prst="rect">
            <a:avLst/>
          </a:prstGeom>
        </p:spPr>
      </p:pic>
      <p:sp>
        <p:nvSpPr>
          <p:cNvPr id="12" name="TextBox 11"/>
          <p:cNvSpPr txBox="1"/>
          <p:nvPr/>
        </p:nvSpPr>
        <p:spPr>
          <a:xfrm>
            <a:off x="1047715" y="6357958"/>
            <a:ext cx="5810291" cy="369332"/>
          </a:xfrm>
          <a:prstGeom prst="rect">
            <a:avLst/>
          </a:prstGeom>
          <a:noFill/>
        </p:spPr>
        <p:txBody>
          <a:bodyPr wrap="square" rtlCol="0">
            <a:spAutoFit/>
          </a:bodyPr>
          <a:lstStyle/>
          <a:p>
            <a:r>
              <a:rPr lang="en-US" altLang="zh-CN" b="0" dirty="0" smtClean="0">
                <a:solidFill>
                  <a:schemeClr val="bg1"/>
                </a:solidFill>
              </a:rPr>
              <a:t>Computer</a:t>
            </a:r>
            <a:r>
              <a:rPr lang="en-US" altLang="zh-CN" b="0" baseline="0" dirty="0" smtClean="0">
                <a:solidFill>
                  <a:schemeClr val="bg1"/>
                </a:solidFill>
              </a:rPr>
              <a:t> </a:t>
            </a:r>
            <a:r>
              <a:rPr lang="en-US" altLang="zh-CN" b="0" baseline="0" dirty="0" err="1" smtClean="0">
                <a:solidFill>
                  <a:schemeClr val="bg1"/>
                </a:solidFill>
              </a:rPr>
              <a:t>Organization_jxh</a:t>
            </a:r>
            <a:endParaRPr lang="zh-CN" altLang="en-US" b="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Lst>
  <p:transition spd="med">
    <p:random/>
    <p:sndAc>
      <p:stSnd>
        <p:snd r:embed="rId15" name="chimes.wav"/>
      </p:stSnd>
    </p:sndAc>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0099FF"/>
          </a:solidFill>
          <a:latin typeface="+mj-lt"/>
          <a:ea typeface="+mj-ea"/>
          <a:cs typeface="+mj-cs"/>
        </a:defRPr>
      </a:lvl1pPr>
      <a:lvl2pPr algn="ctr" rtl="0" eaLnBrk="1" fontAlgn="base" hangingPunct="1">
        <a:spcBef>
          <a:spcPct val="0"/>
        </a:spcBef>
        <a:spcAft>
          <a:spcPct val="0"/>
        </a:spcAft>
        <a:defRPr sz="4000" b="1">
          <a:solidFill>
            <a:srgbClr val="0099FF"/>
          </a:solidFill>
          <a:latin typeface="Arial" charset="0"/>
          <a:ea typeface="宋体" pitchFamily="2" charset="-122"/>
        </a:defRPr>
      </a:lvl2pPr>
      <a:lvl3pPr algn="ctr" rtl="0" eaLnBrk="1" fontAlgn="base" hangingPunct="1">
        <a:spcBef>
          <a:spcPct val="0"/>
        </a:spcBef>
        <a:spcAft>
          <a:spcPct val="0"/>
        </a:spcAft>
        <a:defRPr sz="4000" b="1">
          <a:solidFill>
            <a:srgbClr val="0099FF"/>
          </a:solidFill>
          <a:latin typeface="Arial" charset="0"/>
          <a:ea typeface="宋体" pitchFamily="2" charset="-122"/>
        </a:defRPr>
      </a:lvl3pPr>
      <a:lvl4pPr algn="ctr" rtl="0" eaLnBrk="1" fontAlgn="base" hangingPunct="1">
        <a:spcBef>
          <a:spcPct val="0"/>
        </a:spcBef>
        <a:spcAft>
          <a:spcPct val="0"/>
        </a:spcAft>
        <a:defRPr sz="4000" b="1">
          <a:solidFill>
            <a:srgbClr val="0099FF"/>
          </a:solidFill>
          <a:latin typeface="Arial" charset="0"/>
          <a:ea typeface="宋体" pitchFamily="2" charset="-122"/>
        </a:defRPr>
      </a:lvl4pPr>
      <a:lvl5pPr algn="ctr" rtl="0" eaLnBrk="1" fontAlgn="base" hangingPunct="1">
        <a:spcBef>
          <a:spcPct val="0"/>
        </a:spcBef>
        <a:spcAft>
          <a:spcPct val="0"/>
        </a:spcAft>
        <a:defRPr sz="4000" b="1">
          <a:solidFill>
            <a:srgbClr val="0099FF"/>
          </a:solidFill>
          <a:latin typeface="Arial" charset="0"/>
          <a:ea typeface="宋体" pitchFamily="2" charset="-122"/>
        </a:defRPr>
      </a:lvl5pPr>
      <a:lvl6pPr marL="457200" algn="ctr" rtl="0" eaLnBrk="1" fontAlgn="base" hangingPunct="1">
        <a:spcBef>
          <a:spcPct val="0"/>
        </a:spcBef>
        <a:spcAft>
          <a:spcPct val="0"/>
        </a:spcAft>
        <a:defRPr sz="4000" b="1">
          <a:solidFill>
            <a:srgbClr val="0099FF"/>
          </a:solidFill>
          <a:latin typeface="Arial" charset="0"/>
          <a:ea typeface="宋体" pitchFamily="2" charset="-122"/>
        </a:defRPr>
      </a:lvl6pPr>
      <a:lvl7pPr marL="914400" algn="ctr" rtl="0" eaLnBrk="1" fontAlgn="base" hangingPunct="1">
        <a:spcBef>
          <a:spcPct val="0"/>
        </a:spcBef>
        <a:spcAft>
          <a:spcPct val="0"/>
        </a:spcAft>
        <a:defRPr sz="4000" b="1">
          <a:solidFill>
            <a:srgbClr val="0099FF"/>
          </a:solidFill>
          <a:latin typeface="Arial" charset="0"/>
          <a:ea typeface="宋体" pitchFamily="2" charset="-122"/>
        </a:defRPr>
      </a:lvl7pPr>
      <a:lvl8pPr marL="1371600" algn="ctr" rtl="0" eaLnBrk="1" fontAlgn="base" hangingPunct="1">
        <a:spcBef>
          <a:spcPct val="0"/>
        </a:spcBef>
        <a:spcAft>
          <a:spcPct val="0"/>
        </a:spcAft>
        <a:defRPr sz="4000" b="1">
          <a:solidFill>
            <a:srgbClr val="0099FF"/>
          </a:solidFill>
          <a:latin typeface="Arial" charset="0"/>
          <a:ea typeface="宋体" pitchFamily="2" charset="-122"/>
        </a:defRPr>
      </a:lvl8pPr>
      <a:lvl9pPr marL="1828800" algn="ctr" rtl="0" eaLnBrk="1" fontAlgn="base" hangingPunct="1">
        <a:spcBef>
          <a:spcPct val="0"/>
        </a:spcBef>
        <a:spcAft>
          <a:spcPct val="0"/>
        </a:spcAft>
        <a:defRPr sz="4000" b="1">
          <a:solidFill>
            <a:srgbClr val="0099FF"/>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F82ABB-03CF-40B6-A6C0-B182921F2F7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4099">
                                            <p:txEl>
                                              <p:pRg st="1" end="1"/>
                                            </p:txEl>
                                          </p:spTgt>
                                        </p:tgtEl>
                                        <p:attrNameLst>
                                          <p:attrName>style.visibility</p:attrName>
                                        </p:attrNameLst>
                                      </p:cBhvr>
                                      <p:to>
                                        <p:strVal val="visible"/>
                                      </p:to>
                                    </p:set>
                                    <p:animEffect transition="in" filter="fade">
                                      <p:cBhvr>
                                        <p:cTn id="21" dur="500"/>
                                        <p:tgtEl>
                                          <p:spTgt spid="4099">
                                            <p:txEl>
                                              <p:pRg st="1" end="1"/>
                                            </p:txEl>
                                          </p:spTgt>
                                        </p:tgtEl>
                                      </p:cBhvr>
                                    </p:animEffect>
                                    <p:anim calcmode="lin" valueType="num">
                                      <p:cBhvr>
                                        <p:cTn id="22"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09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4099">
                                            <p:txEl>
                                              <p:pRg st="2" end="2"/>
                                            </p:txEl>
                                          </p:spTgt>
                                        </p:tgtEl>
                                        <p:attrNameLst>
                                          <p:attrName>style.visibility</p:attrName>
                                        </p:attrNameLst>
                                      </p:cBhvr>
                                      <p:to>
                                        <p:strVal val="visible"/>
                                      </p:to>
                                    </p:set>
                                    <p:animEffect transition="in" filter="fade">
                                      <p:cBhvr>
                                        <p:cTn id="28" dur="500"/>
                                        <p:tgtEl>
                                          <p:spTgt spid="4099">
                                            <p:txEl>
                                              <p:pRg st="2" end="2"/>
                                            </p:txEl>
                                          </p:spTgt>
                                        </p:tgtEl>
                                      </p:cBhvr>
                                    </p:animEffect>
                                    <p:anim calcmode="lin" valueType="num">
                                      <p:cBhvr>
                                        <p:cTn id="29"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09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4099">
                                            <p:txEl>
                                              <p:pRg st="3" end="3"/>
                                            </p:txEl>
                                          </p:spTgt>
                                        </p:tgtEl>
                                        <p:attrNameLst>
                                          <p:attrName>style.visibility</p:attrName>
                                        </p:attrNameLst>
                                      </p:cBhvr>
                                      <p:to>
                                        <p:strVal val="visible"/>
                                      </p:to>
                                    </p:set>
                                    <p:animEffect transition="in" filter="fade">
                                      <p:cBhvr>
                                        <p:cTn id="35" dur="500"/>
                                        <p:tgtEl>
                                          <p:spTgt spid="4099">
                                            <p:txEl>
                                              <p:pRg st="3" end="3"/>
                                            </p:txEl>
                                          </p:spTgt>
                                        </p:tgtEl>
                                      </p:cBhvr>
                                    </p:animEffect>
                                    <p:anim calcmode="lin" valueType="num">
                                      <p:cBhvr>
                                        <p:cTn id="36"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09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4099">
                                            <p:txEl>
                                              <p:pRg st="4" end="4"/>
                                            </p:txEl>
                                          </p:spTgt>
                                        </p:tgtEl>
                                        <p:attrNameLst>
                                          <p:attrName>style.visibility</p:attrName>
                                        </p:attrNameLst>
                                      </p:cBhvr>
                                      <p:to>
                                        <p:strVal val="visible"/>
                                      </p:to>
                                    </p:set>
                                    <p:animEffect transition="in" filter="fade">
                                      <p:cBhvr>
                                        <p:cTn id="42" dur="500"/>
                                        <p:tgtEl>
                                          <p:spTgt spid="4099">
                                            <p:txEl>
                                              <p:pRg st="4" end="4"/>
                                            </p:txEl>
                                          </p:spTgt>
                                        </p:tgtEl>
                                      </p:cBhvr>
                                    </p:animEffect>
                                    <p:anim calcmode="lin" valueType="num">
                                      <p:cBhvr>
                                        <p:cTn id="43"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clickEffect">
                  <p:stCondLst>
                    <p:cond delay="0"/>
                  </p:stCondLst>
                  <p:childTnLst>
                    <p:set>
                      <p:cBhvr>
                        <p:cTn dur="0"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912284" y="0"/>
            <a:ext cx="10991849" cy="1142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9459" name="Rectangle 3"/>
          <p:cNvSpPr>
            <a:spLocks noGrp="1" noChangeArrowheads="1"/>
          </p:cNvSpPr>
          <p:nvPr>
            <p:ph type="body" idx="1"/>
          </p:nvPr>
        </p:nvSpPr>
        <p:spPr bwMode="auto">
          <a:xfrm>
            <a:off x="527051" y="1268414"/>
            <a:ext cx="11070167" cy="48863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 </a:t>
            </a:r>
            <a:r>
              <a:rPr lang="zh-CN" altLang="en-US" dirty="0" smtClean="0"/>
              <a:t>单击此处编辑母版文本样式</a:t>
            </a:r>
          </a:p>
          <a:p>
            <a:pPr lvl="1"/>
            <a:r>
              <a:rPr lang="zh-CN" altLang="en-US" dirty="0" smtClean="0"/>
              <a:t> 第二级</a:t>
            </a:r>
          </a:p>
          <a:p>
            <a:pPr lvl="2"/>
            <a:r>
              <a:rPr lang="zh-CN" altLang="en-US" dirty="0" smtClean="0"/>
              <a:t> 第三级</a:t>
            </a:r>
          </a:p>
          <a:p>
            <a:pPr lvl="3"/>
            <a:r>
              <a:rPr lang="zh-CN" altLang="en-US" dirty="0" smtClean="0"/>
              <a:t> 第四级</a:t>
            </a:r>
          </a:p>
          <a:p>
            <a:pPr lvl="4"/>
            <a:r>
              <a:rPr lang="zh-CN" altLang="en-US" dirty="0" smtClean="0"/>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zh-CN"/>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zh-CN"/>
          </a:p>
        </p:txBody>
      </p:sp>
      <p:sp>
        <p:nvSpPr>
          <p:cNvPr id="962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8B9A7FFF-3AD2-4215-8D68-B91D8F49C415}" type="slidenum">
              <a:rPr lang="en-US" altLang="zh-CN" smtClean="0"/>
              <a:pPr>
                <a:defRPr/>
              </a:pPr>
              <a:t>‹#›</a:t>
            </a:fld>
            <a:endParaRPr lang="en-US" altLang="zh-CN"/>
          </a:p>
        </p:txBody>
      </p:sp>
      <p:pic>
        <p:nvPicPr>
          <p:cNvPr id="19463" name="Picture 7" descr="03-1"/>
          <p:cNvPicPr>
            <a:picLocks noChangeAspect="1" noChangeArrowheads="1"/>
          </p:cNvPicPr>
          <p:nvPr/>
        </p:nvPicPr>
        <p:blipFill>
          <a:blip r:embed="rId19"/>
          <a:srcRect/>
          <a:stretch>
            <a:fillRect/>
          </a:stretch>
        </p:blipFill>
        <p:spPr bwMode="auto">
          <a:xfrm>
            <a:off x="912285" y="6308726"/>
            <a:ext cx="11279716" cy="549275"/>
          </a:xfrm>
          <a:prstGeom prst="rect">
            <a:avLst/>
          </a:prstGeom>
          <a:noFill/>
          <a:ln w="9525">
            <a:noFill/>
            <a:miter lim="800000"/>
            <a:headEnd/>
            <a:tailEnd/>
          </a:ln>
        </p:spPr>
      </p:pic>
      <p:pic>
        <p:nvPicPr>
          <p:cNvPr id="19464" name="Picture 8" descr="eagle_blue"/>
          <p:cNvPicPr>
            <a:picLocks noChangeAspect="1" noChangeArrowheads="1"/>
          </p:cNvPicPr>
          <p:nvPr/>
        </p:nvPicPr>
        <p:blipFill>
          <a:blip r:embed="rId20"/>
          <a:srcRect/>
          <a:stretch>
            <a:fillRect/>
          </a:stretch>
        </p:blipFill>
        <p:spPr bwMode="auto">
          <a:xfrm>
            <a:off x="1" y="6308726"/>
            <a:ext cx="912284" cy="549275"/>
          </a:xfrm>
          <a:prstGeom prst="rect">
            <a:avLst/>
          </a:prstGeom>
          <a:noFill/>
          <a:ln w="9525">
            <a:noFill/>
            <a:miter lim="800000"/>
            <a:headEnd/>
            <a:tailEnd/>
          </a:ln>
        </p:spPr>
      </p:pic>
      <p:sp>
        <p:nvSpPr>
          <p:cNvPr id="96265" name="Rectangle 9"/>
          <p:cNvSpPr>
            <a:spLocks noChangeArrowheads="1"/>
          </p:cNvSpPr>
          <p:nvPr/>
        </p:nvSpPr>
        <p:spPr bwMode="auto">
          <a:xfrm>
            <a:off x="814918" y="6381751"/>
            <a:ext cx="4607983" cy="320675"/>
          </a:xfrm>
          <a:prstGeom prst="rect">
            <a:avLst/>
          </a:prstGeom>
          <a:noFill/>
          <a:ln w="9525">
            <a:noFill/>
            <a:miter lim="800000"/>
            <a:headEnd/>
            <a:tailEnd/>
          </a:ln>
          <a:effectLst/>
        </p:spPr>
        <p:txBody>
          <a:bodyPr/>
          <a:lstStyle/>
          <a:p>
            <a:pPr>
              <a:defRPr/>
            </a:pPr>
            <a:r>
              <a:rPr lang="en-US" altLang="zh-CN" dirty="0" err="1" smtClean="0">
                <a:solidFill>
                  <a:schemeClr val="bg1"/>
                </a:solidFill>
              </a:rPr>
              <a:t>ComputerOrganization</a:t>
            </a:r>
            <a:endParaRPr lang="en-US" altLang="zh-CN" dirty="0">
              <a:solidFill>
                <a:schemeClr val="bg1"/>
              </a:solidFill>
            </a:endParaRPr>
          </a:p>
        </p:txBody>
      </p:sp>
      <p:sp>
        <p:nvSpPr>
          <p:cNvPr id="96268" name="Rectangle 12"/>
          <p:cNvSpPr>
            <a:spLocks noChangeArrowheads="1"/>
          </p:cNvSpPr>
          <p:nvPr/>
        </p:nvSpPr>
        <p:spPr bwMode="auto">
          <a:xfrm>
            <a:off x="4559301" y="6453188"/>
            <a:ext cx="1824567" cy="404812"/>
          </a:xfrm>
          <a:prstGeom prst="rect">
            <a:avLst/>
          </a:prstGeom>
          <a:noFill/>
          <a:ln w="9525">
            <a:noFill/>
            <a:miter lim="800000"/>
            <a:headEnd/>
            <a:tailEnd/>
          </a:ln>
        </p:spPr>
        <p:txBody>
          <a:bodyPr/>
          <a:lstStyle/>
          <a:p>
            <a:pPr algn="r">
              <a:spcBef>
                <a:spcPct val="50000"/>
              </a:spcBef>
              <a:defRPr/>
            </a:pPr>
            <a:fld id="{1EA71A8F-742A-4424-B61A-9469D9412B4F}" type="slidenum">
              <a:rPr lang="en-US" altLang="zh-CN" sz="1400" smtClean="0">
                <a:solidFill>
                  <a:schemeClr val="bg1"/>
                </a:solidFill>
              </a:rPr>
              <a:pPr algn="r">
                <a:spcBef>
                  <a:spcPct val="50000"/>
                </a:spcBef>
                <a:defRPr/>
              </a:pPr>
              <a:t>‹#›</a:t>
            </a:fld>
            <a:endParaRPr lang="en-US" altLang="zh-CN" sz="1400" dirty="0">
              <a:solidFill>
                <a:schemeClr val="bg1"/>
              </a:solidFill>
            </a:endParaRPr>
          </a:p>
        </p:txBody>
      </p:sp>
      <p:pic>
        <p:nvPicPr>
          <p:cNvPr id="13" name="图片 12" descr="金字塔2.jpg"/>
          <p:cNvPicPr>
            <a:picLocks noChangeAspect="1"/>
          </p:cNvPicPr>
          <p:nvPr/>
        </p:nvPicPr>
        <p:blipFill>
          <a:blip r:embed="rId21"/>
          <a:stretch>
            <a:fillRect/>
          </a:stretch>
        </p:blipFill>
        <p:spPr>
          <a:xfrm>
            <a:off x="191343" y="188640"/>
            <a:ext cx="720941" cy="647277"/>
          </a:xfrm>
          <a:prstGeom prst="rect">
            <a:avLst/>
          </a:prstGeom>
        </p:spPr>
      </p:pic>
      <p:pic>
        <p:nvPicPr>
          <p:cNvPr id="12" name="Picture 256" descr="03-1"/>
          <p:cNvPicPr>
            <a:picLocks noChangeAspect="1" noChangeArrowheads="1"/>
          </p:cNvPicPr>
          <p:nvPr userDrawn="1"/>
        </p:nvPicPr>
        <p:blipFill>
          <a:blip r:embed="rId19"/>
          <a:srcRect/>
          <a:stretch>
            <a:fillRect/>
          </a:stretch>
        </p:blipFill>
        <p:spPr bwMode="auto">
          <a:xfrm>
            <a:off x="912285" y="6308726"/>
            <a:ext cx="11279716" cy="549275"/>
          </a:xfrm>
          <a:prstGeom prst="rect">
            <a:avLst/>
          </a:prstGeom>
          <a:noFill/>
          <a:ln w="9525">
            <a:noFill/>
            <a:miter lim="800000"/>
            <a:headEnd/>
            <a:tailEnd/>
          </a:ln>
        </p:spPr>
      </p:pic>
      <p:pic>
        <p:nvPicPr>
          <p:cNvPr id="14" name="Picture 257" descr="eagle_blue"/>
          <p:cNvPicPr>
            <a:picLocks noChangeAspect="1" noChangeArrowheads="1"/>
          </p:cNvPicPr>
          <p:nvPr userDrawn="1"/>
        </p:nvPicPr>
        <p:blipFill>
          <a:blip r:embed="rId20"/>
          <a:srcRect/>
          <a:stretch>
            <a:fillRect/>
          </a:stretch>
        </p:blipFill>
        <p:spPr bwMode="auto">
          <a:xfrm>
            <a:off x="1" y="6308726"/>
            <a:ext cx="912284" cy="549275"/>
          </a:xfrm>
          <a:prstGeom prst="rect">
            <a:avLst/>
          </a:prstGeom>
          <a:noFill/>
          <a:ln w="9525">
            <a:noFill/>
            <a:miter lim="800000"/>
            <a:headEnd/>
            <a:tailEnd/>
          </a:ln>
        </p:spPr>
      </p:pic>
      <p:sp>
        <p:nvSpPr>
          <p:cNvPr id="16" name="TextBox 15"/>
          <p:cNvSpPr txBox="1"/>
          <p:nvPr userDrawn="1"/>
        </p:nvSpPr>
        <p:spPr>
          <a:xfrm>
            <a:off x="1047752" y="6357939"/>
            <a:ext cx="5810249" cy="369887"/>
          </a:xfrm>
          <a:prstGeom prst="rect">
            <a:avLst/>
          </a:prstGeom>
          <a:noFill/>
        </p:spPr>
        <p:txBody>
          <a:bodyPr>
            <a:spAutoFit/>
          </a:bodyPr>
          <a:lstStyle/>
          <a:p>
            <a:pPr>
              <a:defRPr/>
            </a:pPr>
            <a:r>
              <a:rPr lang="en-US" altLang="zh-CN" dirty="0">
                <a:solidFill>
                  <a:schemeClr val="bg1"/>
                </a:solidFill>
              </a:rPr>
              <a:t>Computer </a:t>
            </a:r>
            <a:r>
              <a:rPr lang="en-US" altLang="zh-CN" dirty="0" err="1">
                <a:solidFill>
                  <a:schemeClr val="bg1"/>
                </a:solidFill>
              </a:rPr>
              <a:t>Organization_jxh</a:t>
            </a:r>
            <a:endParaRPr lang="zh-CN" altLang="en-US" dirty="0">
              <a:solidFill>
                <a:schemeClr val="bg1"/>
              </a:solidFill>
            </a:endParaRPr>
          </a:p>
        </p:txBody>
      </p:sp>
      <p:sp>
        <p:nvSpPr>
          <p:cNvPr id="17" name="灯片编号占位符 6"/>
          <p:cNvSpPr txBox="1">
            <a:spLocks/>
          </p:cNvSpPr>
          <p:nvPr userDrawn="1"/>
        </p:nvSpPr>
        <p:spPr>
          <a:xfrm>
            <a:off x="4952992" y="6381750"/>
            <a:ext cx="2476517" cy="476250"/>
          </a:xfrm>
          <a:prstGeom prst="rect">
            <a:avLst/>
          </a:prstGeo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07BCD5-25B8-4760-BE0F-90AD7F2E09B7}" type="slidenum">
              <a:rPr kumimoji="0" lang="en-US" altLang="zh-CN" sz="1800" b="0" i="0" u="none" strike="noStrike" kern="1200" cap="none" spc="0" normalizeH="0" baseline="0" noProof="0" smtClean="0">
                <a:ln>
                  <a:noFill/>
                </a:ln>
                <a:solidFill>
                  <a:schemeClr val="bg1"/>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800" b="0" i="0" u="none" strike="noStrike" kern="1200" cap="none" spc="0" normalizeH="0" baseline="0" noProof="0" dirty="0">
              <a:ln>
                <a:noFill/>
              </a:ln>
              <a:solidFill>
                <a:schemeClr val="bg1"/>
              </a:solidFill>
              <a:effectLst/>
              <a:uLnTx/>
              <a:uFillTx/>
              <a:latin typeface="Arial"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5" r:id="rId13"/>
    <p:sldLayoutId id="2147483786" r:id="rId14"/>
    <p:sldLayoutId id="2147483787" r:id="rId15"/>
    <p:sldLayoutId id="2147483788" r:id="rId16"/>
  </p:sldLayoutIdLst>
  <p:transition spd="med">
    <p:random/>
    <p:sndAc>
      <p:stSnd>
        <p:snd r:embed="rId18" name="chimes.wav"/>
      </p:stSnd>
    </p:sndAc>
  </p:transition>
  <p:timing>
    <p:tnLst>
      <p:par>
        <p:cTn id="1" dur="indefinite" restart="never" nodeType="tmRoot"/>
      </p:par>
    </p:tnLst>
  </p:timing>
  <p:txStyles>
    <p:titleStyle>
      <a:lvl1pPr algn="l" rtl="0" eaLnBrk="1" fontAlgn="base" hangingPunct="1">
        <a:spcBef>
          <a:spcPct val="0"/>
        </a:spcBef>
        <a:spcAft>
          <a:spcPct val="0"/>
        </a:spcAft>
        <a:defRPr sz="3600">
          <a:solidFill>
            <a:srgbClr val="FF0000"/>
          </a:solidFill>
          <a:latin typeface="+mj-lt"/>
          <a:ea typeface="+mj-ea"/>
          <a:cs typeface="+mj-cs"/>
        </a:defRPr>
      </a:lvl1pPr>
      <a:lvl2pPr algn="l" rtl="0" eaLnBrk="1" fontAlgn="base" hangingPunct="1">
        <a:spcBef>
          <a:spcPct val="0"/>
        </a:spcBef>
        <a:spcAft>
          <a:spcPct val="0"/>
        </a:spcAft>
        <a:defRPr sz="3600">
          <a:solidFill>
            <a:srgbClr val="FF0000"/>
          </a:solidFill>
          <a:latin typeface="Arial" pitchFamily="34" charset="0"/>
          <a:ea typeface="宋体" pitchFamily="2" charset="-122"/>
        </a:defRPr>
      </a:lvl2pPr>
      <a:lvl3pPr algn="l" rtl="0" eaLnBrk="1" fontAlgn="base" hangingPunct="1">
        <a:spcBef>
          <a:spcPct val="0"/>
        </a:spcBef>
        <a:spcAft>
          <a:spcPct val="0"/>
        </a:spcAft>
        <a:defRPr sz="3600">
          <a:solidFill>
            <a:srgbClr val="FF0000"/>
          </a:solidFill>
          <a:latin typeface="Arial" pitchFamily="34" charset="0"/>
          <a:ea typeface="宋体" pitchFamily="2" charset="-122"/>
        </a:defRPr>
      </a:lvl3pPr>
      <a:lvl4pPr algn="l" rtl="0" eaLnBrk="1" fontAlgn="base" hangingPunct="1">
        <a:spcBef>
          <a:spcPct val="0"/>
        </a:spcBef>
        <a:spcAft>
          <a:spcPct val="0"/>
        </a:spcAft>
        <a:defRPr sz="3600">
          <a:solidFill>
            <a:srgbClr val="FF0000"/>
          </a:solidFill>
          <a:latin typeface="Arial" pitchFamily="34" charset="0"/>
          <a:ea typeface="宋体" pitchFamily="2" charset="-122"/>
        </a:defRPr>
      </a:lvl4pPr>
      <a:lvl5pPr algn="l" rtl="0" eaLnBrk="1" fontAlgn="base" hangingPunct="1">
        <a:spcBef>
          <a:spcPct val="0"/>
        </a:spcBef>
        <a:spcAft>
          <a:spcPct val="0"/>
        </a:spcAft>
        <a:defRPr sz="3600">
          <a:solidFill>
            <a:srgbClr val="FF0000"/>
          </a:solidFill>
          <a:latin typeface="Arial" pitchFamily="34" charset="0"/>
          <a:ea typeface="宋体" pitchFamily="2" charset="-122"/>
        </a:defRPr>
      </a:lvl5pPr>
      <a:lvl6pPr marL="457200" algn="l" rtl="0" eaLnBrk="1" fontAlgn="base" hangingPunct="1">
        <a:spcBef>
          <a:spcPct val="0"/>
        </a:spcBef>
        <a:spcAft>
          <a:spcPct val="0"/>
        </a:spcAft>
        <a:defRPr sz="3600">
          <a:solidFill>
            <a:srgbClr val="FF0000"/>
          </a:solidFill>
          <a:latin typeface="Arial" pitchFamily="34" charset="0"/>
          <a:ea typeface="宋体" pitchFamily="2" charset="-122"/>
        </a:defRPr>
      </a:lvl6pPr>
      <a:lvl7pPr marL="914400" algn="l" rtl="0" eaLnBrk="1" fontAlgn="base" hangingPunct="1">
        <a:spcBef>
          <a:spcPct val="0"/>
        </a:spcBef>
        <a:spcAft>
          <a:spcPct val="0"/>
        </a:spcAft>
        <a:defRPr sz="3600">
          <a:solidFill>
            <a:srgbClr val="FF0000"/>
          </a:solidFill>
          <a:latin typeface="Arial" pitchFamily="34" charset="0"/>
          <a:ea typeface="宋体" pitchFamily="2" charset="-122"/>
        </a:defRPr>
      </a:lvl7pPr>
      <a:lvl8pPr marL="1371600" algn="l" rtl="0" eaLnBrk="1" fontAlgn="base" hangingPunct="1">
        <a:spcBef>
          <a:spcPct val="0"/>
        </a:spcBef>
        <a:spcAft>
          <a:spcPct val="0"/>
        </a:spcAft>
        <a:defRPr sz="3600">
          <a:solidFill>
            <a:srgbClr val="FF0000"/>
          </a:solidFill>
          <a:latin typeface="Arial" pitchFamily="34" charset="0"/>
          <a:ea typeface="宋体" pitchFamily="2" charset="-122"/>
        </a:defRPr>
      </a:lvl8pPr>
      <a:lvl9pPr marL="1828800" algn="l" rtl="0" eaLnBrk="1" fontAlgn="base" hangingPunct="1">
        <a:spcBef>
          <a:spcPct val="0"/>
        </a:spcBef>
        <a:spcAft>
          <a:spcPct val="0"/>
        </a:spcAft>
        <a:defRPr sz="3600">
          <a:solidFill>
            <a:srgbClr val="FF0000"/>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audio1.wav"/><Relationship Id="rId7" Type="http://schemas.openxmlformats.org/officeDocument/2006/relationships/hyperlink" Target="http://libai.math.ncu.edu.tw/bcc16/pool/3.01.shtml"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9.xml"/><Relationship Id="rId1" Type="http://schemas.openxmlformats.org/officeDocument/2006/relationships/slideLayout" Target="../slideLayouts/slideLayout29.xml"/><Relationship Id="rId5" Type="http://schemas.openxmlformats.org/officeDocument/2006/relationships/image" Target="../media/image175.jpeg"/><Relationship Id="rId4" Type="http://schemas.openxmlformats.org/officeDocument/2006/relationships/image" Target="../media/image174.jpeg"/></Relationships>
</file>

<file path=ppt/slides/_rels/slide1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0.xml"/><Relationship Id="rId1" Type="http://schemas.openxmlformats.org/officeDocument/2006/relationships/slideLayout" Target="../slideLayouts/slideLayout33.xml"/><Relationship Id="rId4" Type="http://schemas.openxmlformats.org/officeDocument/2006/relationships/image" Target="../media/image176.png"/></Relationships>
</file>

<file path=ppt/slides/_rels/slide10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notesSlide" Target="../notesSlides/notesSlide61.xml"/><Relationship Id="rId7" Type="http://schemas.openxmlformats.org/officeDocument/2006/relationships/oleObject" Target="../embeddings/oleObject3.bin"/><Relationship Id="rId12" Type="http://schemas.openxmlformats.org/officeDocument/2006/relationships/image" Target="../media/image180.emf"/><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image" Target="../media/image177.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79.emf"/><Relationship Id="rId4" Type="http://schemas.openxmlformats.org/officeDocument/2006/relationships/audio" Target="../media/audio1.wav"/><Relationship Id="rId9" Type="http://schemas.openxmlformats.org/officeDocument/2006/relationships/oleObject" Target="../embeddings/oleObject4.bin"/></Relationships>
</file>

<file path=ppt/slides/_rels/slide10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30.png"/><Relationship Id="rId4" Type="http://schemas.openxmlformats.org/officeDocument/2006/relationships/image" Target="../media/image29.jpeg"/></Relationships>
</file>

<file path=ppt/slides/_rels/slide1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audio" Target="../media/audio1.wav"/><Relationship Id="rId1" Type="http://schemas.openxmlformats.org/officeDocument/2006/relationships/slideLayout" Target="../slideLayouts/slideLayout29.xml"/><Relationship Id="rId4" Type="http://schemas.openxmlformats.org/officeDocument/2006/relationships/image" Target="../media/image182.jpeg"/></Relationships>
</file>

<file path=ppt/slides/_rels/slide1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image" Target="../media/image183.wmf"/><Relationship Id="rId5" Type="http://schemas.openxmlformats.org/officeDocument/2006/relationships/oleObject" Target="../embeddings/oleObject6.bin"/><Relationship Id="rId4" Type="http://schemas.openxmlformats.org/officeDocument/2006/relationships/audio" Target="../media/audio1.wav"/></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image" Target="../media/image184.wmf"/><Relationship Id="rId5" Type="http://schemas.openxmlformats.org/officeDocument/2006/relationships/oleObject" Target="../embeddings/oleObject7.bin"/><Relationship Id="rId4" Type="http://schemas.openxmlformats.org/officeDocument/2006/relationships/audio" Target="../media/audio1.wav"/></Relationships>
</file>

<file path=ppt/slides/_rels/slide115.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notesSlide" Target="../notesSlides/notesSlide65.xml"/><Relationship Id="rId7" Type="http://schemas.openxmlformats.org/officeDocument/2006/relationships/oleObject" Target="../embeddings/oleObject9.bin"/><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185.wmf"/><Relationship Id="rId5" Type="http://schemas.openxmlformats.org/officeDocument/2006/relationships/oleObject" Target="../embeddings/oleObject8.bin"/><Relationship Id="rId4" Type="http://schemas.openxmlformats.org/officeDocument/2006/relationships/audio" Target="../media/audio1.wav"/></Relationships>
</file>

<file path=ppt/slides/_rels/slide1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7.xml"/><Relationship Id="rId1" Type="http://schemas.openxmlformats.org/officeDocument/2006/relationships/slideLayout" Target="../slideLayouts/slideLayout29.xml"/><Relationship Id="rId4" Type="http://schemas.openxmlformats.org/officeDocument/2006/relationships/image" Target="../media/image186.png"/></Relationships>
</file>

<file path=ppt/slides/_rels/slide1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audio" Target="../media/audio1.wav"/><Relationship Id="rId1" Type="http://schemas.openxmlformats.org/officeDocument/2006/relationships/slideLayout" Target="../slideLayouts/slideLayout29.xml"/><Relationship Id="rId5" Type="http://schemas.openxmlformats.org/officeDocument/2006/relationships/image" Target="../media/image191.emf"/><Relationship Id="rId4" Type="http://schemas.openxmlformats.org/officeDocument/2006/relationships/image" Target="../media/image190.png"/></Relationships>
</file>

<file path=ppt/slides/_rels/slide1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0.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1.xml"/><Relationship Id="rId1" Type="http://schemas.openxmlformats.org/officeDocument/2006/relationships/vmlDrawing" Target="../drawings/vmlDrawing6.vml"/><Relationship Id="rId5" Type="http://schemas.openxmlformats.org/officeDocument/2006/relationships/image" Target="../media/image192.emf"/><Relationship Id="rId4" Type="http://schemas.openxmlformats.org/officeDocument/2006/relationships/oleObject" Target="../embeddings/oleObject10.bin"/></Relationships>
</file>

<file path=ppt/slides/_rels/slide1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194.tmp"/><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1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3.xml"/><Relationship Id="rId1" Type="http://schemas.openxmlformats.org/officeDocument/2006/relationships/slideLayout" Target="../slideLayouts/slideLayout29.xml"/><Relationship Id="rId4" Type="http://schemas.openxmlformats.org/officeDocument/2006/relationships/image" Target="../media/image195.png"/></Relationships>
</file>

<file path=ppt/slides/_rels/slide1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4.xml"/><Relationship Id="rId1" Type="http://schemas.openxmlformats.org/officeDocument/2006/relationships/slideLayout" Target="../slideLayouts/slideLayout29.xml"/><Relationship Id="rId4" Type="http://schemas.openxmlformats.org/officeDocument/2006/relationships/image" Target="../media/image196.wmf"/></Relationships>
</file>

<file path=ppt/slides/_rels/slide1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5.xml"/><Relationship Id="rId1" Type="http://schemas.openxmlformats.org/officeDocument/2006/relationships/slideLayout" Target="../slideLayouts/slideLayout29.xml"/><Relationship Id="rId4" Type="http://schemas.openxmlformats.org/officeDocument/2006/relationships/image" Target="../media/image197.png"/></Relationships>
</file>

<file path=ppt/slides/_rels/slide1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36.gif"/><Relationship Id="rId5" Type="http://schemas.openxmlformats.org/officeDocument/2006/relationships/image" Target="../media/image35.jpeg"/><Relationship Id="rId4" Type="http://schemas.openxmlformats.org/officeDocument/2006/relationships/image" Target="../media/image34.png"/></Relationships>
</file>

<file path=ppt/slides/_rels/slide1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Electronic_component" TargetMode="External"/><Relationship Id="rId2" Type="http://schemas.openxmlformats.org/officeDocument/2006/relationships/audio" Target="../media/audio1.wav"/><Relationship Id="rId1" Type="http://schemas.openxmlformats.org/officeDocument/2006/relationships/slideLayout" Target="../slideLayouts/slideLayout29.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44.jpe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52.jpe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3.jp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56.jpeg"/><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audio1.wav"/><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hyperlink" Target="https://en.wikipedia.org/wiki/UNIVAC_II" TargetMode="External"/><Relationship Id="rId5" Type="http://schemas.openxmlformats.org/officeDocument/2006/relationships/hyperlink" Target="https://en.wikipedia.org/wiki/UNIVAC_I" TargetMode="External"/><Relationship Id="rId4" Type="http://schemas.openxmlformats.org/officeDocument/2006/relationships/hyperlink" Target="https://en.wikipedia.org/wiki/Transistor_computer" TargetMode="Externa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60.jpe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audio" Target="../media/audio1.wav"/><Relationship Id="rId1" Type="http://schemas.openxmlformats.org/officeDocument/2006/relationships/slideLayout" Target="../slideLayouts/slideLayout29.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9.xml"/><Relationship Id="rId5" Type="http://schemas.openxmlformats.org/officeDocument/2006/relationships/image" Target="../media/image66.jpg"/><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audio" Target="../media/audio1.wav"/><Relationship Id="rId1" Type="http://schemas.openxmlformats.org/officeDocument/2006/relationships/slideLayout" Target="../slideLayouts/slideLayout29.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9.xml"/><Relationship Id="rId4"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3.jpe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fif"/></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9.xml"/><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97.jpe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96.jpeg"/><Relationship Id="rId5" Type="http://schemas.openxmlformats.org/officeDocument/2006/relationships/hyperlink" Target="https://en.wikipedia.org/wiki/PowerPC" TargetMode="External"/><Relationship Id="rId4" Type="http://schemas.openxmlformats.org/officeDocument/2006/relationships/image" Target="../media/image95.jpeg"/></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audio" Target="../media/audio1.wav"/><Relationship Id="rId1" Type="http://schemas.openxmlformats.org/officeDocument/2006/relationships/slideLayout" Target="../slideLayouts/slideLayout2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102.jpeg"/></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103.jpg"/></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29.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audio" Target="../media/audio1.wav"/><Relationship Id="rId1" Type="http://schemas.openxmlformats.org/officeDocument/2006/relationships/slideLayout" Target="../slideLayouts/slideLayout29.xml"/><Relationship Id="rId4" Type="http://schemas.openxmlformats.org/officeDocument/2006/relationships/image" Target="../media/image107.jpg"/></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audio" Target="../media/audio1.wav"/><Relationship Id="rId1" Type="http://schemas.openxmlformats.org/officeDocument/2006/relationships/slideLayout" Target="../slideLayouts/slideLayout29.xml"/><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audio" Target="../media/audio1.wav"/><Relationship Id="rId1" Type="http://schemas.openxmlformats.org/officeDocument/2006/relationships/slideLayout" Target="../slideLayouts/slideLayout29.xml"/><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29.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9.xml"/><Relationship Id="rId1" Type="http://schemas.openxmlformats.org/officeDocument/2006/relationships/slideLayout" Target="../slideLayouts/slideLayout29.xml"/><Relationship Id="rId5" Type="http://schemas.openxmlformats.org/officeDocument/2006/relationships/image" Target="../media/image121.png"/><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audio" Target="../media/audio1.wav"/><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29.xml"/><Relationship Id="rId4" Type="http://schemas.openxmlformats.org/officeDocument/2006/relationships/image" Target="../media/image125.wmf"/></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audio" Target="../media/audio1.wav"/><Relationship Id="rId1" Type="http://schemas.openxmlformats.org/officeDocument/2006/relationships/slideLayout" Target="../slideLayouts/slideLayout29.xml"/><Relationship Id="rId5" Type="http://schemas.openxmlformats.org/officeDocument/2006/relationships/image" Target="../media/image133.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6.xml"/><Relationship Id="rId1" Type="http://schemas.openxmlformats.org/officeDocument/2006/relationships/slideLayout" Target="../slideLayouts/slideLayout29.xml"/><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39.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0.xml"/><Relationship Id="rId1" Type="http://schemas.openxmlformats.org/officeDocument/2006/relationships/slideLayout" Target="../slideLayouts/slideLayout29.xml"/><Relationship Id="rId5" Type="http://schemas.openxmlformats.org/officeDocument/2006/relationships/image" Target="../media/image141.jpeg"/><Relationship Id="rId4" Type="http://schemas.openxmlformats.org/officeDocument/2006/relationships/image" Target="../media/image140.jpeg"/></Relationships>
</file>

<file path=ppt/slides/_rels/slide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audio" Target="../media/audio1.wav"/><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2.xml"/><Relationship Id="rId1" Type="http://schemas.openxmlformats.org/officeDocument/2006/relationships/slideLayout" Target="../slideLayouts/slideLayout29.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audio" Target="../media/audio1.wav"/><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3.xml"/><Relationship Id="rId1" Type="http://schemas.openxmlformats.org/officeDocument/2006/relationships/slideLayout" Target="../slideLayouts/slideLayout29.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9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audio" Target="../media/audio1.wav"/><Relationship Id="rId7" Type="http://schemas.openxmlformats.org/officeDocument/2006/relationships/image" Target="../media/image149.png"/><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9" Type="http://schemas.openxmlformats.org/officeDocument/2006/relationships/image" Target="../media/image159.png"/></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audio" Target="../media/audio1.wav"/><Relationship Id="rId1" Type="http://schemas.openxmlformats.org/officeDocument/2006/relationships/slideLayout" Target="../slideLayouts/slideLayout29.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png"/></Relationships>
</file>

<file path=ppt/slides/_rels/slide93.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audio" Target="../media/audio1.wav"/><Relationship Id="rId1" Type="http://schemas.openxmlformats.org/officeDocument/2006/relationships/slideLayout" Target="../slideLayouts/slideLayout29.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0.png"/><Relationship Id="rId4" Type="http://schemas.openxmlformats.org/officeDocument/2006/relationships/audio" Target="../media/audio1.wav"/></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71.wmf"/><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72.png"/><Relationship Id="rId4" Type="http://schemas.openxmlformats.org/officeDocument/2006/relationships/audio" Target="../media/audio1.wav"/></Relationships>
</file>

<file path=ppt/slides/_rels/slide9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6.xml"/><Relationship Id="rId1" Type="http://schemas.openxmlformats.org/officeDocument/2006/relationships/slideLayout" Target="../slideLayouts/slideLayout29.xml"/><Relationship Id="rId5" Type="http://schemas.openxmlformats.org/officeDocument/2006/relationships/image" Target="../media/image103.jpg"/><Relationship Id="rId4" Type="http://schemas.openxmlformats.org/officeDocument/2006/relationships/image" Target="../media/image173.png"/></Relationships>
</file>

<file path=ppt/slides/_rels/slide9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ctrTitle"/>
          </p:nvPr>
        </p:nvSpPr>
        <p:spPr>
          <a:xfrm>
            <a:off x="2024034" y="692696"/>
            <a:ext cx="4392612" cy="2189162"/>
          </a:xfrm>
        </p:spPr>
        <p:txBody>
          <a:bodyPr/>
          <a:lstStyle/>
          <a:p>
            <a:pPr eaLnBrk="1" hangingPunct="1"/>
            <a:r>
              <a:rPr lang="en-US" altLang="zh-CN" sz="4800" b="1" dirty="0"/>
              <a:t>Chapter  1</a:t>
            </a:r>
          </a:p>
        </p:txBody>
      </p:sp>
      <p:sp>
        <p:nvSpPr>
          <p:cNvPr id="39939" name="Rectangle 3"/>
          <p:cNvSpPr>
            <a:spLocks noGrp="1" noRot="1" noChangeArrowheads="1"/>
          </p:cNvSpPr>
          <p:nvPr>
            <p:ph type="subTitle" idx="1"/>
          </p:nvPr>
        </p:nvSpPr>
        <p:spPr>
          <a:xfrm>
            <a:off x="1703512" y="3068960"/>
            <a:ext cx="4030662" cy="1752600"/>
          </a:xfrm>
        </p:spPr>
        <p:txBody>
          <a:bodyPr/>
          <a:lstStyle/>
          <a:p>
            <a:pPr eaLnBrk="1" hangingPunct="1"/>
            <a:r>
              <a:rPr lang="en-US" altLang="zh-CN" sz="4000" b="1" dirty="0">
                <a:solidFill>
                  <a:srgbClr val="0000FF"/>
                </a:solidFill>
              </a:rPr>
              <a:t>Computer Abstractions </a:t>
            </a:r>
          </a:p>
          <a:p>
            <a:pPr eaLnBrk="1" hangingPunct="1"/>
            <a:r>
              <a:rPr lang="en-US" altLang="zh-CN" sz="4000" b="1" dirty="0">
                <a:solidFill>
                  <a:srgbClr val="0000FF"/>
                </a:solidFill>
              </a:rPr>
              <a:t>and Technology</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Pre-computer</a:t>
            </a:r>
            <a:endParaRPr lang="zh-CN" altLang="en-US" dirty="0"/>
          </a:p>
        </p:txBody>
      </p:sp>
      <p:pic>
        <p:nvPicPr>
          <p:cNvPr id="337922" name="Picture 2"/>
          <p:cNvPicPr>
            <a:picLocks noGrp="1" noChangeAspect="1" noChangeArrowheads="1"/>
          </p:cNvPicPr>
          <p:nvPr>
            <p:ph idx="1"/>
          </p:nvPr>
        </p:nvPicPr>
        <p:blipFill>
          <a:blip r:embed="rId4"/>
          <a:srcRect/>
          <a:stretch>
            <a:fillRect/>
          </a:stretch>
        </p:blipFill>
        <p:spPr bwMode="auto">
          <a:xfrm>
            <a:off x="1809720" y="1357298"/>
            <a:ext cx="1638018" cy="1714512"/>
          </a:xfrm>
          <a:prstGeom prst="rect">
            <a:avLst/>
          </a:prstGeom>
          <a:noFill/>
          <a:ln w="9525">
            <a:noFill/>
            <a:miter lim="800000"/>
            <a:headEnd/>
            <a:tailEnd/>
          </a:ln>
          <a:effectLst/>
        </p:spPr>
      </p:pic>
      <p:pic>
        <p:nvPicPr>
          <p:cNvPr id="337923" name="Picture 3"/>
          <p:cNvPicPr>
            <a:picLocks noChangeAspect="1" noChangeArrowheads="1"/>
          </p:cNvPicPr>
          <p:nvPr/>
        </p:nvPicPr>
        <p:blipFill>
          <a:blip r:embed="rId5"/>
          <a:srcRect/>
          <a:stretch>
            <a:fillRect/>
          </a:stretch>
        </p:blipFill>
        <p:spPr bwMode="auto">
          <a:xfrm>
            <a:off x="3309918" y="1357298"/>
            <a:ext cx="1644246" cy="1714512"/>
          </a:xfrm>
          <a:prstGeom prst="rect">
            <a:avLst/>
          </a:prstGeom>
          <a:noFill/>
          <a:ln w="9525">
            <a:noFill/>
            <a:miter lim="800000"/>
            <a:headEnd/>
            <a:tailEnd/>
          </a:ln>
          <a:effectLst/>
        </p:spPr>
      </p:pic>
      <p:pic>
        <p:nvPicPr>
          <p:cNvPr id="337924" name="Picture 4"/>
          <p:cNvPicPr>
            <a:picLocks noChangeAspect="1" noChangeArrowheads="1"/>
          </p:cNvPicPr>
          <p:nvPr/>
        </p:nvPicPr>
        <p:blipFill>
          <a:blip r:embed="rId6"/>
          <a:srcRect/>
          <a:stretch>
            <a:fillRect/>
          </a:stretch>
        </p:blipFill>
        <p:spPr bwMode="auto">
          <a:xfrm>
            <a:off x="2309786" y="3571876"/>
            <a:ext cx="1928826" cy="2356098"/>
          </a:xfrm>
          <a:prstGeom prst="rect">
            <a:avLst/>
          </a:prstGeom>
          <a:noFill/>
          <a:ln w="9525">
            <a:noFill/>
            <a:miter lim="800000"/>
            <a:headEnd/>
            <a:tailEnd/>
          </a:ln>
          <a:effectLst/>
        </p:spPr>
      </p:pic>
      <p:sp>
        <p:nvSpPr>
          <p:cNvPr id="7" name="TextBox 6"/>
          <p:cNvSpPr txBox="1"/>
          <p:nvPr/>
        </p:nvSpPr>
        <p:spPr>
          <a:xfrm>
            <a:off x="2666977" y="3000372"/>
            <a:ext cx="1710725" cy="369332"/>
          </a:xfrm>
          <a:prstGeom prst="rect">
            <a:avLst/>
          </a:prstGeom>
          <a:noFill/>
        </p:spPr>
        <p:txBody>
          <a:bodyPr wrap="none" rtlCol="0">
            <a:spAutoFit/>
          </a:bodyPr>
          <a:lstStyle/>
          <a:p>
            <a:r>
              <a:rPr lang="en-US" altLang="zh-CN" dirty="0" smtClean="0"/>
              <a:t>Cash Register</a:t>
            </a:r>
            <a:endParaRPr lang="zh-CN" altLang="en-US" dirty="0"/>
          </a:p>
        </p:txBody>
      </p:sp>
      <p:sp>
        <p:nvSpPr>
          <p:cNvPr id="8" name="TextBox 7"/>
          <p:cNvSpPr txBox="1"/>
          <p:nvPr/>
        </p:nvSpPr>
        <p:spPr>
          <a:xfrm>
            <a:off x="1809720" y="5857892"/>
            <a:ext cx="8400698" cy="369332"/>
          </a:xfrm>
          <a:prstGeom prst="rect">
            <a:avLst/>
          </a:prstGeom>
          <a:noFill/>
        </p:spPr>
        <p:txBody>
          <a:bodyPr wrap="none" rtlCol="0">
            <a:spAutoFit/>
          </a:bodyPr>
          <a:lstStyle/>
          <a:p>
            <a:r>
              <a:rPr lang="en-US" altLang="zh-CN" dirty="0" smtClean="0"/>
              <a:t>Babbage difference engine ( </a:t>
            </a:r>
            <a:r>
              <a:rPr lang="en-US" altLang="zh-CN" dirty="0" err="1" smtClean="0">
                <a:hlinkClick r:id="rId7"/>
              </a:rPr>
              <a:t>http://libai.math.ncu.edu.tw/bcc16/pool/3.01.shtml</a:t>
            </a:r>
            <a:r>
              <a:rPr lang="en-US" altLang="zh-CN" dirty="0" smtClean="0"/>
              <a:t> ) </a:t>
            </a:r>
            <a:endParaRPr lang="zh-CN" altLang="en-US" dirty="0"/>
          </a:p>
        </p:txBody>
      </p:sp>
      <p:pic>
        <p:nvPicPr>
          <p:cNvPr id="337925" name="Picture 5"/>
          <p:cNvPicPr>
            <a:picLocks noChangeAspect="1" noChangeArrowheads="1"/>
          </p:cNvPicPr>
          <p:nvPr/>
        </p:nvPicPr>
        <p:blipFill>
          <a:blip r:embed="rId8"/>
          <a:srcRect/>
          <a:stretch>
            <a:fillRect/>
          </a:stretch>
        </p:blipFill>
        <p:spPr bwMode="auto">
          <a:xfrm>
            <a:off x="5810249" y="1285861"/>
            <a:ext cx="2232403" cy="1752603"/>
          </a:xfrm>
          <a:prstGeom prst="rect">
            <a:avLst/>
          </a:prstGeom>
          <a:noFill/>
          <a:ln w="9525">
            <a:noFill/>
            <a:miter lim="800000"/>
            <a:headEnd/>
            <a:tailEnd/>
          </a:ln>
          <a:effectLst/>
        </p:spPr>
      </p:pic>
      <p:sp>
        <p:nvSpPr>
          <p:cNvPr id="10" name="TextBox 9"/>
          <p:cNvSpPr txBox="1"/>
          <p:nvPr/>
        </p:nvSpPr>
        <p:spPr>
          <a:xfrm>
            <a:off x="6167438" y="3071810"/>
            <a:ext cx="1338828" cy="369332"/>
          </a:xfrm>
          <a:prstGeom prst="rect">
            <a:avLst/>
          </a:prstGeom>
          <a:noFill/>
        </p:spPr>
        <p:txBody>
          <a:bodyPr wrap="none" rtlCol="0">
            <a:spAutoFit/>
          </a:bodyPr>
          <a:lstStyle/>
          <a:p>
            <a:r>
              <a:rPr lang="en-US" altLang="zh-CN" dirty="0" smtClean="0"/>
              <a:t>Card sorter</a:t>
            </a:r>
            <a:endParaRPr lang="zh-CN" altLang="en-US" dirty="0"/>
          </a:p>
        </p:txBody>
      </p:sp>
      <p:pic>
        <p:nvPicPr>
          <p:cNvPr id="337926" name="Picture 6"/>
          <p:cNvPicPr>
            <a:picLocks noChangeAspect="1" noChangeArrowheads="1"/>
          </p:cNvPicPr>
          <p:nvPr/>
        </p:nvPicPr>
        <p:blipFill>
          <a:blip r:embed="rId9"/>
          <a:srcRect/>
          <a:stretch>
            <a:fillRect/>
          </a:stretch>
        </p:blipFill>
        <p:spPr bwMode="auto">
          <a:xfrm>
            <a:off x="8310579" y="1714488"/>
            <a:ext cx="2078505" cy="928694"/>
          </a:xfrm>
          <a:prstGeom prst="rect">
            <a:avLst/>
          </a:prstGeom>
          <a:noFill/>
          <a:ln w="9525">
            <a:noFill/>
            <a:miter lim="800000"/>
            <a:headEnd/>
            <a:tailEnd/>
          </a:ln>
          <a:effectLst/>
        </p:spPr>
      </p:pic>
      <p:pic>
        <p:nvPicPr>
          <p:cNvPr id="337927" name="Picture 7"/>
          <p:cNvPicPr>
            <a:picLocks noChangeAspect="1" noChangeArrowheads="1"/>
          </p:cNvPicPr>
          <p:nvPr/>
        </p:nvPicPr>
        <p:blipFill>
          <a:blip r:embed="rId10"/>
          <a:srcRect/>
          <a:stretch>
            <a:fillRect/>
          </a:stretch>
        </p:blipFill>
        <p:spPr bwMode="auto">
          <a:xfrm>
            <a:off x="8453454" y="3214687"/>
            <a:ext cx="1785950" cy="2218669"/>
          </a:xfrm>
          <a:prstGeom prst="rect">
            <a:avLst/>
          </a:prstGeom>
          <a:noFill/>
          <a:ln w="9525">
            <a:noFill/>
            <a:miter lim="800000"/>
            <a:headEnd/>
            <a:tailEnd/>
          </a:ln>
          <a:effectLst/>
        </p:spPr>
      </p:pic>
      <p:sp>
        <p:nvSpPr>
          <p:cNvPr id="13" name="TextBox 12"/>
          <p:cNvSpPr txBox="1"/>
          <p:nvPr/>
        </p:nvSpPr>
        <p:spPr>
          <a:xfrm>
            <a:off x="8021122" y="5429264"/>
            <a:ext cx="2646878" cy="369332"/>
          </a:xfrm>
          <a:prstGeom prst="rect">
            <a:avLst/>
          </a:prstGeom>
          <a:noFill/>
        </p:spPr>
        <p:txBody>
          <a:bodyPr wrap="none" rtlCol="0">
            <a:spAutoFit/>
          </a:bodyPr>
          <a:lstStyle/>
          <a:p>
            <a:r>
              <a:rPr lang="en-US" altLang="zh-CN" dirty="0" smtClean="0"/>
              <a:t>Enigma Cipher machine</a:t>
            </a:r>
            <a:endParaRPr lang="zh-CN" altLang="en-US" dirty="0"/>
          </a:p>
        </p:txBody>
      </p:sp>
      <p:pic>
        <p:nvPicPr>
          <p:cNvPr id="337928" name="Picture 8"/>
          <p:cNvPicPr>
            <a:picLocks noChangeAspect="1" noChangeArrowheads="1"/>
          </p:cNvPicPr>
          <p:nvPr/>
        </p:nvPicPr>
        <p:blipFill>
          <a:blip r:embed="rId11"/>
          <a:srcRect/>
          <a:stretch>
            <a:fillRect/>
          </a:stretch>
        </p:blipFill>
        <p:spPr bwMode="auto">
          <a:xfrm>
            <a:off x="5637630" y="3687911"/>
            <a:ext cx="2342230" cy="1785950"/>
          </a:xfrm>
          <a:prstGeom prst="rect">
            <a:avLst/>
          </a:prstGeom>
          <a:noFill/>
          <a:ln w="9525">
            <a:noFill/>
            <a:miter lim="800000"/>
            <a:headEnd/>
            <a:tailEnd/>
          </a:ln>
          <a:effectLst/>
        </p:spPr>
      </p:pic>
    </p:spTree>
    <p:extLst>
      <p:ext uri="{BB962C8B-B14F-4D97-AF65-F5344CB8AC3E}">
        <p14:creationId xmlns:p14="http://schemas.microsoft.com/office/powerpoint/2010/main" val="378259106"/>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7922"/>
                                        </p:tgtEl>
                                        <p:attrNameLst>
                                          <p:attrName>style.visibility</p:attrName>
                                        </p:attrNameLst>
                                      </p:cBhvr>
                                      <p:to>
                                        <p:strVal val="visible"/>
                                      </p:to>
                                    </p:set>
                                    <p:anim to="" calcmode="lin" valueType="num">
                                      <p:cBhvr>
                                        <p:cTn id="7" dur="1" fill="hold"/>
                                        <p:tgtEl>
                                          <p:spTgt spid="337922"/>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37923"/>
                                        </p:tgtEl>
                                        <p:attrNameLst>
                                          <p:attrName>style.visibility</p:attrName>
                                        </p:attrNameLst>
                                      </p:cBhvr>
                                      <p:to>
                                        <p:strVal val="visible"/>
                                      </p:to>
                                    </p:set>
                                    <p:anim to="" calcmode="lin" valueType="num">
                                      <p:cBhvr>
                                        <p:cTn id="10" dur="1" fill="hold"/>
                                        <p:tgtEl>
                                          <p:spTgt spid="337923"/>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1" fill="hold"/>
                                        <p:tgtEl>
                                          <p:spTgt spid="8"/>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37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GB" dirty="0" smtClean="0"/>
              <a:t>Real  staff:  Intel</a:t>
            </a:r>
            <a:endParaRPr lang="en-GB" dirty="0"/>
          </a:p>
        </p:txBody>
      </p:sp>
      <p:sp>
        <p:nvSpPr>
          <p:cNvPr id="28675" name="Rectangle 3"/>
          <p:cNvSpPr>
            <a:spLocks noGrp="1" noChangeArrowheads="1"/>
          </p:cNvSpPr>
          <p:nvPr>
            <p:ph idx="1"/>
          </p:nvPr>
        </p:nvSpPr>
        <p:spPr>
          <a:xfrm>
            <a:off x="915819" y="1268760"/>
            <a:ext cx="5786478" cy="3714776"/>
          </a:xfrm>
        </p:spPr>
        <p:txBody>
          <a:bodyPr/>
          <a:lstStyle/>
          <a:p>
            <a:r>
              <a:rPr lang="en-GB" sz="2400" dirty="0"/>
              <a:t>1971 - 4004 </a:t>
            </a:r>
          </a:p>
          <a:p>
            <a:pPr lvl="1"/>
            <a:r>
              <a:rPr lang="en-GB" sz="2000" dirty="0">
                <a:solidFill>
                  <a:srgbClr val="0000FF"/>
                </a:solidFill>
              </a:rPr>
              <a:t>First microprocessor</a:t>
            </a:r>
          </a:p>
          <a:p>
            <a:pPr lvl="1"/>
            <a:r>
              <a:rPr lang="en-GB" sz="2000" dirty="0"/>
              <a:t>All CPU components on a single chip</a:t>
            </a:r>
          </a:p>
          <a:p>
            <a:pPr lvl="1"/>
            <a:r>
              <a:rPr lang="en-GB" sz="2000" dirty="0"/>
              <a:t>4 bit</a:t>
            </a:r>
          </a:p>
          <a:p>
            <a:r>
              <a:rPr lang="en-GB" sz="2400" dirty="0"/>
              <a:t>Followed in 1972 by 8008</a:t>
            </a:r>
          </a:p>
          <a:p>
            <a:pPr lvl="1"/>
            <a:r>
              <a:rPr lang="en-GB" sz="2000" dirty="0"/>
              <a:t>8 bit</a:t>
            </a:r>
          </a:p>
          <a:p>
            <a:pPr lvl="1"/>
            <a:r>
              <a:rPr lang="en-GB" sz="2000" dirty="0"/>
              <a:t>Both designed for specific applications</a:t>
            </a:r>
          </a:p>
          <a:p>
            <a:r>
              <a:rPr lang="en-GB" sz="2400" dirty="0"/>
              <a:t>1974 - 8080</a:t>
            </a:r>
          </a:p>
          <a:p>
            <a:pPr lvl="1"/>
            <a:r>
              <a:rPr lang="en-GB" sz="2000" dirty="0"/>
              <a:t>Intel’s first general purpose microprocessor</a:t>
            </a:r>
          </a:p>
          <a:p>
            <a:endParaRPr lang="en-GB" dirty="0"/>
          </a:p>
        </p:txBody>
      </p:sp>
      <p:pic>
        <p:nvPicPr>
          <p:cNvPr id="4" name="图片 3" descr="intel4004.jpg"/>
          <p:cNvPicPr>
            <a:picLocks noChangeAspect="1"/>
          </p:cNvPicPr>
          <p:nvPr/>
        </p:nvPicPr>
        <p:blipFill>
          <a:blip r:embed="rId4"/>
          <a:stretch>
            <a:fillRect/>
          </a:stretch>
        </p:blipFill>
        <p:spPr>
          <a:xfrm>
            <a:off x="6677040" y="2555358"/>
            <a:ext cx="2514600" cy="3332988"/>
          </a:xfrm>
          <a:prstGeom prst="rect">
            <a:avLst/>
          </a:prstGeom>
        </p:spPr>
      </p:pic>
      <p:pic>
        <p:nvPicPr>
          <p:cNvPr id="5" name="图片 4" descr="intel 4004.jpg"/>
          <p:cNvPicPr>
            <a:picLocks noChangeAspect="1"/>
          </p:cNvPicPr>
          <p:nvPr/>
        </p:nvPicPr>
        <p:blipFill>
          <a:blip r:embed="rId5"/>
          <a:stretch>
            <a:fillRect/>
          </a:stretch>
        </p:blipFill>
        <p:spPr>
          <a:xfrm>
            <a:off x="6702297" y="650418"/>
            <a:ext cx="1928826" cy="1858102"/>
          </a:xfrm>
          <a:prstGeom prst="rect">
            <a:avLst/>
          </a:prstGeom>
        </p:spPr>
      </p:pic>
    </p:spTree>
    <p:extLst>
      <p:ext uri="{BB962C8B-B14F-4D97-AF65-F5344CB8AC3E}">
        <p14:creationId xmlns:p14="http://schemas.microsoft.com/office/powerpoint/2010/main" val="331932212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487488" y="80964"/>
            <a:ext cx="9180512" cy="1131887"/>
          </a:xfrm>
        </p:spPr>
        <p:txBody>
          <a:bodyPr/>
          <a:lstStyle/>
          <a:p>
            <a:r>
              <a:rPr lang="en-US" altLang="zh-CN" sz="3200" dirty="0">
                <a:ea typeface="宋体" pitchFamily="2" charset="-122"/>
              </a:rPr>
              <a:t>Growth in </a:t>
            </a:r>
            <a:br>
              <a:rPr lang="en-US" altLang="zh-CN" sz="3200" dirty="0">
                <a:ea typeface="宋体" pitchFamily="2" charset="-122"/>
              </a:rPr>
            </a:br>
            <a:r>
              <a:rPr lang="en-US" altLang="zh-CN" sz="3200" dirty="0">
                <a:ea typeface="宋体" pitchFamily="2" charset="-122"/>
              </a:rPr>
              <a:t>CPU  Transistor Count</a:t>
            </a:r>
          </a:p>
        </p:txBody>
      </p:sp>
      <p:pic>
        <p:nvPicPr>
          <p:cNvPr id="51204" name="Picture 4"/>
          <p:cNvPicPr>
            <a:picLocks noChangeAspect="1" noChangeArrowheads="1"/>
          </p:cNvPicPr>
          <p:nvPr/>
        </p:nvPicPr>
        <p:blipFill>
          <a:blip r:embed="rId4"/>
          <a:srcRect l="12120" t="7411" r="14394" b="27492"/>
          <a:stretch>
            <a:fillRect/>
          </a:stretch>
        </p:blipFill>
        <p:spPr bwMode="auto">
          <a:xfrm>
            <a:off x="1631504" y="1412776"/>
            <a:ext cx="7000924" cy="4793426"/>
          </a:xfrm>
          <a:prstGeom prst="rect">
            <a:avLst/>
          </a:prstGeom>
          <a:noFill/>
          <a:ln w="9525">
            <a:noFill/>
            <a:miter lim="800000"/>
            <a:headEnd/>
            <a:tailEnd/>
          </a:ln>
          <a:effectLst/>
        </p:spPr>
      </p:pic>
    </p:spTree>
    <p:extLst>
      <p:ext uri="{BB962C8B-B14F-4D97-AF65-F5344CB8AC3E}">
        <p14:creationId xmlns:p14="http://schemas.microsoft.com/office/powerpoint/2010/main" val="285514156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a:t>Pentium Evolution (1)</a:t>
            </a:r>
          </a:p>
        </p:txBody>
      </p:sp>
      <p:sp>
        <p:nvSpPr>
          <p:cNvPr id="89091" name="Rectangle 3"/>
          <p:cNvSpPr>
            <a:spLocks noGrp="1" noChangeArrowheads="1"/>
          </p:cNvSpPr>
          <p:nvPr>
            <p:ph idx="1"/>
          </p:nvPr>
        </p:nvSpPr>
        <p:spPr>
          <a:xfrm>
            <a:off x="1271464" y="1268760"/>
            <a:ext cx="11070167" cy="4886325"/>
          </a:xfrm>
        </p:spPr>
        <p:txBody>
          <a:bodyPr/>
          <a:lstStyle/>
          <a:p>
            <a:pPr>
              <a:lnSpc>
                <a:spcPct val="90000"/>
              </a:lnSpc>
            </a:pPr>
            <a:r>
              <a:rPr lang="en-GB" sz="2000" dirty="0"/>
              <a:t>8080</a:t>
            </a:r>
          </a:p>
          <a:p>
            <a:pPr lvl="1">
              <a:lnSpc>
                <a:spcPct val="90000"/>
              </a:lnSpc>
            </a:pPr>
            <a:r>
              <a:rPr lang="en-GB" sz="1800" dirty="0"/>
              <a:t>first general purpose microprocessor</a:t>
            </a:r>
          </a:p>
          <a:p>
            <a:pPr lvl="1">
              <a:lnSpc>
                <a:spcPct val="90000"/>
              </a:lnSpc>
            </a:pPr>
            <a:r>
              <a:rPr lang="en-GB" sz="1800" dirty="0"/>
              <a:t>8 bit data path</a:t>
            </a:r>
          </a:p>
          <a:p>
            <a:pPr lvl="1">
              <a:lnSpc>
                <a:spcPct val="90000"/>
              </a:lnSpc>
            </a:pPr>
            <a:r>
              <a:rPr lang="en-GB" sz="1800" dirty="0"/>
              <a:t>Used in first personal computer – Altair</a:t>
            </a:r>
          </a:p>
          <a:p>
            <a:pPr>
              <a:lnSpc>
                <a:spcPct val="90000"/>
              </a:lnSpc>
            </a:pPr>
            <a:r>
              <a:rPr lang="en-GB" sz="2000" dirty="0"/>
              <a:t>8086</a:t>
            </a:r>
          </a:p>
          <a:p>
            <a:pPr lvl="1">
              <a:lnSpc>
                <a:spcPct val="90000"/>
              </a:lnSpc>
            </a:pPr>
            <a:r>
              <a:rPr lang="en-GB" sz="1800" dirty="0"/>
              <a:t>much more powerful</a:t>
            </a:r>
          </a:p>
          <a:p>
            <a:pPr lvl="1">
              <a:lnSpc>
                <a:spcPct val="90000"/>
              </a:lnSpc>
            </a:pPr>
            <a:r>
              <a:rPr lang="en-GB" sz="1800" dirty="0"/>
              <a:t>16 bit</a:t>
            </a:r>
          </a:p>
          <a:p>
            <a:pPr lvl="1">
              <a:lnSpc>
                <a:spcPct val="90000"/>
              </a:lnSpc>
            </a:pPr>
            <a:r>
              <a:rPr lang="en-GB" sz="1800" dirty="0"/>
              <a:t>instruction cache, </a:t>
            </a:r>
            <a:r>
              <a:rPr lang="en-GB" sz="1800" dirty="0" err="1"/>
              <a:t>prefetch</a:t>
            </a:r>
            <a:r>
              <a:rPr lang="en-GB" sz="1800" dirty="0"/>
              <a:t> few instructions</a:t>
            </a:r>
          </a:p>
          <a:p>
            <a:pPr lvl="1">
              <a:lnSpc>
                <a:spcPct val="90000"/>
              </a:lnSpc>
            </a:pPr>
            <a:r>
              <a:rPr lang="en-GB" sz="1800" dirty="0"/>
              <a:t>8088 (8 bit external bus) used in first IBM PC</a:t>
            </a:r>
          </a:p>
          <a:p>
            <a:pPr>
              <a:lnSpc>
                <a:spcPct val="90000"/>
              </a:lnSpc>
            </a:pPr>
            <a:r>
              <a:rPr lang="en-GB" sz="2000" dirty="0"/>
              <a:t>80286</a:t>
            </a:r>
          </a:p>
          <a:p>
            <a:pPr lvl="1">
              <a:lnSpc>
                <a:spcPct val="90000"/>
              </a:lnSpc>
            </a:pPr>
            <a:r>
              <a:rPr lang="en-GB" sz="1800" dirty="0"/>
              <a:t>16 </a:t>
            </a:r>
            <a:r>
              <a:rPr lang="en-GB" sz="1800" dirty="0" err="1"/>
              <a:t>Mbyte</a:t>
            </a:r>
            <a:r>
              <a:rPr lang="en-GB" sz="1800" dirty="0"/>
              <a:t> memory addressable</a:t>
            </a:r>
          </a:p>
          <a:p>
            <a:pPr lvl="1">
              <a:lnSpc>
                <a:spcPct val="90000"/>
              </a:lnSpc>
            </a:pPr>
            <a:r>
              <a:rPr lang="en-GB" sz="1800" dirty="0"/>
              <a:t>up from </a:t>
            </a:r>
            <a:r>
              <a:rPr lang="en-GB" sz="1800" dirty="0" err="1"/>
              <a:t>1Mb</a:t>
            </a:r>
            <a:endParaRPr lang="en-GB" sz="1800" dirty="0"/>
          </a:p>
          <a:p>
            <a:pPr>
              <a:lnSpc>
                <a:spcPct val="90000"/>
              </a:lnSpc>
            </a:pPr>
            <a:r>
              <a:rPr lang="en-GB" sz="2000" dirty="0"/>
              <a:t>80386</a:t>
            </a:r>
          </a:p>
          <a:p>
            <a:pPr lvl="1">
              <a:lnSpc>
                <a:spcPct val="90000"/>
              </a:lnSpc>
            </a:pPr>
            <a:r>
              <a:rPr lang="en-GB" sz="1800" dirty="0"/>
              <a:t>32 bit</a:t>
            </a:r>
          </a:p>
          <a:p>
            <a:pPr lvl="1">
              <a:lnSpc>
                <a:spcPct val="90000"/>
              </a:lnSpc>
            </a:pPr>
            <a:r>
              <a:rPr lang="en-GB" sz="1800" dirty="0"/>
              <a:t>Support for multitasking</a:t>
            </a:r>
          </a:p>
        </p:txBody>
      </p:sp>
    </p:spTree>
    <p:extLst>
      <p:ext uri="{BB962C8B-B14F-4D97-AF65-F5344CB8AC3E}">
        <p14:creationId xmlns:p14="http://schemas.microsoft.com/office/powerpoint/2010/main" val="293845767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GB"/>
              <a:t>Pentium Evolution (2)</a:t>
            </a:r>
          </a:p>
        </p:txBody>
      </p:sp>
      <p:sp>
        <p:nvSpPr>
          <p:cNvPr id="90115" name="Rectangle 3"/>
          <p:cNvSpPr>
            <a:spLocks noGrp="1" noChangeArrowheads="1"/>
          </p:cNvSpPr>
          <p:nvPr>
            <p:ph idx="1"/>
          </p:nvPr>
        </p:nvSpPr>
        <p:spPr>
          <a:xfrm>
            <a:off x="1127448" y="1268414"/>
            <a:ext cx="10469770" cy="4886325"/>
          </a:xfrm>
        </p:spPr>
        <p:txBody>
          <a:bodyPr/>
          <a:lstStyle/>
          <a:p>
            <a:pPr>
              <a:lnSpc>
                <a:spcPct val="90000"/>
              </a:lnSpc>
            </a:pPr>
            <a:r>
              <a:rPr lang="en-GB" sz="2400" dirty="0"/>
              <a:t>80486</a:t>
            </a:r>
          </a:p>
          <a:p>
            <a:pPr lvl="1">
              <a:lnSpc>
                <a:spcPct val="90000"/>
              </a:lnSpc>
            </a:pPr>
            <a:r>
              <a:rPr lang="en-GB" sz="2000" dirty="0"/>
              <a:t>sophisticated powerful cache and instruction pipelining</a:t>
            </a:r>
          </a:p>
          <a:p>
            <a:pPr lvl="1">
              <a:lnSpc>
                <a:spcPct val="90000"/>
              </a:lnSpc>
            </a:pPr>
            <a:r>
              <a:rPr lang="en-GB" sz="2000" dirty="0"/>
              <a:t>built in maths co-processor</a:t>
            </a:r>
          </a:p>
          <a:p>
            <a:pPr>
              <a:lnSpc>
                <a:spcPct val="90000"/>
              </a:lnSpc>
            </a:pPr>
            <a:r>
              <a:rPr lang="en-GB" sz="2400" dirty="0"/>
              <a:t>Pentium</a:t>
            </a:r>
          </a:p>
          <a:p>
            <a:pPr lvl="1">
              <a:lnSpc>
                <a:spcPct val="90000"/>
              </a:lnSpc>
            </a:pPr>
            <a:r>
              <a:rPr lang="en-GB" sz="2000" dirty="0"/>
              <a:t>Superscalar</a:t>
            </a:r>
          </a:p>
          <a:p>
            <a:pPr lvl="1">
              <a:lnSpc>
                <a:spcPct val="90000"/>
              </a:lnSpc>
            </a:pPr>
            <a:r>
              <a:rPr lang="en-GB" sz="2000" dirty="0"/>
              <a:t>Multiple instructions executed in parallel</a:t>
            </a:r>
          </a:p>
          <a:p>
            <a:pPr>
              <a:lnSpc>
                <a:spcPct val="90000"/>
              </a:lnSpc>
            </a:pPr>
            <a:r>
              <a:rPr lang="en-GB" sz="2400" dirty="0"/>
              <a:t>Pentium Pro</a:t>
            </a:r>
          </a:p>
          <a:p>
            <a:pPr lvl="1">
              <a:lnSpc>
                <a:spcPct val="90000"/>
              </a:lnSpc>
            </a:pPr>
            <a:r>
              <a:rPr lang="en-GB" sz="2000" dirty="0"/>
              <a:t>Increased superscalar organization</a:t>
            </a:r>
          </a:p>
          <a:p>
            <a:pPr lvl="1">
              <a:lnSpc>
                <a:spcPct val="90000"/>
              </a:lnSpc>
            </a:pPr>
            <a:r>
              <a:rPr lang="en-GB" sz="2000" dirty="0"/>
              <a:t>Aggressive register renaming</a:t>
            </a:r>
          </a:p>
          <a:p>
            <a:pPr lvl="1">
              <a:lnSpc>
                <a:spcPct val="90000"/>
              </a:lnSpc>
            </a:pPr>
            <a:r>
              <a:rPr lang="en-GB" sz="2000" dirty="0"/>
              <a:t>branch prediction</a:t>
            </a:r>
          </a:p>
          <a:p>
            <a:pPr lvl="1">
              <a:lnSpc>
                <a:spcPct val="90000"/>
              </a:lnSpc>
            </a:pPr>
            <a:r>
              <a:rPr lang="en-GB" sz="2000" dirty="0"/>
              <a:t>data flow analysis</a:t>
            </a:r>
          </a:p>
          <a:p>
            <a:pPr lvl="1">
              <a:lnSpc>
                <a:spcPct val="90000"/>
              </a:lnSpc>
            </a:pPr>
            <a:r>
              <a:rPr lang="en-GB" sz="2000" dirty="0"/>
              <a:t>speculative execution</a:t>
            </a:r>
          </a:p>
          <a:p>
            <a:pPr lvl="1">
              <a:lnSpc>
                <a:spcPct val="90000"/>
              </a:lnSpc>
            </a:pPr>
            <a:endParaRPr lang="en-GB" dirty="0"/>
          </a:p>
        </p:txBody>
      </p:sp>
    </p:spTree>
    <p:extLst>
      <p:ext uri="{BB962C8B-B14F-4D97-AF65-F5344CB8AC3E}">
        <p14:creationId xmlns:p14="http://schemas.microsoft.com/office/powerpoint/2010/main" val="188642442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Pentium Evolution (3)</a:t>
            </a:r>
          </a:p>
        </p:txBody>
      </p:sp>
      <p:sp>
        <p:nvSpPr>
          <p:cNvPr id="92163" name="Rectangle 3"/>
          <p:cNvSpPr>
            <a:spLocks noGrp="1" noChangeArrowheads="1"/>
          </p:cNvSpPr>
          <p:nvPr>
            <p:ph idx="1"/>
          </p:nvPr>
        </p:nvSpPr>
        <p:spPr>
          <a:xfrm>
            <a:off x="1199456" y="1268414"/>
            <a:ext cx="10397762" cy="4886325"/>
          </a:xfrm>
        </p:spPr>
        <p:txBody>
          <a:bodyPr/>
          <a:lstStyle/>
          <a:p>
            <a:pPr>
              <a:lnSpc>
                <a:spcPct val="90000"/>
              </a:lnSpc>
            </a:pPr>
            <a:r>
              <a:rPr lang="en-GB" sz="2400" dirty="0"/>
              <a:t>Pentium II</a:t>
            </a:r>
          </a:p>
          <a:p>
            <a:pPr lvl="1">
              <a:lnSpc>
                <a:spcPct val="90000"/>
              </a:lnSpc>
            </a:pPr>
            <a:r>
              <a:rPr lang="en-GB" sz="2000" dirty="0"/>
              <a:t>MMX technology</a:t>
            </a:r>
          </a:p>
          <a:p>
            <a:pPr lvl="1">
              <a:lnSpc>
                <a:spcPct val="90000"/>
              </a:lnSpc>
            </a:pPr>
            <a:r>
              <a:rPr lang="en-GB" sz="2000" dirty="0"/>
              <a:t>graphics, video &amp; audio processing</a:t>
            </a:r>
          </a:p>
          <a:p>
            <a:pPr>
              <a:lnSpc>
                <a:spcPct val="90000"/>
              </a:lnSpc>
            </a:pPr>
            <a:r>
              <a:rPr lang="en-GB" sz="2400" dirty="0"/>
              <a:t>Pentium III</a:t>
            </a:r>
          </a:p>
          <a:p>
            <a:pPr lvl="1">
              <a:lnSpc>
                <a:spcPct val="90000"/>
              </a:lnSpc>
            </a:pPr>
            <a:r>
              <a:rPr lang="en-GB" sz="2000" dirty="0"/>
              <a:t>Additional floating point instructions for 3D graphics</a:t>
            </a:r>
          </a:p>
          <a:p>
            <a:pPr>
              <a:lnSpc>
                <a:spcPct val="90000"/>
              </a:lnSpc>
            </a:pPr>
            <a:r>
              <a:rPr lang="en-GB" sz="2400" dirty="0"/>
              <a:t>Pentium 4</a:t>
            </a:r>
          </a:p>
          <a:p>
            <a:pPr lvl="1">
              <a:lnSpc>
                <a:spcPct val="90000"/>
              </a:lnSpc>
            </a:pPr>
            <a:r>
              <a:rPr lang="en-GB" sz="2000" dirty="0"/>
              <a:t>Note Arabic rather than Roman numerals</a:t>
            </a:r>
          </a:p>
          <a:p>
            <a:pPr lvl="1">
              <a:lnSpc>
                <a:spcPct val="90000"/>
              </a:lnSpc>
            </a:pPr>
            <a:r>
              <a:rPr lang="en-GB" sz="2000" dirty="0"/>
              <a:t>Further floating point and multimedia enhancements</a:t>
            </a:r>
          </a:p>
          <a:p>
            <a:pPr>
              <a:lnSpc>
                <a:spcPct val="90000"/>
              </a:lnSpc>
            </a:pPr>
            <a:r>
              <a:rPr lang="en-GB" sz="2400" dirty="0"/>
              <a:t>Itanium</a:t>
            </a:r>
          </a:p>
          <a:p>
            <a:pPr lvl="1">
              <a:lnSpc>
                <a:spcPct val="90000"/>
              </a:lnSpc>
            </a:pPr>
            <a:r>
              <a:rPr lang="en-GB" sz="2000" dirty="0"/>
              <a:t>64 bit</a:t>
            </a:r>
          </a:p>
          <a:p>
            <a:pPr>
              <a:lnSpc>
                <a:spcPct val="90000"/>
              </a:lnSpc>
            </a:pPr>
            <a:r>
              <a:rPr lang="en-GB" sz="2400" dirty="0"/>
              <a:t>See Intel web pages for detailed information on processors</a:t>
            </a:r>
          </a:p>
        </p:txBody>
      </p:sp>
    </p:spTree>
    <p:extLst>
      <p:ext uri="{BB962C8B-B14F-4D97-AF65-F5344CB8AC3E}">
        <p14:creationId xmlns:p14="http://schemas.microsoft.com/office/powerpoint/2010/main" val="152369528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60F51CD-5E33-44A5-8A1E-CD0FFF90BA98}"/>
              </a:ext>
            </a:extLst>
          </p:cNvPr>
          <p:cNvSpPr>
            <a:spLocks noGrp="1"/>
          </p:cNvSpPr>
          <p:nvPr>
            <p:ph type="title"/>
          </p:nvPr>
        </p:nvSpPr>
        <p:spPr/>
        <p:txBody>
          <a:bodyPr>
            <a:normAutofit/>
          </a:bodyPr>
          <a:lstStyle/>
          <a:p>
            <a:r>
              <a:rPr lang="en-US" altLang="zh-CN" sz="3600" dirty="0"/>
              <a:t>Challenges of integrated circuits manufacturing</a:t>
            </a:r>
            <a:endParaRPr lang="zh-CN" altLang="en-US" sz="3600" dirty="0"/>
          </a:p>
        </p:txBody>
      </p:sp>
      <p:sp>
        <p:nvSpPr>
          <p:cNvPr id="3" name="内容占位符 2">
            <a:extLst>
              <a:ext uri="{FF2B5EF4-FFF2-40B4-BE49-F238E27FC236}">
                <a16:creationId xmlns="" xmlns:a16="http://schemas.microsoft.com/office/drawing/2014/main" id="{E1C3FDB5-6B04-4439-B9F6-16739D9B477D}"/>
              </a:ext>
            </a:extLst>
          </p:cNvPr>
          <p:cNvSpPr>
            <a:spLocks noGrp="1"/>
          </p:cNvSpPr>
          <p:nvPr>
            <p:ph idx="1"/>
          </p:nvPr>
        </p:nvSpPr>
        <p:spPr>
          <a:xfrm>
            <a:off x="695400" y="1052736"/>
            <a:ext cx="11070167" cy="4886325"/>
          </a:xfrm>
        </p:spPr>
        <p:txBody>
          <a:bodyPr/>
          <a:lstStyle/>
          <a:p>
            <a:r>
              <a:rPr lang="en-US" altLang="zh-CN" sz="2400" b="0" dirty="0"/>
              <a:t>The integration of SoC increases rapidly(1billions transistor on single chip), and complexity augments increasingly.</a:t>
            </a:r>
          </a:p>
          <a:p>
            <a:pPr marL="0" indent="0">
              <a:buNone/>
            </a:pPr>
            <a:r>
              <a:rPr lang="en-US" altLang="zh-CN" sz="2400" b="0" dirty="0"/>
              <a:t>    (</a:t>
            </a:r>
            <a:r>
              <a:rPr lang="zh-CN" altLang="en-US" sz="2400" b="0" dirty="0"/>
              <a:t>集成度越来越高，复杂度快速增加</a:t>
            </a:r>
            <a:r>
              <a:rPr lang="en-US" altLang="zh-CN" sz="2400" b="0" dirty="0"/>
              <a:t>)</a:t>
            </a:r>
          </a:p>
          <a:p>
            <a:pPr marL="0" indent="0">
              <a:buNone/>
            </a:pPr>
            <a:endParaRPr lang="en-US" altLang="zh-CN" sz="2400" b="0" dirty="0"/>
          </a:p>
          <a:p>
            <a:r>
              <a:rPr lang="en-US" altLang="zh-CN" sz="2400" b="0" dirty="0"/>
              <a:t> The size of the IC process reaches physical limitation(5nm now).</a:t>
            </a:r>
            <a:r>
              <a:rPr lang="zh-CN" altLang="en-US" sz="2400" b="0" dirty="0"/>
              <a:t> </a:t>
            </a:r>
            <a:r>
              <a:rPr lang="en-US" altLang="zh-CN" sz="2400" b="0" dirty="0"/>
              <a:t>More and more precision requirements and more and more difficult to  manufacture. </a:t>
            </a:r>
          </a:p>
          <a:p>
            <a:pPr marL="0" indent="0">
              <a:buNone/>
            </a:pPr>
            <a:r>
              <a:rPr lang="en-US" altLang="zh-CN" sz="2400" b="0" dirty="0"/>
              <a:t>     (</a:t>
            </a:r>
            <a:r>
              <a:rPr lang="zh-CN" altLang="en-US" sz="2400" b="0" dirty="0"/>
              <a:t>工艺尺寸达到物理极限，加工精度越来越高， 制造难度越来越大</a:t>
            </a:r>
            <a:r>
              <a:rPr lang="en-US" altLang="zh-CN" sz="2400" b="0" dirty="0"/>
              <a:t>)</a:t>
            </a:r>
          </a:p>
          <a:p>
            <a:pPr marL="0" indent="0">
              <a:buNone/>
            </a:pPr>
            <a:endParaRPr lang="en-US" altLang="zh-CN" sz="2400" b="0" dirty="0"/>
          </a:p>
          <a:p>
            <a:r>
              <a:rPr lang="en-US" altLang="zh-CN" sz="2400" b="0" dirty="0"/>
              <a:t>Involved many technologies: Electronics, optics, Mechanics, computer science… Each technology is hard to break through. </a:t>
            </a:r>
          </a:p>
          <a:p>
            <a:pPr marL="0" indent="0">
              <a:buNone/>
            </a:pPr>
            <a:r>
              <a:rPr lang="en-US" altLang="zh-CN" sz="2400" b="0" dirty="0"/>
              <a:t>     (</a:t>
            </a:r>
            <a:r>
              <a:rPr lang="zh-CN" altLang="en-US" sz="2400" b="0" dirty="0"/>
              <a:t>多个技术的集成：电子，光学，机械，计算机，每一个技术都能难突破</a:t>
            </a:r>
            <a:r>
              <a:rPr lang="en-US" altLang="zh-CN" sz="2400" b="0" dirty="0"/>
              <a:t>)</a:t>
            </a:r>
          </a:p>
          <a:p>
            <a:pPr marL="0" indent="0">
              <a:buNone/>
            </a:pPr>
            <a:r>
              <a:rPr lang="en-US" altLang="zh-CN" sz="2400" b="0" dirty="0"/>
              <a:t>    </a:t>
            </a:r>
          </a:p>
          <a:p>
            <a:pPr marL="0" indent="0">
              <a:buNone/>
            </a:pPr>
            <a:endParaRPr lang="en-US" altLang="zh-CN" sz="2400" b="0" dirty="0"/>
          </a:p>
          <a:p>
            <a:pPr marL="0" indent="0">
              <a:buNone/>
            </a:pPr>
            <a:endParaRPr lang="zh-CN" altLang="en-US" dirty="0"/>
          </a:p>
        </p:txBody>
      </p:sp>
    </p:spTree>
    <p:extLst>
      <p:ext uri="{BB962C8B-B14F-4D97-AF65-F5344CB8AC3E}">
        <p14:creationId xmlns:p14="http://schemas.microsoft.com/office/powerpoint/2010/main" val="38811674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1127448" y="548680"/>
            <a:ext cx="7772400" cy="1470025"/>
          </a:xfrm>
        </p:spPr>
        <p:txBody>
          <a:bodyPr/>
          <a:lstStyle/>
          <a:p>
            <a:r>
              <a:rPr lang="en-US" altLang="zh-CN" sz="3600" dirty="0" smtClean="0"/>
              <a:t>1.6  Performance </a:t>
            </a:r>
            <a:endParaRPr lang="en-US" altLang="zh-CN" sz="3600" dirty="0"/>
          </a:p>
        </p:txBody>
      </p:sp>
      <p:sp>
        <p:nvSpPr>
          <p:cNvPr id="5" name="Rectangle 6"/>
          <p:cNvSpPr>
            <a:spLocks noGrp="1" noChangeArrowheads="1"/>
          </p:cNvSpPr>
          <p:nvPr>
            <p:ph type="sldNum" sz="quarter" idx="12"/>
          </p:nvPr>
        </p:nvSpPr>
        <p:spPr>
          <a:xfrm>
            <a:off x="8077200" y="6245225"/>
            <a:ext cx="2133600" cy="476250"/>
          </a:xfrm>
          <a:prstGeom prst="rect">
            <a:avLst/>
          </a:prstGeom>
        </p:spPr>
        <p:txBody>
          <a:bodyPr/>
          <a:lstStyle/>
          <a:p>
            <a:fld id="{3915D265-858B-4522-941A-C622E72EF54B}" type="slidenum">
              <a:rPr lang="zh-CN" altLang="en-US"/>
              <a:pPr/>
              <a:t>106</a:t>
            </a:fld>
            <a:endParaRPr lang="en-US" altLang="zh-CN"/>
          </a:p>
        </p:txBody>
      </p:sp>
    </p:spTree>
    <p:extLst>
      <p:ext uri="{BB962C8B-B14F-4D97-AF65-F5344CB8AC3E}">
        <p14:creationId xmlns:p14="http://schemas.microsoft.com/office/powerpoint/2010/main" val="336852878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p:cNvSpPr>
            <a:spLocks noGrp="1" noChangeArrowheads="1"/>
          </p:cNvSpPr>
          <p:nvPr>
            <p:ph type="title"/>
          </p:nvPr>
        </p:nvSpPr>
        <p:spPr/>
        <p:txBody>
          <a:bodyPr/>
          <a:lstStyle/>
          <a:p>
            <a:pPr eaLnBrk="1" hangingPunct="1"/>
            <a:r>
              <a:rPr lang="en-US" altLang="en-US" smtClean="0"/>
              <a:t>Defining Performance</a:t>
            </a:r>
            <a:endParaRPr lang="en-AU" altLang="en-US" smtClean="0"/>
          </a:p>
        </p:txBody>
      </p:sp>
      <p:sp>
        <p:nvSpPr>
          <p:cNvPr id="52228" name="Rectangle 9"/>
          <p:cNvSpPr>
            <a:spLocks noGrp="1" noChangeArrowheads="1"/>
          </p:cNvSpPr>
          <p:nvPr>
            <p:ph type="body" idx="1"/>
          </p:nvPr>
        </p:nvSpPr>
        <p:spPr>
          <a:xfrm>
            <a:off x="2208214" y="1125539"/>
            <a:ext cx="8270875" cy="503237"/>
          </a:xfrm>
        </p:spPr>
        <p:txBody>
          <a:bodyPr/>
          <a:lstStyle/>
          <a:p>
            <a:pPr eaLnBrk="1" hangingPunct="1">
              <a:lnSpc>
                <a:spcPct val="90000"/>
              </a:lnSpc>
            </a:pPr>
            <a:r>
              <a:rPr lang="en-AU" altLang="en-US"/>
              <a:t>Which airplane has the best performance?</a:t>
            </a:r>
          </a:p>
        </p:txBody>
      </p:sp>
      <p:graphicFrame>
        <p:nvGraphicFramePr>
          <p:cNvPr id="52229" name="Object 3"/>
          <p:cNvGraphicFramePr>
            <a:graphicFrameLocks noChangeAspect="1"/>
          </p:cNvGraphicFramePr>
          <p:nvPr/>
        </p:nvGraphicFramePr>
        <p:xfrm>
          <a:off x="2424113" y="1839914"/>
          <a:ext cx="3167062" cy="2098675"/>
        </p:xfrm>
        <a:graphic>
          <a:graphicData uri="http://schemas.openxmlformats.org/presentationml/2006/ole">
            <mc:AlternateContent xmlns:mc="http://schemas.openxmlformats.org/markup-compatibility/2006">
              <mc:Choice xmlns:v="urn:schemas-microsoft-com:vml" Requires="v">
                <p:oleObj spid="_x0000_s351274" name="Chart" r:id="rId5" imgW="3248241" imgH="2152486" progId="MSGraph.Chart.8">
                  <p:embed followColorScheme="full"/>
                </p:oleObj>
              </mc:Choice>
              <mc:Fallback>
                <p:oleObj name="Chart" r:id="rId5" imgW="3248241" imgH="2152486" progId="MSGraph.Chart.8">
                  <p:embed followColorScheme="full"/>
                  <p:pic>
                    <p:nvPicPr>
                      <p:cNvPr id="0" name=""/>
                      <p:cNvPicPr>
                        <a:picLocks noChangeAspect="1" noChangeArrowheads="1"/>
                      </p:cNvPicPr>
                      <p:nvPr/>
                    </p:nvPicPr>
                    <p:blipFill>
                      <a:blip r:embed="rId6"/>
                      <a:srcRect/>
                      <a:stretch>
                        <a:fillRect/>
                      </a:stretch>
                    </p:blipFill>
                    <p:spPr bwMode="auto">
                      <a:xfrm>
                        <a:off x="2424113" y="1839914"/>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4"/>
          <p:cNvGraphicFramePr>
            <a:graphicFrameLocks noChangeAspect="1"/>
          </p:cNvGraphicFramePr>
          <p:nvPr/>
        </p:nvGraphicFramePr>
        <p:xfrm>
          <a:off x="5880100" y="1836739"/>
          <a:ext cx="3352800" cy="2098675"/>
        </p:xfrm>
        <a:graphic>
          <a:graphicData uri="http://schemas.openxmlformats.org/presentationml/2006/ole">
            <mc:AlternateContent xmlns:mc="http://schemas.openxmlformats.org/markup-compatibility/2006">
              <mc:Choice xmlns:v="urn:schemas-microsoft-com:vml" Requires="v">
                <p:oleObj spid="_x0000_s351275" name="Chart" r:id="rId7" imgW="3438617" imgH="2152486" progId="MSGraph.Chart.8">
                  <p:embed followColorScheme="full"/>
                </p:oleObj>
              </mc:Choice>
              <mc:Fallback>
                <p:oleObj name="Chart" r:id="rId7" imgW="3438617" imgH="2152486" progId="MSGraph.Chart.8">
                  <p:embed followColorScheme="full"/>
                  <p:pic>
                    <p:nvPicPr>
                      <p:cNvPr id="0" name=""/>
                      <p:cNvPicPr>
                        <a:picLocks noChangeAspect="1" noChangeArrowheads="1"/>
                      </p:cNvPicPr>
                      <p:nvPr/>
                    </p:nvPicPr>
                    <p:blipFill>
                      <a:blip r:embed="rId8"/>
                      <a:srcRect/>
                      <a:stretch>
                        <a:fillRect/>
                      </a:stretch>
                    </p:blipFill>
                    <p:spPr bwMode="auto">
                      <a:xfrm>
                        <a:off x="5880100" y="1836739"/>
                        <a:ext cx="3352800"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5"/>
          <p:cNvGraphicFramePr>
            <a:graphicFrameLocks noChangeAspect="1"/>
          </p:cNvGraphicFramePr>
          <p:nvPr/>
        </p:nvGraphicFramePr>
        <p:xfrm>
          <a:off x="2424113" y="4065589"/>
          <a:ext cx="3167062" cy="2098675"/>
        </p:xfrm>
        <a:graphic>
          <a:graphicData uri="http://schemas.openxmlformats.org/presentationml/2006/ole">
            <mc:AlternateContent xmlns:mc="http://schemas.openxmlformats.org/markup-compatibility/2006">
              <mc:Choice xmlns:v="urn:schemas-microsoft-com:vml" Requires="v">
                <p:oleObj spid="_x0000_s351276" name="Chart" r:id="rId9" imgW="3248241" imgH="2152486" progId="MSGraph.Chart.8">
                  <p:embed followColorScheme="full"/>
                </p:oleObj>
              </mc:Choice>
              <mc:Fallback>
                <p:oleObj name="Chart" r:id="rId9" imgW="3248241" imgH="2152486" progId="MSGraph.Chart.8">
                  <p:embed followColorScheme="full"/>
                  <p:pic>
                    <p:nvPicPr>
                      <p:cNvPr id="0" name=""/>
                      <p:cNvPicPr>
                        <a:picLocks noChangeAspect="1" noChangeArrowheads="1"/>
                      </p:cNvPicPr>
                      <p:nvPr/>
                    </p:nvPicPr>
                    <p:blipFill>
                      <a:blip r:embed="rId10"/>
                      <a:srcRect/>
                      <a:stretch>
                        <a:fillRect/>
                      </a:stretch>
                    </p:blipFill>
                    <p:spPr bwMode="auto">
                      <a:xfrm>
                        <a:off x="2424113" y="4065589"/>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2" name="Object 6"/>
          <p:cNvGraphicFramePr>
            <a:graphicFrameLocks noChangeAspect="1"/>
          </p:cNvGraphicFramePr>
          <p:nvPr/>
        </p:nvGraphicFramePr>
        <p:xfrm>
          <a:off x="5880100" y="4056064"/>
          <a:ext cx="3379788" cy="2109787"/>
        </p:xfrm>
        <a:graphic>
          <a:graphicData uri="http://schemas.openxmlformats.org/presentationml/2006/ole">
            <mc:AlternateContent xmlns:mc="http://schemas.openxmlformats.org/markup-compatibility/2006">
              <mc:Choice xmlns:v="urn:schemas-microsoft-com:vml" Requires="v">
                <p:oleObj spid="_x0000_s351277" name="Chart" r:id="rId11" imgW="3447988" imgH="2152486" progId="MSGraph.Chart.8">
                  <p:embed followColorScheme="full"/>
                </p:oleObj>
              </mc:Choice>
              <mc:Fallback>
                <p:oleObj name="Chart" r:id="rId11" imgW="3447988" imgH="2152486" progId="MSGraph.Chart.8">
                  <p:embed followColorScheme="full"/>
                  <p:pic>
                    <p:nvPicPr>
                      <p:cNvPr id="0" name=""/>
                      <p:cNvPicPr>
                        <a:picLocks noChangeAspect="1" noChangeArrowheads="1"/>
                      </p:cNvPicPr>
                      <p:nvPr/>
                    </p:nvPicPr>
                    <p:blipFill>
                      <a:blip r:embed="rId12"/>
                      <a:srcRect/>
                      <a:stretch>
                        <a:fillRect/>
                      </a:stretch>
                    </p:blipFill>
                    <p:spPr bwMode="auto">
                      <a:xfrm>
                        <a:off x="5880100" y="4056064"/>
                        <a:ext cx="3379788" cy="2109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00713749"/>
      </p:ext>
    </p:extLst>
  </p:cSld>
  <p:clrMapOvr>
    <a:masterClrMapping/>
  </p:clrMapOvr>
  <p:transition spd="med">
    <p:random/>
    <p:sndAc>
      <p:stSnd>
        <p:snd r:embed="rId4" name="chimes.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Defining Performance</a:t>
            </a:r>
            <a:endParaRPr lang="zh-CN" altLang="en-US" dirty="0"/>
          </a:p>
        </p:txBody>
      </p:sp>
      <p:sp>
        <p:nvSpPr>
          <p:cNvPr id="3" name="内容占位符 2"/>
          <p:cNvSpPr>
            <a:spLocks noGrp="1"/>
          </p:cNvSpPr>
          <p:nvPr>
            <p:ph idx="1"/>
          </p:nvPr>
        </p:nvSpPr>
        <p:spPr>
          <a:xfrm>
            <a:off x="924775" y="1142984"/>
            <a:ext cx="10613786" cy="5094328"/>
          </a:xfrm>
        </p:spPr>
        <p:txBody>
          <a:bodyPr/>
          <a:lstStyle/>
          <a:p>
            <a:pPr eaLnBrk="1" hangingPunct="1">
              <a:lnSpc>
                <a:spcPct val="90000"/>
              </a:lnSpc>
            </a:pPr>
            <a:r>
              <a:rPr lang="en-US" altLang="zh-CN" dirty="0">
                <a:latin typeface="Comic Sans MS" pitchFamily="66" charset="0"/>
              </a:rPr>
              <a:t>Response (Execution) time </a:t>
            </a:r>
          </a:p>
          <a:p>
            <a:pPr lvl="1" eaLnBrk="1" hangingPunct="1">
              <a:lnSpc>
                <a:spcPct val="90000"/>
              </a:lnSpc>
            </a:pPr>
            <a:r>
              <a:rPr lang="en-US" altLang="zh-CN" dirty="0">
                <a:latin typeface="Comic Sans MS" pitchFamily="66" charset="0"/>
              </a:rPr>
              <a:t>user perception</a:t>
            </a:r>
          </a:p>
          <a:p>
            <a:pPr lvl="1" eaLnBrk="1" hangingPunct="1">
              <a:lnSpc>
                <a:spcPct val="90000"/>
              </a:lnSpc>
            </a:pPr>
            <a:r>
              <a:rPr lang="en-US" altLang="zh-CN" dirty="0">
                <a:solidFill>
                  <a:srgbClr val="0000FF"/>
                </a:solidFill>
                <a:latin typeface="Comic Sans MS" pitchFamily="66" charset="0"/>
              </a:rPr>
              <a:t>system performance</a:t>
            </a:r>
          </a:p>
          <a:p>
            <a:pPr lvl="1" eaLnBrk="1" hangingPunct="1">
              <a:lnSpc>
                <a:spcPct val="90000"/>
              </a:lnSpc>
            </a:pPr>
            <a:r>
              <a:rPr lang="en-US" altLang="zh-CN" sz="2000" b="1" dirty="0">
                <a:solidFill>
                  <a:srgbClr val="FF0000"/>
                </a:solidFill>
                <a:latin typeface="Comic Sans MS" pitchFamily="66" charset="0"/>
              </a:rPr>
              <a:t>the only unimpeachable measure of </a:t>
            </a:r>
            <a:r>
              <a:rPr lang="en-US" altLang="zh-CN" sz="2000" b="1" dirty="0" smtClean="0">
                <a:solidFill>
                  <a:srgbClr val="FF0000"/>
                </a:solidFill>
                <a:latin typeface="Comic Sans MS" pitchFamily="66" charset="0"/>
              </a:rPr>
              <a:t>performance</a:t>
            </a:r>
          </a:p>
          <a:p>
            <a:pPr lvl="1" eaLnBrk="1" hangingPunct="1">
              <a:lnSpc>
                <a:spcPct val="90000"/>
              </a:lnSpc>
            </a:pPr>
            <a:r>
              <a:rPr lang="en-US" altLang="zh-CN" sz="2000" b="1" dirty="0" smtClean="0">
                <a:latin typeface="Comic Sans MS" pitchFamily="66" charset="0"/>
              </a:rPr>
              <a:t>Mobile devices</a:t>
            </a:r>
            <a:endParaRPr lang="en-US" altLang="zh-CN" dirty="0">
              <a:latin typeface="Comic Sans MS" pitchFamily="66" charset="0"/>
            </a:endParaRPr>
          </a:p>
          <a:p>
            <a:pPr eaLnBrk="1" hangingPunct="1">
              <a:lnSpc>
                <a:spcPct val="90000"/>
              </a:lnSpc>
            </a:pPr>
            <a:r>
              <a:rPr lang="en-US" altLang="zh-CN" dirty="0" smtClean="0">
                <a:latin typeface="Comic Sans MS" pitchFamily="66" charset="0"/>
              </a:rPr>
              <a:t>CPU </a:t>
            </a:r>
            <a:r>
              <a:rPr lang="en-US" altLang="zh-CN" dirty="0">
                <a:latin typeface="Comic Sans MS" pitchFamily="66" charset="0"/>
              </a:rPr>
              <a:t>time </a:t>
            </a:r>
          </a:p>
          <a:p>
            <a:pPr lvl="1" eaLnBrk="1" hangingPunct="1">
              <a:lnSpc>
                <a:spcPct val="90000"/>
              </a:lnSpc>
            </a:pPr>
            <a:r>
              <a:rPr lang="en-US" altLang="zh-CN" dirty="0">
                <a:solidFill>
                  <a:srgbClr val="0000FF"/>
                </a:solidFill>
                <a:latin typeface="Comic Sans MS" pitchFamily="66" charset="0"/>
              </a:rPr>
              <a:t>designer perception</a:t>
            </a:r>
          </a:p>
          <a:p>
            <a:pPr lvl="1" eaLnBrk="1" hangingPunct="1">
              <a:lnSpc>
                <a:spcPct val="90000"/>
              </a:lnSpc>
            </a:pPr>
            <a:r>
              <a:rPr lang="en-US" altLang="zh-CN" dirty="0">
                <a:solidFill>
                  <a:srgbClr val="0000FF"/>
                </a:solidFill>
                <a:latin typeface="Comic Sans MS" pitchFamily="66" charset="0"/>
              </a:rPr>
              <a:t>CPU </a:t>
            </a:r>
            <a:r>
              <a:rPr lang="en-US" altLang="zh-CN" dirty="0" smtClean="0">
                <a:solidFill>
                  <a:srgbClr val="0000FF"/>
                </a:solidFill>
                <a:latin typeface="Comic Sans MS" pitchFamily="66" charset="0"/>
              </a:rPr>
              <a:t>performance</a:t>
            </a:r>
          </a:p>
          <a:p>
            <a:pPr eaLnBrk="1" hangingPunct="1">
              <a:lnSpc>
                <a:spcPct val="90000"/>
              </a:lnSpc>
            </a:pPr>
            <a:r>
              <a:rPr lang="en-US" altLang="zh-CN" dirty="0" smtClean="0">
                <a:latin typeface="Comic Sans MS" pitchFamily="66" charset="0"/>
              </a:rPr>
              <a:t>Throughput</a:t>
            </a:r>
            <a:endParaRPr lang="en-US" altLang="zh-CN" dirty="0">
              <a:latin typeface="Comic Sans MS" pitchFamily="66" charset="0"/>
            </a:endParaRPr>
          </a:p>
          <a:p>
            <a:pPr lvl="1" eaLnBrk="1" hangingPunct="1">
              <a:lnSpc>
                <a:spcPct val="90000"/>
              </a:lnSpc>
            </a:pPr>
            <a:r>
              <a:rPr lang="en-US" altLang="zh-CN" dirty="0">
                <a:solidFill>
                  <a:srgbClr val="0000FF"/>
                </a:solidFill>
                <a:latin typeface="Comic Sans MS" pitchFamily="66" charset="0"/>
              </a:rPr>
              <a:t>administrator </a:t>
            </a:r>
            <a:r>
              <a:rPr lang="en-US" altLang="zh-CN" dirty="0" smtClean="0">
                <a:solidFill>
                  <a:srgbClr val="0000FF"/>
                </a:solidFill>
                <a:latin typeface="Comic Sans MS" pitchFamily="66" charset="0"/>
              </a:rPr>
              <a:t>perception</a:t>
            </a:r>
          </a:p>
          <a:p>
            <a:pPr lvl="1" eaLnBrk="1" hangingPunct="1">
              <a:lnSpc>
                <a:spcPct val="90000"/>
              </a:lnSpc>
            </a:pPr>
            <a:r>
              <a:rPr lang="en-US" altLang="zh-CN" dirty="0" smtClean="0">
                <a:latin typeface="Comic Sans MS" pitchFamily="66" charset="0"/>
              </a:rPr>
              <a:t>server</a:t>
            </a:r>
            <a:endParaRPr lang="en-US" altLang="zh-CN" dirty="0">
              <a:latin typeface="Comic Sans MS" pitchFamily="66" charset="0"/>
            </a:endParaRPr>
          </a:p>
        </p:txBody>
      </p:sp>
      <p:graphicFrame>
        <p:nvGraphicFramePr>
          <p:cNvPr id="4" name="表格 4">
            <a:extLst>
              <a:ext uri="{FF2B5EF4-FFF2-40B4-BE49-F238E27FC236}">
                <a16:creationId xmlns:a16="http://schemas.microsoft.com/office/drawing/2014/main" xmlns="" id="{43D996DA-7C7E-4E65-913D-844CC083885C}"/>
              </a:ext>
            </a:extLst>
          </p:cNvPr>
          <p:cNvGraphicFramePr>
            <a:graphicFrameLocks noGrp="1"/>
          </p:cNvGraphicFramePr>
          <p:nvPr>
            <p:extLst>
              <p:ext uri="{D42A27DB-BD31-4B8C-83A1-F6EECF244321}">
                <p14:modId xmlns:p14="http://schemas.microsoft.com/office/powerpoint/2010/main" val="3192229025"/>
              </p:ext>
            </p:extLst>
          </p:nvPr>
        </p:nvGraphicFramePr>
        <p:xfrm>
          <a:off x="5576151" y="3140968"/>
          <a:ext cx="6327982" cy="2712720"/>
        </p:xfrm>
        <a:graphic>
          <a:graphicData uri="http://schemas.openxmlformats.org/drawingml/2006/table">
            <a:tbl>
              <a:tblPr firstRow="1" bandRow="1">
                <a:tableStyleId>{21E4AEA4-8DFA-4A89-87EB-49C32662AFE0}</a:tableStyleId>
              </a:tblPr>
              <a:tblGrid>
                <a:gridCol w="2670428">
                  <a:extLst>
                    <a:ext uri="{9D8B030D-6E8A-4147-A177-3AD203B41FA5}">
                      <a16:colId xmlns:a16="http://schemas.microsoft.com/office/drawing/2014/main" xmlns="" val="3998647666"/>
                    </a:ext>
                  </a:extLst>
                </a:gridCol>
                <a:gridCol w="1548227">
                  <a:extLst>
                    <a:ext uri="{9D8B030D-6E8A-4147-A177-3AD203B41FA5}">
                      <a16:colId xmlns:a16="http://schemas.microsoft.com/office/drawing/2014/main" xmlns="" val="914893194"/>
                    </a:ext>
                  </a:extLst>
                </a:gridCol>
                <a:gridCol w="2109327">
                  <a:extLst>
                    <a:ext uri="{9D8B030D-6E8A-4147-A177-3AD203B41FA5}">
                      <a16:colId xmlns:a16="http://schemas.microsoft.com/office/drawing/2014/main" xmlns="" val="1299161440"/>
                    </a:ext>
                  </a:extLst>
                </a:gridCol>
              </a:tblGrid>
              <a:tr h="345303">
                <a:tc>
                  <a:txBody>
                    <a:bodyPr/>
                    <a:lstStyle/>
                    <a:p>
                      <a:pPr algn="ctr"/>
                      <a:r>
                        <a:rPr lang="zh-CN" altLang="en-US" sz="2000" kern="1200" baseline="0" dirty="0" smtClean="0"/>
                        <a:t>改进性能的方法</a:t>
                      </a:r>
                      <a:endParaRPr lang="zh-CN" altLang="en-US" sz="2000" b="0" kern="1200" baseline="0" dirty="0">
                        <a:solidFill>
                          <a:schemeClr val="tx1"/>
                        </a:solidFill>
                        <a:latin typeface="Times New Roman" panose="02020603050405020304" pitchFamily="18" charset="0"/>
                        <a:ea typeface="+mn-ea"/>
                        <a:cs typeface="+mn-cs"/>
                      </a:endParaRPr>
                    </a:p>
                  </a:txBody>
                  <a:tcPr anchor="ctr"/>
                </a:tc>
                <a:tc>
                  <a:txBody>
                    <a:bodyPr/>
                    <a:lstStyle/>
                    <a:p>
                      <a:pPr algn="ctr"/>
                      <a:r>
                        <a:rPr lang="en-US" altLang="zh-CN" sz="2000" kern="1200" baseline="0" dirty="0"/>
                        <a:t>Response time </a:t>
                      </a:r>
                      <a:endParaRPr lang="zh-CN" altLang="en-US" sz="2000" b="0" kern="1200" baseline="0" dirty="0">
                        <a:solidFill>
                          <a:schemeClr val="tx1"/>
                        </a:solidFill>
                        <a:latin typeface="Times New Roman" panose="02020603050405020304" pitchFamily="18" charset="0"/>
                        <a:ea typeface="+mn-ea"/>
                        <a:cs typeface="+mn-cs"/>
                      </a:endParaRPr>
                    </a:p>
                  </a:txBody>
                  <a:tcPr anchor="ctr"/>
                </a:tc>
                <a:tc>
                  <a:txBody>
                    <a:bodyPr/>
                    <a:lstStyle/>
                    <a:p>
                      <a:pPr algn="ctr"/>
                      <a:r>
                        <a:rPr lang="en-US" altLang="zh-CN" sz="2000" kern="1200" baseline="0"/>
                        <a:t>Throughput</a:t>
                      </a:r>
                      <a:endParaRPr lang="zh-CN" altLang="en-US" sz="2000" b="0" kern="1200" baseline="0" dirty="0">
                        <a:solidFill>
                          <a:schemeClr val="tx1"/>
                        </a:solidFill>
                        <a:latin typeface="Times New Roman" panose="02020603050405020304" pitchFamily="18" charset="0"/>
                        <a:ea typeface="+mn-ea"/>
                        <a:cs typeface="+mn-cs"/>
                      </a:endParaRPr>
                    </a:p>
                  </a:txBody>
                  <a:tcPr anchor="ctr"/>
                </a:tc>
                <a:extLst>
                  <a:ext uri="{0D108BD9-81ED-4DB2-BD59-A6C34878D82A}">
                    <a16:rowId xmlns:a16="http://schemas.microsoft.com/office/drawing/2014/main" xmlns="" val="3286716620"/>
                  </a:ext>
                </a:extLst>
              </a:tr>
              <a:tr h="529460">
                <a:tc>
                  <a:txBody>
                    <a:bodyPr/>
                    <a:lstStyle/>
                    <a:p>
                      <a:pPr algn="l"/>
                      <a:r>
                        <a:rPr lang="en-US" altLang="zh-CN" sz="2000" kern="1200" baseline="0" dirty="0"/>
                        <a:t>Replacing a faster processor </a:t>
                      </a:r>
                      <a:endParaRPr lang="zh-CN" altLang="en-US" sz="2000" b="0" kern="1200" baseline="0" dirty="0">
                        <a:solidFill>
                          <a:schemeClr val="tx1"/>
                        </a:solidFill>
                        <a:latin typeface="Times New Roman" panose="02020603050405020304" pitchFamily="18" charset="0"/>
                        <a:ea typeface="+mn-ea"/>
                        <a:cs typeface="+mn-cs"/>
                      </a:endParaRPr>
                    </a:p>
                  </a:txBody>
                  <a:tcPr anchor="ctr"/>
                </a:tc>
                <a:tc>
                  <a:txBody>
                    <a:bodyPr/>
                    <a:lstStyle/>
                    <a:p>
                      <a:pPr algn="ctr"/>
                      <a:r>
                        <a:rPr lang="zh-CN" altLang="en-US" sz="2800" kern="1200" baseline="0" dirty="0"/>
                        <a:t>↑</a:t>
                      </a:r>
                      <a:endParaRPr lang="zh-CN" altLang="en-US" sz="2800" b="1" kern="1200" baseline="0" dirty="0">
                        <a:solidFill>
                          <a:schemeClr val="tx1"/>
                        </a:solidFill>
                        <a:latin typeface="Times New Roman" panose="02020603050405020304" pitchFamily="18" charset="0"/>
                        <a:ea typeface="+mn-ea"/>
                        <a:cs typeface="+mn-cs"/>
                      </a:endParaRPr>
                    </a:p>
                  </a:txBody>
                  <a:tcPr anchor="ctr"/>
                </a:tc>
                <a:tc>
                  <a:txBody>
                    <a:bodyPr/>
                    <a:lstStyle/>
                    <a:p>
                      <a:pPr algn="ctr"/>
                      <a:r>
                        <a:rPr lang="zh-CN" altLang="en-US" sz="2800" kern="1200" baseline="0" dirty="0"/>
                        <a:t>↑</a:t>
                      </a:r>
                      <a:endParaRPr lang="zh-CN" altLang="en-US" sz="2800" b="1" kern="1200" baseline="0" dirty="0">
                        <a:solidFill>
                          <a:schemeClr val="tx1"/>
                        </a:solidFill>
                        <a:latin typeface="Times New Roman" panose="02020603050405020304" pitchFamily="18" charset="0"/>
                        <a:ea typeface="+mn-ea"/>
                        <a:cs typeface="+mn-cs"/>
                      </a:endParaRPr>
                    </a:p>
                  </a:txBody>
                  <a:tcPr anchor="ctr"/>
                </a:tc>
                <a:extLst>
                  <a:ext uri="{0D108BD9-81ED-4DB2-BD59-A6C34878D82A}">
                    <a16:rowId xmlns:a16="http://schemas.microsoft.com/office/drawing/2014/main" xmlns="" val="497555602"/>
                  </a:ext>
                </a:extLst>
              </a:tr>
              <a:tr h="876538">
                <a:tc>
                  <a:txBody>
                    <a:bodyPr/>
                    <a:lstStyle/>
                    <a:p>
                      <a:pPr algn="l"/>
                      <a:r>
                        <a:rPr lang="en-US" altLang="zh-CN" sz="2000" kern="1200" baseline="0" dirty="0"/>
                        <a:t>Adding additional processors for a system use MP for independent task</a:t>
                      </a:r>
                      <a:endParaRPr lang="zh-CN" altLang="en-US" sz="2000" b="0" kern="1200" baseline="0" dirty="0">
                        <a:solidFill>
                          <a:schemeClr val="tx1"/>
                        </a:solidFill>
                        <a:latin typeface="Times New Roman" panose="02020603050405020304" pitchFamily="18" charset="0"/>
                        <a:ea typeface="+mn-ea"/>
                        <a:cs typeface="+mn-cs"/>
                      </a:endParaRPr>
                    </a:p>
                  </a:txBody>
                  <a:tcPr anchor="ctr"/>
                </a:tc>
                <a:tc>
                  <a:txBody>
                    <a:bodyPr/>
                    <a:lstStyle/>
                    <a:p>
                      <a:pPr algn="ctr"/>
                      <a:r>
                        <a:rPr lang="en-US" altLang="zh-CN" sz="2800" kern="1200" baseline="0" dirty="0"/>
                        <a:t>-</a:t>
                      </a:r>
                      <a:endParaRPr lang="zh-CN" altLang="en-US" sz="2800" b="1" kern="1200" baseline="0" dirty="0">
                        <a:solidFill>
                          <a:schemeClr val="tx1"/>
                        </a:solidFill>
                        <a:latin typeface="Times New Roman" panose="02020603050405020304" pitchFamily="18" charset="0"/>
                        <a:ea typeface="+mn-ea"/>
                        <a:cs typeface="+mn-cs"/>
                      </a:endParaRPr>
                    </a:p>
                  </a:txBody>
                  <a:tcPr anchor="ctr"/>
                </a:tc>
                <a:tc>
                  <a:txBody>
                    <a:bodyPr/>
                    <a:lstStyle/>
                    <a:p>
                      <a:pPr algn="ctr"/>
                      <a:r>
                        <a:rPr lang="zh-CN" altLang="en-US" sz="2800" kern="1200" baseline="0" dirty="0"/>
                        <a:t>↑</a:t>
                      </a:r>
                      <a:endParaRPr lang="zh-CN" altLang="en-US" sz="2800" b="1" kern="1200" baseline="0" dirty="0">
                        <a:solidFill>
                          <a:schemeClr val="tx1"/>
                        </a:solidFill>
                        <a:latin typeface="Times New Roman" panose="02020603050405020304" pitchFamily="18" charset="0"/>
                        <a:ea typeface="+mn-ea"/>
                        <a:cs typeface="+mn-cs"/>
                      </a:endParaRPr>
                    </a:p>
                  </a:txBody>
                  <a:tcPr anchor="ctr"/>
                </a:tc>
                <a:extLst>
                  <a:ext uri="{0D108BD9-81ED-4DB2-BD59-A6C34878D82A}">
                    <a16:rowId xmlns:a16="http://schemas.microsoft.com/office/drawing/2014/main" xmlns="" val="2105026019"/>
                  </a:ext>
                </a:extLst>
              </a:tr>
            </a:tbl>
          </a:graphicData>
        </a:graphic>
      </p:graphicFrame>
    </p:spTree>
    <p:extLst>
      <p:ext uri="{BB962C8B-B14F-4D97-AF65-F5344CB8AC3E}">
        <p14:creationId xmlns:p14="http://schemas.microsoft.com/office/powerpoint/2010/main" val="120607260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Performance Metrics</a:t>
            </a:r>
            <a:endParaRPr lang="zh-CN" altLang="en-US" dirty="0"/>
          </a:p>
        </p:txBody>
      </p:sp>
      <p:sp>
        <p:nvSpPr>
          <p:cNvPr id="3" name="内容占位符 2"/>
          <p:cNvSpPr>
            <a:spLocks noGrp="1"/>
          </p:cNvSpPr>
          <p:nvPr>
            <p:ph idx="1"/>
          </p:nvPr>
        </p:nvSpPr>
        <p:spPr>
          <a:xfrm>
            <a:off x="912284" y="1268414"/>
            <a:ext cx="10684934" cy="4886325"/>
          </a:xfrm>
        </p:spPr>
        <p:txBody>
          <a:bodyPr/>
          <a:lstStyle/>
          <a:p>
            <a:pPr>
              <a:lnSpc>
                <a:spcPct val="90000"/>
              </a:lnSpc>
            </a:pPr>
            <a:r>
              <a:rPr lang="en-US" altLang="zh-CN" dirty="0" smtClean="0">
                <a:solidFill>
                  <a:srgbClr val="0000FF"/>
                </a:solidFill>
                <a:latin typeface="Comic Sans MS" pitchFamily="66" charset="0"/>
              </a:rPr>
              <a:t>Response (Execution) time </a:t>
            </a:r>
          </a:p>
          <a:p>
            <a:pPr lvl="1">
              <a:lnSpc>
                <a:spcPct val="90000"/>
              </a:lnSpc>
            </a:pPr>
            <a:r>
              <a:rPr lang="en-US" altLang="zh-CN" dirty="0" smtClean="0">
                <a:latin typeface="Comic Sans MS" pitchFamily="66" charset="0"/>
              </a:rPr>
              <a:t>The total time required for the computer to complete a task, including disk accesses, memory accesses, I/O activities, operating system overhead, CPU execution time.</a:t>
            </a:r>
          </a:p>
          <a:p>
            <a:pPr lvl="1">
              <a:lnSpc>
                <a:spcPct val="90000"/>
              </a:lnSpc>
            </a:pPr>
            <a:endParaRPr lang="en-US" altLang="zh-CN" dirty="0" smtClean="0">
              <a:latin typeface="Comic Sans MS" pitchFamily="66" charset="0"/>
            </a:endParaRPr>
          </a:p>
          <a:p>
            <a:pPr>
              <a:lnSpc>
                <a:spcPct val="90000"/>
              </a:lnSpc>
            </a:pPr>
            <a:r>
              <a:rPr lang="en-US" altLang="zh-CN" dirty="0" smtClean="0">
                <a:solidFill>
                  <a:srgbClr val="0000FF"/>
                </a:solidFill>
                <a:latin typeface="Comic Sans MS" pitchFamily="66" charset="0"/>
              </a:rPr>
              <a:t>CPU time </a:t>
            </a:r>
          </a:p>
          <a:p>
            <a:pPr lvl="1">
              <a:lnSpc>
                <a:spcPct val="90000"/>
              </a:lnSpc>
            </a:pPr>
            <a:r>
              <a:rPr lang="en-US" altLang="zh-CN" dirty="0" smtClean="0">
                <a:latin typeface="Comic Sans MS" pitchFamily="66" charset="0"/>
              </a:rPr>
              <a:t>The actual time the CPU spends computing for a specific task.</a:t>
            </a:r>
          </a:p>
          <a:p>
            <a:pPr marL="457200" lvl="1" indent="0">
              <a:lnSpc>
                <a:spcPct val="90000"/>
              </a:lnSpc>
              <a:buNone/>
            </a:pPr>
            <a:endParaRPr lang="en-US" altLang="zh-CN" dirty="0" smtClean="0">
              <a:latin typeface="Comic Sans MS" pitchFamily="66" charset="0"/>
            </a:endParaRPr>
          </a:p>
          <a:p>
            <a:pPr>
              <a:lnSpc>
                <a:spcPct val="90000"/>
              </a:lnSpc>
            </a:pPr>
            <a:r>
              <a:rPr lang="en-US" altLang="zh-CN" dirty="0" smtClean="0">
                <a:solidFill>
                  <a:srgbClr val="0000FF"/>
                </a:solidFill>
                <a:latin typeface="Comic Sans MS" pitchFamily="66" charset="0"/>
              </a:rPr>
              <a:t>Throughput(Bandwidth)</a:t>
            </a:r>
          </a:p>
          <a:p>
            <a:pPr lvl="1">
              <a:lnSpc>
                <a:spcPct val="90000"/>
              </a:lnSpc>
            </a:pPr>
            <a:r>
              <a:rPr lang="en-US" altLang="zh-CN" dirty="0" smtClean="0">
                <a:latin typeface="Comic Sans MS" pitchFamily="66" charset="0"/>
              </a:rPr>
              <a:t>The total work done in a given time. </a:t>
            </a:r>
            <a:endParaRPr lang="en-US" altLang="zh-CN" dirty="0">
              <a:latin typeface="Comic Sans MS" pitchFamily="66" charset="0"/>
            </a:endParaRPr>
          </a:p>
          <a:p>
            <a:pPr lvl="1">
              <a:lnSpc>
                <a:spcPct val="90000"/>
              </a:lnSpc>
            </a:pPr>
            <a:r>
              <a:rPr lang="en-US" altLang="zh-CN" dirty="0" smtClean="0">
                <a:latin typeface="Comic Sans MS" pitchFamily="66" charset="0"/>
              </a:rPr>
              <a:t>The number of tasks completed per unit time.</a:t>
            </a:r>
          </a:p>
          <a:p>
            <a:pPr lvl="1">
              <a:lnSpc>
                <a:spcPct val="90000"/>
              </a:lnSpc>
            </a:pPr>
            <a:endParaRPr lang="en-US" altLang="zh-CN" dirty="0" smtClean="0">
              <a:latin typeface="Comic Sans MS" pitchFamily="66" charset="0"/>
            </a:endParaRPr>
          </a:p>
          <a:p>
            <a:pPr marL="0" indent="0">
              <a:lnSpc>
                <a:spcPct val="90000"/>
              </a:lnSpc>
              <a:buNone/>
            </a:pPr>
            <a:endParaRPr lang="en-US" altLang="zh-CN" dirty="0" smtClean="0">
              <a:latin typeface="Comic Sans MS" pitchFamily="66" charset="0"/>
            </a:endParaRPr>
          </a:p>
          <a:p>
            <a:endParaRPr lang="zh-CN" altLang="en-US" dirty="0"/>
          </a:p>
        </p:txBody>
      </p:sp>
    </p:spTree>
    <p:extLst>
      <p:ext uri="{BB962C8B-B14F-4D97-AF65-F5344CB8AC3E}">
        <p14:creationId xmlns:p14="http://schemas.microsoft.com/office/powerpoint/2010/main" val="13524630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591BEC3-5808-4D46-8A02-1D0EEEC75D89}"/>
              </a:ext>
            </a:extLst>
          </p:cNvPr>
          <p:cNvSpPr>
            <a:spLocks noGrp="1"/>
          </p:cNvSpPr>
          <p:nvPr>
            <p:ph type="title"/>
          </p:nvPr>
        </p:nvSpPr>
        <p:spPr>
          <a:xfrm>
            <a:off x="911424" y="116632"/>
            <a:ext cx="9889100" cy="935412"/>
          </a:xfrm>
        </p:spPr>
        <p:txBody>
          <a:bodyPr>
            <a:normAutofit/>
          </a:bodyPr>
          <a:lstStyle/>
          <a:p>
            <a:r>
              <a:rPr lang="en-US" altLang="zh-CN" sz="3600" dirty="0"/>
              <a:t>The First Mechanical Calculating Machine</a:t>
            </a:r>
            <a:endParaRPr lang="zh-CN" altLang="en-US" sz="3600" dirty="0"/>
          </a:p>
        </p:txBody>
      </p:sp>
      <p:pic>
        <p:nvPicPr>
          <p:cNvPr id="4" name="Picture 8" descr="d:\program files\360shadu\360se6\User Data\temp\Arts_et_Metiers_Pascaline_dsc03869.jpg">
            <a:extLst>
              <a:ext uri="{FF2B5EF4-FFF2-40B4-BE49-F238E27FC236}">
                <a16:creationId xmlns="" xmlns:a16="http://schemas.microsoft.com/office/drawing/2014/main" id="{34B5609A-4B6A-4DE0-A931-F1A3C26854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4232" y="4015386"/>
            <a:ext cx="3271481" cy="179274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 xmlns:a16="http://schemas.microsoft.com/office/drawing/2014/main" id="{CFB190BA-BD7C-4619-BC1B-B29525B7490B}"/>
              </a:ext>
            </a:extLst>
          </p:cNvPr>
          <p:cNvPicPr>
            <a:picLocks noChangeAspect="1"/>
          </p:cNvPicPr>
          <p:nvPr/>
        </p:nvPicPr>
        <p:blipFill>
          <a:blip r:embed="rId5"/>
          <a:stretch>
            <a:fillRect/>
          </a:stretch>
        </p:blipFill>
        <p:spPr>
          <a:xfrm>
            <a:off x="9048328" y="1095024"/>
            <a:ext cx="2407385" cy="2192137"/>
          </a:xfrm>
          <a:prstGeom prst="rect">
            <a:avLst/>
          </a:prstGeom>
        </p:spPr>
      </p:pic>
      <p:sp>
        <p:nvSpPr>
          <p:cNvPr id="6" name="内容占位符 2">
            <a:extLst>
              <a:ext uri="{FF2B5EF4-FFF2-40B4-BE49-F238E27FC236}">
                <a16:creationId xmlns="" xmlns:a16="http://schemas.microsoft.com/office/drawing/2014/main" id="{6A3FA6D7-5332-48C3-9644-C8BFAF92EA7F}"/>
              </a:ext>
            </a:extLst>
          </p:cNvPr>
          <p:cNvSpPr>
            <a:spLocks noGrp="1"/>
          </p:cNvSpPr>
          <p:nvPr>
            <p:ph idx="1"/>
          </p:nvPr>
        </p:nvSpPr>
        <p:spPr>
          <a:xfrm>
            <a:off x="333628" y="1268414"/>
            <a:ext cx="8431371" cy="864096"/>
          </a:xfrm>
        </p:spPr>
        <p:txBody>
          <a:bodyPr/>
          <a:lstStyle/>
          <a:p>
            <a:pPr marL="0" indent="0">
              <a:buNone/>
            </a:pPr>
            <a:r>
              <a:rPr lang="en-US" altLang="zh-CN" sz="2400" dirty="0"/>
              <a:t>The 17</a:t>
            </a:r>
            <a:r>
              <a:rPr lang="en-US" altLang="zh-CN" sz="2400" baseline="30000" dirty="0"/>
              <a:t>th</a:t>
            </a:r>
            <a:r>
              <a:rPr lang="en-US" altLang="zh-CN" sz="2400" dirty="0"/>
              <a:t> century: the beginning of mechanical calculators</a:t>
            </a:r>
          </a:p>
          <a:p>
            <a:pPr marL="0" indent="0">
              <a:buNone/>
            </a:pPr>
            <a:r>
              <a:rPr lang="en-US" altLang="zh-CN" sz="2400" dirty="0"/>
              <a:t>17</a:t>
            </a:r>
            <a:r>
              <a:rPr lang="zh-CN" altLang="en-US" sz="2400" dirty="0"/>
              <a:t>世纪：机械式计数器开始出现</a:t>
            </a:r>
            <a:r>
              <a:rPr lang="en-US" altLang="zh-CN" sz="2400" dirty="0"/>
              <a:t> </a:t>
            </a:r>
            <a:endParaRPr lang="zh-CN" altLang="en-US" sz="2400" dirty="0"/>
          </a:p>
        </p:txBody>
      </p:sp>
      <p:sp>
        <p:nvSpPr>
          <p:cNvPr id="7" name="内容占位符 2">
            <a:extLst>
              <a:ext uri="{FF2B5EF4-FFF2-40B4-BE49-F238E27FC236}">
                <a16:creationId xmlns="" xmlns:a16="http://schemas.microsoft.com/office/drawing/2014/main" id="{D88255EE-6A40-4E4B-B3E0-8B2457116A59}"/>
              </a:ext>
            </a:extLst>
          </p:cNvPr>
          <p:cNvSpPr txBox="1">
            <a:spLocks/>
          </p:cNvSpPr>
          <p:nvPr/>
        </p:nvSpPr>
        <p:spPr bwMode="auto">
          <a:xfrm>
            <a:off x="349179" y="2348880"/>
            <a:ext cx="8415820" cy="323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err="1"/>
              <a:t>Pascaline</a:t>
            </a:r>
            <a:r>
              <a:rPr lang="en-US" altLang="zh-CN" sz="2800" dirty="0"/>
              <a:t> (Pascal’s calculator)</a:t>
            </a:r>
          </a:p>
          <a:p>
            <a:pPr>
              <a:buFont typeface="Arial" panose="020B0604020202020204" pitchFamily="34" charset="0"/>
              <a:buChar char="•"/>
            </a:pPr>
            <a:r>
              <a:rPr lang="en-US" altLang="zh-CN" sz="2400" b="0" dirty="0">
                <a:solidFill>
                  <a:schemeClr val="tx1"/>
                </a:solidFill>
              </a:rPr>
              <a:t>Invented by Blaise Pascal </a:t>
            </a:r>
            <a:r>
              <a:rPr lang="en-US" altLang="zh-CN" sz="2400" dirty="0">
                <a:solidFill>
                  <a:schemeClr val="tx1"/>
                </a:solidFill>
              </a:rPr>
              <a:t>in 1642-1645 (</a:t>
            </a:r>
            <a:r>
              <a:rPr lang="en-US" altLang="zh-CN" sz="2400" dirty="0">
                <a:solidFill>
                  <a:srgbClr val="C00000"/>
                </a:solidFill>
              </a:rPr>
              <a:t>19-22</a:t>
            </a:r>
            <a:r>
              <a:rPr lang="zh-CN" altLang="en-US" sz="2400" dirty="0">
                <a:solidFill>
                  <a:srgbClr val="C00000"/>
                </a:solidFill>
              </a:rPr>
              <a:t>岁！</a:t>
            </a:r>
            <a:r>
              <a:rPr lang="en-US" altLang="zh-CN" sz="2400" dirty="0">
                <a:solidFill>
                  <a:schemeClr val="tx1"/>
                </a:solidFill>
              </a:rPr>
              <a:t>)</a:t>
            </a:r>
          </a:p>
          <a:p>
            <a:pPr>
              <a:buFont typeface="Arial" panose="020B0604020202020204" pitchFamily="34" charset="0"/>
              <a:buChar char="•"/>
            </a:pPr>
            <a:r>
              <a:rPr lang="en-US" altLang="zh-CN" sz="2400" b="0" dirty="0">
                <a:solidFill>
                  <a:schemeClr val="tx1"/>
                </a:solidFill>
              </a:rPr>
              <a:t>Addition and Subtraction: Two basic operations </a:t>
            </a:r>
          </a:p>
          <a:p>
            <a:pPr marL="0" indent="0">
              <a:buNone/>
            </a:pPr>
            <a:r>
              <a:rPr lang="zh-CN" altLang="en-US" sz="2200" dirty="0">
                <a:solidFill>
                  <a:schemeClr val="tx1"/>
                </a:solidFill>
                <a:latin typeface="微软雅黑" panose="020B0503020204020204" pitchFamily="34" charset="-122"/>
                <a:ea typeface="微软雅黑" panose="020B0503020204020204" pitchFamily="34" charset="-122"/>
              </a:rPr>
              <a:t>    两个基本操作：加与减</a:t>
            </a:r>
            <a:endParaRPr lang="en-US" altLang="zh-CN" sz="2200" dirty="0">
              <a:solidFill>
                <a:schemeClr val="tx1"/>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2400" b="0" dirty="0">
                <a:solidFill>
                  <a:schemeClr val="tx1"/>
                </a:solidFill>
              </a:rPr>
              <a:t>Multiplication and division: through repeated addition or subtraction</a:t>
            </a:r>
          </a:p>
          <a:p>
            <a:pPr marL="0" indent="0">
              <a:buNone/>
            </a:pPr>
            <a:r>
              <a:rPr lang="zh-CN" altLang="en-US" sz="2200" dirty="0">
                <a:solidFill>
                  <a:schemeClr val="tx1"/>
                </a:solidFill>
                <a:latin typeface="微软雅黑" panose="020B0503020204020204" pitchFamily="34" charset="-122"/>
                <a:ea typeface="微软雅黑" panose="020B0503020204020204" pitchFamily="34" charset="-122"/>
              </a:rPr>
              <a:t>    乘与除这两个操作通过重复地加或减间接实现</a:t>
            </a:r>
            <a:endParaRPr lang="en-US" sz="2200" dirty="0">
              <a:solidFill>
                <a:schemeClr val="tx1"/>
              </a:solidFill>
            </a:endParaRPr>
          </a:p>
        </p:txBody>
      </p:sp>
      <p:sp>
        <p:nvSpPr>
          <p:cNvPr id="10" name="内容占位符 2">
            <a:extLst>
              <a:ext uri="{FF2B5EF4-FFF2-40B4-BE49-F238E27FC236}">
                <a16:creationId xmlns="" xmlns:a16="http://schemas.microsoft.com/office/drawing/2014/main" id="{0F7B8FF3-8ECF-43A1-9EEB-F50FC697608D}"/>
              </a:ext>
            </a:extLst>
          </p:cNvPr>
          <p:cNvSpPr txBox="1">
            <a:spLocks/>
          </p:cNvSpPr>
          <p:nvPr/>
        </p:nvSpPr>
        <p:spPr bwMode="auto">
          <a:xfrm>
            <a:off x="8976320" y="3287161"/>
            <a:ext cx="3312368" cy="47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solidFill>
                  <a:schemeClr val="tx1"/>
                </a:solidFill>
              </a:rPr>
              <a:t>Blaise Pascal (1623-1662)</a:t>
            </a:r>
          </a:p>
        </p:txBody>
      </p:sp>
      <p:sp>
        <p:nvSpPr>
          <p:cNvPr id="11" name="内容占位符 2">
            <a:extLst>
              <a:ext uri="{FF2B5EF4-FFF2-40B4-BE49-F238E27FC236}">
                <a16:creationId xmlns="" xmlns:a16="http://schemas.microsoft.com/office/drawing/2014/main" id="{48F647FA-D481-453A-BFE9-9DA879F1C38E}"/>
              </a:ext>
            </a:extLst>
          </p:cNvPr>
          <p:cNvSpPr txBox="1">
            <a:spLocks/>
          </p:cNvSpPr>
          <p:nvPr/>
        </p:nvSpPr>
        <p:spPr bwMode="auto">
          <a:xfrm>
            <a:off x="9264352" y="5808132"/>
            <a:ext cx="2304256" cy="47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000" b="0" dirty="0" err="1">
                <a:solidFill>
                  <a:schemeClr val="tx1"/>
                </a:solidFill>
              </a:rPr>
              <a:t>Pascaline</a:t>
            </a:r>
            <a:r>
              <a:rPr lang="en-US" sz="2000" b="0" dirty="0">
                <a:solidFill>
                  <a:schemeClr val="tx1"/>
                </a:solidFill>
              </a:rPr>
              <a:t> (1645)</a:t>
            </a:r>
          </a:p>
        </p:txBody>
      </p:sp>
      <p:sp>
        <p:nvSpPr>
          <p:cNvPr id="3" name="文本框 2"/>
          <p:cNvSpPr txBox="1"/>
          <p:nvPr/>
        </p:nvSpPr>
        <p:spPr>
          <a:xfrm>
            <a:off x="479376" y="5560883"/>
            <a:ext cx="7272808" cy="512333"/>
          </a:xfrm>
          <a:prstGeom prst="rect">
            <a:avLst/>
          </a:prstGeom>
        </p:spPr>
        <p:style>
          <a:lnRef idx="1">
            <a:schemeClr val="accent5"/>
          </a:lnRef>
          <a:fillRef idx="2">
            <a:schemeClr val="accent5"/>
          </a:fillRef>
          <a:effectRef idx="1">
            <a:schemeClr val="accent5"/>
          </a:effectRef>
          <a:fontRef idx="minor">
            <a:schemeClr val="dk1"/>
          </a:fontRef>
        </p:style>
        <p:txBody>
          <a:bodyPr wrap="none" rtlCol="0" anchor="ctr">
            <a:noAutofit/>
          </a:bodyPr>
          <a:lstStyle/>
          <a:p>
            <a:pPr algn="ctr"/>
            <a:r>
              <a:rPr lang="en-US" altLang="zh-CN" sz="2400" b="1" dirty="0"/>
              <a:t>Pascal</a:t>
            </a:r>
            <a:r>
              <a:rPr lang="zh-CN" altLang="en-US" sz="2400" b="1" dirty="0"/>
              <a:t>编程语言取名就是为了纪念</a:t>
            </a:r>
            <a:r>
              <a:rPr lang="en-US" altLang="zh-CN" sz="2400" b="1" dirty="0"/>
              <a:t>Blaise Pascal</a:t>
            </a:r>
            <a:endParaRPr lang="zh-CN" altLang="en-US" sz="2400" b="1" dirty="0"/>
          </a:p>
        </p:txBody>
      </p:sp>
    </p:spTree>
    <p:extLst>
      <p:ext uri="{BB962C8B-B14F-4D97-AF65-F5344CB8AC3E}">
        <p14:creationId xmlns:p14="http://schemas.microsoft.com/office/powerpoint/2010/main" val="353679489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CPUtime</a:t>
            </a:r>
            <a:r>
              <a:rPr lang="en-US" altLang="zh-CN" dirty="0" smtClean="0"/>
              <a:t>—CPU performance</a:t>
            </a:r>
            <a:endParaRPr lang="zh-CN" altLang="en-US" dirty="0"/>
          </a:p>
        </p:txBody>
      </p:sp>
      <p:sp>
        <p:nvSpPr>
          <p:cNvPr id="3" name="内容占位符 2"/>
          <p:cNvSpPr>
            <a:spLocks noGrp="1"/>
          </p:cNvSpPr>
          <p:nvPr>
            <p:ph idx="1"/>
          </p:nvPr>
        </p:nvSpPr>
        <p:spPr>
          <a:xfrm>
            <a:off x="1127448" y="1340768"/>
            <a:ext cx="8858280" cy="4768850"/>
          </a:xfrm>
        </p:spPr>
        <p:txBody>
          <a:bodyPr/>
          <a:lstStyle/>
          <a:p>
            <a:pPr eaLnBrk="1" hangingPunct="1">
              <a:lnSpc>
                <a:spcPct val="70000"/>
              </a:lnSpc>
              <a:spcBef>
                <a:spcPct val="45000"/>
              </a:spcBef>
            </a:pPr>
            <a:r>
              <a:rPr lang="en-US" altLang="zh-CN" dirty="0">
                <a:solidFill>
                  <a:srgbClr val="000000"/>
                </a:solidFill>
                <a:latin typeface="Comic Sans MS" pitchFamily="66" charset="0"/>
              </a:rPr>
              <a:t>CPU time is further divided into:</a:t>
            </a:r>
          </a:p>
          <a:p>
            <a:pPr lvl="1" eaLnBrk="1" hangingPunct="1">
              <a:lnSpc>
                <a:spcPct val="70000"/>
              </a:lnSpc>
            </a:pPr>
            <a:r>
              <a:rPr lang="en-US" altLang="zh-CN" dirty="0">
                <a:solidFill>
                  <a:srgbClr val="FF0000"/>
                </a:solidFill>
                <a:latin typeface="Comic Sans MS" pitchFamily="66" charset="0"/>
              </a:rPr>
              <a:t>User time</a:t>
            </a:r>
            <a:r>
              <a:rPr lang="en-US" altLang="zh-CN" dirty="0">
                <a:solidFill>
                  <a:srgbClr val="000000"/>
                </a:solidFill>
                <a:latin typeface="Comic Sans MS" pitchFamily="66" charset="0"/>
              </a:rPr>
              <a:t> - time spent in user mode</a:t>
            </a:r>
          </a:p>
          <a:p>
            <a:pPr lvl="1" eaLnBrk="1" hangingPunct="1">
              <a:lnSpc>
                <a:spcPct val="70000"/>
              </a:lnSpc>
            </a:pPr>
            <a:r>
              <a:rPr lang="en-US" altLang="zh-CN" dirty="0">
                <a:solidFill>
                  <a:srgbClr val="FF0000"/>
                </a:solidFill>
                <a:latin typeface="Comic Sans MS" pitchFamily="66" charset="0"/>
              </a:rPr>
              <a:t>System time</a:t>
            </a:r>
            <a:r>
              <a:rPr lang="en-US" altLang="zh-CN" dirty="0">
                <a:solidFill>
                  <a:srgbClr val="000000"/>
                </a:solidFill>
                <a:latin typeface="Comic Sans MS" pitchFamily="66" charset="0"/>
              </a:rPr>
              <a:t> - time spent in the operating system (OS)</a:t>
            </a:r>
          </a:p>
          <a:p>
            <a:pPr eaLnBrk="1" hangingPunct="1"/>
            <a:endParaRPr lang="en-US" altLang="zh-CN" dirty="0">
              <a:solidFill>
                <a:srgbClr val="000000"/>
              </a:solidFill>
              <a:latin typeface="Comic Sans MS" pitchFamily="66" charset="0"/>
            </a:endParaRPr>
          </a:p>
          <a:p>
            <a:pPr eaLnBrk="1" hangingPunct="1"/>
            <a:r>
              <a:rPr lang="en-US" altLang="zh-CN" dirty="0">
                <a:solidFill>
                  <a:srgbClr val="000000"/>
                </a:solidFill>
                <a:latin typeface="Comic Sans MS" pitchFamily="66" charset="0"/>
              </a:rPr>
              <a:t>Unix time command reports CPU time as:</a:t>
            </a:r>
          </a:p>
          <a:p>
            <a:pPr lvl="1" eaLnBrk="1" hangingPunct="1"/>
            <a:r>
              <a:rPr lang="en-US" altLang="zh-CN" sz="2000" b="1" dirty="0" err="1">
                <a:solidFill>
                  <a:srgbClr val="0000FF"/>
                </a:solidFill>
                <a:latin typeface="Comic Sans MS" pitchFamily="66" charset="0"/>
              </a:rPr>
              <a:t>90.7u</a:t>
            </a:r>
            <a:r>
              <a:rPr lang="en-US" altLang="zh-CN" sz="2000" b="1" dirty="0">
                <a:solidFill>
                  <a:srgbClr val="0000FF"/>
                </a:solidFill>
                <a:latin typeface="Comic Sans MS" pitchFamily="66" charset="0"/>
              </a:rPr>
              <a:t> </a:t>
            </a:r>
            <a:r>
              <a:rPr lang="en-US" altLang="zh-CN" sz="2000" b="1" dirty="0" err="1">
                <a:solidFill>
                  <a:srgbClr val="0000FF"/>
                </a:solidFill>
                <a:latin typeface="Comic Sans MS" pitchFamily="66" charset="0"/>
              </a:rPr>
              <a:t>12.9s</a:t>
            </a:r>
            <a:r>
              <a:rPr lang="en-US" altLang="zh-CN" sz="2000" b="1" dirty="0">
                <a:solidFill>
                  <a:srgbClr val="0000FF"/>
                </a:solidFill>
                <a:latin typeface="Comic Sans MS" pitchFamily="66" charset="0"/>
              </a:rPr>
              <a:t> 2:39 65%</a:t>
            </a:r>
          </a:p>
          <a:p>
            <a:pPr lvl="1" eaLnBrk="1" hangingPunct="1"/>
            <a:r>
              <a:rPr lang="en-US" altLang="zh-CN" sz="2000" b="1" dirty="0">
                <a:solidFill>
                  <a:srgbClr val="000000"/>
                </a:solidFill>
                <a:latin typeface="Comic Sans MS" pitchFamily="66" charset="0"/>
              </a:rPr>
              <a:t>90.7 user CPU seconds (in the user’s program)</a:t>
            </a:r>
          </a:p>
          <a:p>
            <a:pPr lvl="1" eaLnBrk="1" hangingPunct="1"/>
            <a:r>
              <a:rPr lang="en-US" altLang="zh-CN" sz="2000" b="1" dirty="0">
                <a:solidFill>
                  <a:srgbClr val="000000"/>
                </a:solidFill>
                <a:latin typeface="Comic Sans MS" pitchFamily="66" charset="0"/>
              </a:rPr>
              <a:t>12.9 system CPU seconds (in the system calls e.g. </a:t>
            </a:r>
            <a:r>
              <a:rPr lang="en-US" altLang="zh-CN" sz="2000" b="1" dirty="0" err="1">
                <a:solidFill>
                  <a:srgbClr val="000000"/>
                </a:solidFill>
                <a:latin typeface="Comic Sans MS" pitchFamily="66" charset="0"/>
              </a:rPr>
              <a:t>printf</a:t>
            </a:r>
            <a:r>
              <a:rPr lang="en-US" altLang="zh-CN" sz="2000" b="1" dirty="0">
                <a:solidFill>
                  <a:srgbClr val="000000"/>
                </a:solidFill>
                <a:latin typeface="Comic Sans MS" pitchFamily="66" charset="0"/>
              </a:rPr>
              <a:t>)</a:t>
            </a:r>
          </a:p>
          <a:p>
            <a:pPr lvl="1" eaLnBrk="1" hangingPunct="1"/>
            <a:r>
              <a:rPr lang="en-US" altLang="zh-CN" sz="2000" b="1" dirty="0">
                <a:solidFill>
                  <a:srgbClr val="000000"/>
                </a:solidFill>
                <a:latin typeface="Comic Sans MS" pitchFamily="66" charset="0"/>
              </a:rPr>
              <a:t>2 minutes, 39 seconds wall-clock time</a:t>
            </a:r>
          </a:p>
          <a:p>
            <a:pPr lvl="1" eaLnBrk="1" hangingPunct="1"/>
            <a:r>
              <a:rPr lang="en-US" altLang="zh-CN" sz="2000" b="1" dirty="0">
                <a:solidFill>
                  <a:srgbClr val="000000"/>
                </a:solidFill>
                <a:latin typeface="Comic Sans MS" pitchFamily="66" charset="0"/>
              </a:rPr>
              <a:t>65% of the wall clock time was spent running on the CPU</a:t>
            </a:r>
          </a:p>
          <a:p>
            <a:endParaRPr lang="zh-CN" altLang="en-US" dirty="0"/>
          </a:p>
        </p:txBody>
      </p:sp>
    </p:spTree>
    <p:extLst>
      <p:ext uri="{BB962C8B-B14F-4D97-AF65-F5344CB8AC3E}">
        <p14:creationId xmlns:p14="http://schemas.microsoft.com/office/powerpoint/2010/main" val="362723676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1199456" y="0"/>
            <a:ext cx="9009758" cy="1214422"/>
          </a:xfrm>
        </p:spPr>
        <p:txBody>
          <a:bodyPr/>
          <a:lstStyle/>
          <a:p>
            <a:pPr eaLnBrk="1" hangingPunct="1"/>
            <a:r>
              <a:rPr lang="en-US" altLang="zh-CN" dirty="0" smtClean="0"/>
              <a:t>Relative  Performance</a:t>
            </a:r>
          </a:p>
        </p:txBody>
      </p:sp>
      <p:sp>
        <p:nvSpPr>
          <p:cNvPr id="13315" name="Rectangle 3"/>
          <p:cNvSpPr>
            <a:spLocks noGrp="1" noRot="1" noChangeArrowheads="1"/>
          </p:cNvSpPr>
          <p:nvPr>
            <p:ph idx="1"/>
          </p:nvPr>
        </p:nvSpPr>
        <p:spPr>
          <a:xfrm>
            <a:off x="1218321" y="1214422"/>
            <a:ext cx="8305800" cy="4114800"/>
          </a:xfrm>
        </p:spPr>
        <p:txBody>
          <a:bodyPr/>
          <a:lstStyle/>
          <a:p>
            <a:pPr eaLnBrk="1" hangingPunct="1"/>
            <a:r>
              <a:rPr lang="en-US" altLang="zh-CN" sz="2400" dirty="0">
                <a:latin typeface="Comic Sans MS" pitchFamily="66" charset="0"/>
              </a:rPr>
              <a:t>“</a:t>
            </a:r>
            <a:r>
              <a:rPr lang="en-US" altLang="zh-CN" sz="2400" dirty="0">
                <a:solidFill>
                  <a:schemeClr val="hlink"/>
                </a:solidFill>
                <a:latin typeface="Comic Sans MS" pitchFamily="66" charset="0"/>
              </a:rPr>
              <a:t>Performance of </a:t>
            </a:r>
            <a:r>
              <a:rPr lang="en-US" altLang="zh-CN" sz="2400" i="1" dirty="0" err="1">
                <a:solidFill>
                  <a:schemeClr val="hlink"/>
                </a:solidFill>
                <a:latin typeface="Comic Sans MS" pitchFamily="66" charset="0"/>
              </a:rPr>
              <a:t>P</a:t>
            </a:r>
            <a:r>
              <a:rPr lang="en-US" altLang="zh-CN" sz="2400" i="1" baseline="-25000" dirty="0" err="1">
                <a:solidFill>
                  <a:schemeClr val="hlink"/>
                </a:solidFill>
                <a:latin typeface="Comic Sans MS" pitchFamily="66" charset="0"/>
              </a:rPr>
              <a:t>1</a:t>
            </a:r>
            <a:r>
              <a:rPr lang="en-US" altLang="zh-CN" sz="2400" dirty="0">
                <a:solidFill>
                  <a:schemeClr val="hlink"/>
                </a:solidFill>
                <a:latin typeface="Comic Sans MS" pitchFamily="66" charset="0"/>
              </a:rPr>
              <a:t> is better than </a:t>
            </a:r>
            <a:r>
              <a:rPr lang="en-US" altLang="zh-CN" sz="2400" i="1" dirty="0" err="1">
                <a:solidFill>
                  <a:schemeClr val="hlink"/>
                </a:solidFill>
                <a:latin typeface="Comic Sans MS" pitchFamily="66" charset="0"/>
              </a:rPr>
              <a:t>P</a:t>
            </a:r>
            <a:r>
              <a:rPr lang="en-US" altLang="zh-CN" sz="2400" i="1" baseline="-25000" dirty="0" err="1">
                <a:solidFill>
                  <a:schemeClr val="hlink"/>
                </a:solidFill>
                <a:latin typeface="Comic Sans MS" pitchFamily="66" charset="0"/>
              </a:rPr>
              <a:t>2</a:t>
            </a:r>
            <a:r>
              <a:rPr lang="en-US" altLang="zh-CN" sz="2400" i="1" baseline="-25000" dirty="0">
                <a:latin typeface="Comic Sans MS" pitchFamily="66" charset="0"/>
              </a:rPr>
              <a:t>  </a:t>
            </a:r>
            <a:r>
              <a:rPr lang="en-US" altLang="zh-CN" sz="2400" dirty="0">
                <a:latin typeface="Comic Sans MS" pitchFamily="66" charset="0"/>
              </a:rPr>
              <a:t>” is, for a given work load </a:t>
            </a:r>
            <a:r>
              <a:rPr lang="en-US" altLang="zh-CN" sz="2400" i="1" dirty="0">
                <a:latin typeface="Comic Sans MS" pitchFamily="66" charset="0"/>
              </a:rPr>
              <a:t>L</a:t>
            </a:r>
            <a:r>
              <a:rPr lang="en-US" altLang="zh-CN" sz="2400" dirty="0">
                <a:latin typeface="Comic Sans MS" pitchFamily="66" charset="0"/>
              </a:rPr>
              <a:t>, </a:t>
            </a:r>
            <a:r>
              <a:rPr lang="en-US" altLang="zh-CN" sz="2400" i="1" dirty="0" err="1">
                <a:latin typeface="Comic Sans MS" pitchFamily="66" charset="0"/>
              </a:rPr>
              <a:t>P</a:t>
            </a:r>
            <a:r>
              <a:rPr lang="en-US" altLang="zh-CN" sz="2400" i="1" baseline="-25000" dirty="0" err="1">
                <a:latin typeface="Comic Sans MS" pitchFamily="66" charset="0"/>
              </a:rPr>
              <a:t>1</a:t>
            </a:r>
            <a:r>
              <a:rPr lang="en-US" altLang="zh-CN" sz="2400" i="1" baseline="-25000" dirty="0">
                <a:latin typeface="Comic Sans MS" pitchFamily="66" charset="0"/>
              </a:rPr>
              <a:t> </a:t>
            </a:r>
            <a:r>
              <a:rPr lang="en-US" altLang="zh-CN" sz="2400" dirty="0">
                <a:latin typeface="Comic Sans MS" pitchFamily="66" charset="0"/>
              </a:rPr>
              <a:t>takes less time to execute </a:t>
            </a:r>
            <a:r>
              <a:rPr lang="en-US" altLang="zh-CN" sz="2400" i="1" dirty="0">
                <a:latin typeface="Comic Sans MS" pitchFamily="66" charset="0"/>
              </a:rPr>
              <a:t>L</a:t>
            </a:r>
            <a:r>
              <a:rPr lang="en-US" altLang="zh-CN" sz="2400" dirty="0">
                <a:latin typeface="Comic Sans MS" pitchFamily="66" charset="0"/>
              </a:rPr>
              <a:t> than </a:t>
            </a:r>
            <a:r>
              <a:rPr lang="en-US" altLang="zh-CN" sz="2400" dirty="0" err="1">
                <a:latin typeface="Comic Sans MS" pitchFamily="66" charset="0"/>
              </a:rPr>
              <a:t>P</a:t>
            </a:r>
            <a:r>
              <a:rPr lang="en-US" altLang="zh-CN" sz="2400" baseline="-25000" dirty="0" err="1">
                <a:latin typeface="Comic Sans MS" pitchFamily="66" charset="0"/>
              </a:rPr>
              <a:t>2</a:t>
            </a:r>
            <a:r>
              <a:rPr lang="en-US" altLang="zh-CN" sz="2400" baseline="-25000" dirty="0">
                <a:latin typeface="Comic Sans MS" pitchFamily="66" charset="0"/>
              </a:rPr>
              <a:t> </a:t>
            </a:r>
            <a:r>
              <a:rPr lang="en-US" altLang="zh-CN" sz="2400" dirty="0">
                <a:latin typeface="Comic Sans MS" pitchFamily="66" charset="0"/>
              </a:rPr>
              <a:t>does</a:t>
            </a:r>
          </a:p>
          <a:p>
            <a:pPr eaLnBrk="1" hangingPunct="1">
              <a:buFont typeface="Wingdings" pitchFamily="2" charset="2"/>
              <a:buNone/>
            </a:pPr>
            <a:r>
              <a:rPr lang="en-US" altLang="zh-CN" sz="2400" dirty="0">
                <a:latin typeface="Comic Sans MS" pitchFamily="66" charset="0"/>
              </a:rPr>
              <a:t>       </a:t>
            </a:r>
            <a:r>
              <a:rPr lang="en-US" altLang="zh-CN" sz="2400" dirty="0">
                <a:solidFill>
                  <a:srgbClr val="0000FF"/>
                </a:solidFill>
                <a:latin typeface="Comic Sans MS" pitchFamily="66" charset="0"/>
              </a:rPr>
              <a:t>performance(</a:t>
            </a:r>
            <a:r>
              <a:rPr lang="en-US" altLang="zh-CN" sz="2400" dirty="0" err="1">
                <a:solidFill>
                  <a:srgbClr val="0000FF"/>
                </a:solidFill>
                <a:latin typeface="Comic Sans MS" pitchFamily="66" charset="0"/>
              </a:rPr>
              <a:t>P1</a:t>
            </a:r>
            <a:r>
              <a:rPr lang="en-US" altLang="zh-CN" sz="2400" dirty="0">
                <a:solidFill>
                  <a:srgbClr val="0000FF"/>
                </a:solidFill>
                <a:latin typeface="Comic Sans MS" pitchFamily="66" charset="0"/>
              </a:rPr>
              <a:t>) &gt; Performance(</a:t>
            </a:r>
            <a:r>
              <a:rPr lang="en-US" altLang="zh-CN" sz="2400" dirty="0" err="1">
                <a:solidFill>
                  <a:srgbClr val="0000FF"/>
                </a:solidFill>
                <a:latin typeface="Comic Sans MS" pitchFamily="66" charset="0"/>
              </a:rPr>
              <a:t>P2</a:t>
            </a:r>
            <a:r>
              <a:rPr lang="en-US" altLang="zh-CN" sz="2400" dirty="0">
                <a:solidFill>
                  <a:srgbClr val="0000FF"/>
                </a:solidFill>
                <a:latin typeface="Comic Sans MS" pitchFamily="66" charset="0"/>
              </a:rPr>
              <a:t>)</a:t>
            </a:r>
          </a:p>
          <a:p>
            <a:pPr eaLnBrk="1" hangingPunct="1">
              <a:buFont typeface="Wingdings" pitchFamily="2" charset="2"/>
              <a:buNone/>
            </a:pPr>
            <a:r>
              <a:rPr lang="en-US" altLang="zh-CN" sz="2400" dirty="0">
                <a:solidFill>
                  <a:srgbClr val="0000FF"/>
                </a:solidFill>
                <a:latin typeface="Comic Sans MS" pitchFamily="66" charset="0"/>
                <a:sym typeface="Symbol" pitchFamily="18" charset="2"/>
              </a:rPr>
              <a:t>            Execution Time(P1, L) &lt; Execution </a:t>
            </a:r>
            <a:r>
              <a:rPr lang="en-US" altLang="zh-CN" sz="2400" dirty="0" smtClean="0">
                <a:solidFill>
                  <a:srgbClr val="0000FF"/>
                </a:solidFill>
                <a:latin typeface="Comic Sans MS" pitchFamily="66" charset="0"/>
                <a:sym typeface="Symbol" pitchFamily="18" charset="2"/>
              </a:rPr>
              <a:t>Time(P2, </a:t>
            </a:r>
            <a:r>
              <a:rPr lang="en-US" altLang="zh-CN" sz="2400" dirty="0">
                <a:solidFill>
                  <a:srgbClr val="0000FF"/>
                </a:solidFill>
                <a:latin typeface="Comic Sans MS" pitchFamily="66" charset="0"/>
                <a:sym typeface="Symbol" pitchFamily="18" charset="2"/>
              </a:rPr>
              <a:t>L)</a:t>
            </a:r>
          </a:p>
          <a:p>
            <a:pPr eaLnBrk="1" hangingPunct="1"/>
            <a:endParaRPr lang="en-US" altLang="zh-CN" sz="2400" dirty="0">
              <a:latin typeface="Comic Sans MS" pitchFamily="66" charset="0"/>
              <a:sym typeface="Symbol" pitchFamily="18" charset="2"/>
            </a:endParaRPr>
          </a:p>
          <a:p>
            <a:pPr eaLnBrk="1" hangingPunct="1"/>
            <a:r>
              <a:rPr lang="en-US" altLang="zh-CN" sz="2400" dirty="0">
                <a:latin typeface="Comic Sans MS" pitchFamily="66" charset="0"/>
                <a:sym typeface="Symbol" pitchFamily="18" charset="2"/>
              </a:rPr>
              <a:t>“Processor </a:t>
            </a:r>
            <a:r>
              <a:rPr lang="en-US" altLang="zh-CN" sz="2400" dirty="0">
                <a:solidFill>
                  <a:srgbClr val="FF0000"/>
                </a:solidFill>
                <a:latin typeface="Comic Sans MS" pitchFamily="66" charset="0"/>
                <a:sym typeface="Symbol" pitchFamily="18" charset="2"/>
              </a:rPr>
              <a:t>X is n times fast than Y</a:t>
            </a:r>
            <a:r>
              <a:rPr lang="en-US" altLang="zh-CN" sz="2400" dirty="0">
                <a:latin typeface="Comic Sans MS" pitchFamily="66" charset="0"/>
                <a:sym typeface="Symbol" pitchFamily="18" charset="2"/>
              </a:rPr>
              <a:t>” is </a:t>
            </a:r>
            <a:r>
              <a:rPr lang="en-US" altLang="zh-CN" sz="2400" dirty="0">
                <a:solidFill>
                  <a:schemeClr val="accent2"/>
                </a:solidFill>
                <a:sym typeface="Symbol" pitchFamily="18" charset="2"/>
              </a:rPr>
              <a:t> </a:t>
            </a:r>
            <a:endParaRPr lang="en-US" altLang="zh-CN" sz="2400" dirty="0">
              <a:solidFill>
                <a:schemeClr val="accent2"/>
              </a:solidFill>
            </a:endParaRPr>
          </a:p>
        </p:txBody>
      </p:sp>
      <p:pic>
        <p:nvPicPr>
          <p:cNvPr id="13316" name="Picture 4" descr="chap1_2-1new"/>
          <p:cNvPicPr>
            <a:picLocks noChangeAspect="1" noChangeArrowheads="1"/>
          </p:cNvPicPr>
          <p:nvPr/>
        </p:nvPicPr>
        <p:blipFill>
          <a:blip r:embed="rId3"/>
          <a:srcRect/>
          <a:stretch>
            <a:fillRect/>
          </a:stretch>
        </p:blipFill>
        <p:spPr bwMode="auto">
          <a:xfrm>
            <a:off x="2351535" y="4602086"/>
            <a:ext cx="3352800" cy="990600"/>
          </a:xfrm>
          <a:prstGeom prst="rect">
            <a:avLst/>
          </a:prstGeom>
          <a:noFill/>
          <a:ln w="9525">
            <a:solidFill>
              <a:srgbClr val="FF0000"/>
            </a:solidFill>
            <a:miter lim="800000"/>
            <a:headEnd/>
            <a:tailEnd/>
          </a:ln>
        </p:spPr>
      </p:pic>
      <p:pic>
        <p:nvPicPr>
          <p:cNvPr id="6" name="Picture 9" descr="lx"/>
          <p:cNvPicPr>
            <a:picLocks noChangeAspect="1" noChangeArrowheads="1"/>
          </p:cNvPicPr>
          <p:nvPr/>
        </p:nvPicPr>
        <p:blipFill>
          <a:blip r:embed="rId4"/>
          <a:srcRect/>
          <a:stretch>
            <a:fillRect/>
          </a:stretch>
        </p:blipFill>
        <p:spPr bwMode="auto">
          <a:xfrm>
            <a:off x="7320136" y="4221087"/>
            <a:ext cx="3809026" cy="1752597"/>
          </a:xfrm>
          <a:prstGeom prst="rect">
            <a:avLst/>
          </a:prstGeom>
          <a:noFill/>
          <a:ln w="9525">
            <a:noFill/>
            <a:miter lim="800000"/>
            <a:headEnd/>
            <a:tailEnd/>
          </a:ln>
        </p:spPr>
      </p:pic>
    </p:spTree>
    <p:extLst>
      <p:ext uri="{BB962C8B-B14F-4D97-AF65-F5344CB8AC3E}">
        <p14:creationId xmlns:p14="http://schemas.microsoft.com/office/powerpoint/2010/main" val="367675735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1BBF861-499B-4BF9-9C74-007FA4174230}" type="slidenum">
              <a:rPr lang="en-AU" altLang="en-US" sz="1400"/>
              <a:pPr>
                <a:spcBef>
                  <a:spcPct val="0"/>
                </a:spcBef>
                <a:buClrTx/>
                <a:buSzTx/>
                <a:buFontTx/>
                <a:buNone/>
              </a:pPr>
              <a:t>112</a:t>
            </a:fld>
            <a:endParaRPr lang="en-AU" altLang="en-US" sz="1400"/>
          </a:p>
        </p:txBody>
      </p:sp>
      <p:sp>
        <p:nvSpPr>
          <p:cNvPr id="60424" name="Rectangle 7"/>
          <p:cNvSpPr>
            <a:spLocks noGrp="1" noChangeArrowheads="1"/>
          </p:cNvSpPr>
          <p:nvPr>
            <p:ph type="title"/>
          </p:nvPr>
        </p:nvSpPr>
        <p:spPr/>
        <p:txBody>
          <a:bodyPr/>
          <a:lstStyle/>
          <a:p>
            <a:pPr eaLnBrk="1" hangingPunct="1"/>
            <a:r>
              <a:rPr lang="en-US" altLang="en-US" smtClean="0"/>
              <a:t>CPU Clocking</a:t>
            </a:r>
            <a:endParaRPr lang="en-AU" altLang="en-US" smtClean="0"/>
          </a:p>
        </p:txBody>
      </p:sp>
      <p:sp>
        <p:nvSpPr>
          <p:cNvPr id="60425" name="Rectangle 8"/>
          <p:cNvSpPr>
            <a:spLocks noGrp="1" noChangeArrowheads="1"/>
          </p:cNvSpPr>
          <p:nvPr>
            <p:ph type="body" idx="1"/>
          </p:nvPr>
        </p:nvSpPr>
        <p:spPr>
          <a:xfrm>
            <a:off x="1311275" y="887296"/>
            <a:ext cx="8270875" cy="1228725"/>
          </a:xfrm>
        </p:spPr>
        <p:txBody>
          <a:bodyPr/>
          <a:lstStyle/>
          <a:p>
            <a:pPr eaLnBrk="1" hangingPunct="1"/>
            <a:r>
              <a:rPr lang="en-US" altLang="en-US" dirty="0"/>
              <a:t>Operation of digital hardware governed by a constant-rate clock</a:t>
            </a:r>
            <a:endParaRPr lang="en-AU" altLang="en-US" dirty="0"/>
          </a:p>
        </p:txBody>
      </p:sp>
      <p:sp>
        <p:nvSpPr>
          <p:cNvPr id="60451" name="Rectangle 35"/>
          <p:cNvSpPr>
            <a:spLocks noChangeArrowheads="1"/>
          </p:cNvSpPr>
          <p:nvPr/>
        </p:nvSpPr>
        <p:spPr bwMode="auto">
          <a:xfrm>
            <a:off x="1311275" y="3973457"/>
            <a:ext cx="7772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t>Clock period: duration of a clock cycle</a:t>
            </a:r>
          </a:p>
          <a:p>
            <a:pPr lvl="1" eaLnBrk="1" hangingPunct="1"/>
            <a:r>
              <a:rPr lang="en-US" altLang="en-US" sz="2400" dirty="0"/>
              <a:t>e.g., 250ps = 0.25ns = 250×10</a:t>
            </a:r>
            <a:r>
              <a:rPr lang="en-US" altLang="en-US" sz="2400" baseline="30000" dirty="0"/>
              <a:t>–12</a:t>
            </a:r>
            <a:r>
              <a:rPr lang="en-US" altLang="en-US" sz="2400" dirty="0"/>
              <a:t>s</a:t>
            </a:r>
          </a:p>
          <a:p>
            <a:pPr eaLnBrk="1" hangingPunct="1"/>
            <a:r>
              <a:rPr lang="en-US" altLang="en-US" sz="2800" dirty="0"/>
              <a:t>Clock frequency (rate): cycles per second</a:t>
            </a:r>
          </a:p>
          <a:p>
            <a:pPr lvl="1" eaLnBrk="1" hangingPunct="1"/>
            <a:r>
              <a:rPr lang="en-US" altLang="en-US" sz="2400" dirty="0"/>
              <a:t>e.g., 4.0GHz = 4000MHz = 4.0×10</a:t>
            </a:r>
            <a:r>
              <a:rPr lang="en-US" altLang="en-US" sz="2400" baseline="30000" dirty="0"/>
              <a:t>9</a:t>
            </a:r>
            <a:r>
              <a:rPr lang="en-US" altLang="en-US" sz="2400" dirty="0"/>
              <a:t>Hz</a:t>
            </a:r>
            <a:endParaRPr lang="en-AU" altLang="en-US" sz="2400" dirty="0"/>
          </a:p>
        </p:txBody>
      </p:sp>
      <p:grpSp>
        <p:nvGrpSpPr>
          <p:cNvPr id="3" name="组合 2"/>
          <p:cNvGrpSpPr/>
          <p:nvPr/>
        </p:nvGrpSpPr>
        <p:grpSpPr>
          <a:xfrm>
            <a:off x="2783632" y="1801728"/>
            <a:ext cx="7559676" cy="1939926"/>
            <a:chOff x="2208213" y="2281238"/>
            <a:chExt cx="7559676" cy="1939926"/>
          </a:xfrm>
        </p:grpSpPr>
        <p:sp>
          <p:nvSpPr>
            <p:cNvPr id="60419" name="Line 2"/>
            <p:cNvSpPr>
              <a:spLocks noChangeShapeType="1"/>
            </p:cNvSpPr>
            <p:nvPr/>
          </p:nvSpPr>
          <p:spPr bwMode="auto">
            <a:xfrm>
              <a:off x="4151314" y="2493963"/>
              <a:ext cx="17287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0" name="Line 3"/>
            <p:cNvSpPr>
              <a:spLocks noChangeShapeType="1"/>
            </p:cNvSpPr>
            <p:nvPr/>
          </p:nvSpPr>
          <p:spPr bwMode="auto">
            <a:xfrm>
              <a:off x="4151313"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1" name="Line 4"/>
            <p:cNvSpPr>
              <a:spLocks noChangeShapeType="1"/>
            </p:cNvSpPr>
            <p:nvPr/>
          </p:nvSpPr>
          <p:spPr bwMode="auto">
            <a:xfrm>
              <a:off x="5880100"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2" name="Line 5"/>
            <p:cNvSpPr>
              <a:spLocks noChangeShapeType="1"/>
            </p:cNvSpPr>
            <p:nvPr/>
          </p:nvSpPr>
          <p:spPr bwMode="auto">
            <a:xfrm>
              <a:off x="7607300"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3" name="Line 6"/>
            <p:cNvSpPr>
              <a:spLocks noChangeShapeType="1"/>
            </p:cNvSpPr>
            <p:nvPr/>
          </p:nvSpPr>
          <p:spPr bwMode="auto">
            <a:xfrm>
              <a:off x="9336088"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6" name="Line 10"/>
            <p:cNvSpPr>
              <a:spLocks noChangeShapeType="1"/>
            </p:cNvSpPr>
            <p:nvPr/>
          </p:nvSpPr>
          <p:spPr bwMode="auto">
            <a:xfrm>
              <a:off x="4151313"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7" name="Line 11"/>
            <p:cNvSpPr>
              <a:spLocks noChangeShapeType="1"/>
            </p:cNvSpPr>
            <p:nvPr/>
          </p:nvSpPr>
          <p:spPr bwMode="auto">
            <a:xfrm>
              <a:off x="4151313"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12"/>
            <p:cNvSpPr>
              <a:spLocks noChangeShapeType="1"/>
            </p:cNvSpPr>
            <p:nvPr/>
          </p:nvSpPr>
          <p:spPr bwMode="auto">
            <a:xfrm>
              <a:off x="5014913"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13"/>
            <p:cNvSpPr>
              <a:spLocks noChangeShapeType="1"/>
            </p:cNvSpPr>
            <p:nvPr/>
          </p:nvSpPr>
          <p:spPr bwMode="auto">
            <a:xfrm>
              <a:off x="5014913"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14"/>
            <p:cNvSpPr>
              <a:spLocks noChangeShapeType="1"/>
            </p:cNvSpPr>
            <p:nvPr/>
          </p:nvSpPr>
          <p:spPr bwMode="auto">
            <a:xfrm>
              <a:off x="3863975" y="2997200"/>
              <a:ext cx="287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15"/>
            <p:cNvSpPr>
              <a:spLocks noChangeShapeType="1"/>
            </p:cNvSpPr>
            <p:nvPr/>
          </p:nvSpPr>
          <p:spPr bwMode="auto">
            <a:xfrm>
              <a:off x="5880100"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16"/>
            <p:cNvSpPr>
              <a:spLocks noChangeShapeType="1"/>
            </p:cNvSpPr>
            <p:nvPr/>
          </p:nvSpPr>
          <p:spPr bwMode="auto">
            <a:xfrm>
              <a:off x="58801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17"/>
            <p:cNvSpPr>
              <a:spLocks noChangeShapeType="1"/>
            </p:cNvSpPr>
            <p:nvPr/>
          </p:nvSpPr>
          <p:spPr bwMode="auto">
            <a:xfrm>
              <a:off x="67437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4" name="Line 18"/>
            <p:cNvSpPr>
              <a:spLocks noChangeShapeType="1"/>
            </p:cNvSpPr>
            <p:nvPr/>
          </p:nvSpPr>
          <p:spPr bwMode="auto">
            <a:xfrm>
              <a:off x="6743700"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Line 19"/>
            <p:cNvSpPr>
              <a:spLocks noChangeShapeType="1"/>
            </p:cNvSpPr>
            <p:nvPr/>
          </p:nvSpPr>
          <p:spPr bwMode="auto">
            <a:xfrm>
              <a:off x="7607300"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6" name="Line 20"/>
            <p:cNvSpPr>
              <a:spLocks noChangeShapeType="1"/>
            </p:cNvSpPr>
            <p:nvPr/>
          </p:nvSpPr>
          <p:spPr bwMode="auto">
            <a:xfrm>
              <a:off x="76073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7" name="Line 21"/>
            <p:cNvSpPr>
              <a:spLocks noChangeShapeType="1"/>
            </p:cNvSpPr>
            <p:nvPr/>
          </p:nvSpPr>
          <p:spPr bwMode="auto">
            <a:xfrm>
              <a:off x="84709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Line 22"/>
            <p:cNvSpPr>
              <a:spLocks noChangeShapeType="1"/>
            </p:cNvSpPr>
            <p:nvPr/>
          </p:nvSpPr>
          <p:spPr bwMode="auto">
            <a:xfrm>
              <a:off x="8470900"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Line 23"/>
            <p:cNvSpPr>
              <a:spLocks noChangeShapeType="1"/>
            </p:cNvSpPr>
            <p:nvPr/>
          </p:nvSpPr>
          <p:spPr bwMode="auto">
            <a:xfrm>
              <a:off x="9336088"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Line 24"/>
            <p:cNvSpPr>
              <a:spLocks noChangeShapeType="1"/>
            </p:cNvSpPr>
            <p:nvPr/>
          </p:nvSpPr>
          <p:spPr bwMode="auto">
            <a:xfrm>
              <a:off x="9336089" y="2709863"/>
              <a:ext cx="2873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Freeform 25"/>
            <p:cNvSpPr>
              <a:spLocks/>
            </p:cNvSpPr>
            <p:nvPr/>
          </p:nvSpPr>
          <p:spPr bwMode="auto">
            <a:xfrm>
              <a:off x="5735639" y="3789364"/>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60442" name="Freeform 26"/>
            <p:cNvSpPr>
              <a:spLocks/>
            </p:cNvSpPr>
            <p:nvPr/>
          </p:nvSpPr>
          <p:spPr bwMode="auto">
            <a:xfrm>
              <a:off x="7464426" y="3789364"/>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60443" name="Freeform 27"/>
            <p:cNvSpPr>
              <a:spLocks/>
            </p:cNvSpPr>
            <p:nvPr/>
          </p:nvSpPr>
          <p:spPr bwMode="auto">
            <a:xfrm>
              <a:off x="9191626" y="3789364"/>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60444" name="Line 28"/>
            <p:cNvSpPr>
              <a:spLocks noChangeShapeType="1"/>
            </p:cNvSpPr>
            <p:nvPr/>
          </p:nvSpPr>
          <p:spPr bwMode="auto">
            <a:xfrm>
              <a:off x="3863976" y="4221163"/>
              <a:ext cx="590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5" name="Line 29"/>
            <p:cNvSpPr>
              <a:spLocks noChangeShapeType="1"/>
            </p:cNvSpPr>
            <p:nvPr/>
          </p:nvSpPr>
          <p:spPr bwMode="auto">
            <a:xfrm flipV="1">
              <a:off x="3863975" y="2565401"/>
              <a:ext cx="0" cy="165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6" name="Text Box 30"/>
            <p:cNvSpPr txBox="1">
              <a:spLocks noChangeArrowheads="1"/>
            </p:cNvSpPr>
            <p:nvPr/>
          </p:nvSpPr>
          <p:spPr bwMode="auto">
            <a:xfrm>
              <a:off x="2208213" y="2714625"/>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Clock (cycles)</a:t>
              </a:r>
              <a:endParaRPr lang="en-AU" altLang="en-US" sz="1600"/>
            </a:p>
          </p:txBody>
        </p:sp>
        <p:sp>
          <p:nvSpPr>
            <p:cNvPr id="60447" name="Text Box 31"/>
            <p:cNvSpPr txBox="1">
              <a:spLocks noChangeArrowheads="1"/>
            </p:cNvSpPr>
            <p:nvPr/>
          </p:nvSpPr>
          <p:spPr bwMode="auto">
            <a:xfrm>
              <a:off x="2208214" y="3146426"/>
              <a:ext cx="16859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Data transfer</a:t>
              </a:r>
              <a:br>
                <a:rPr lang="en-US" altLang="en-US" sz="1600"/>
              </a:br>
              <a:r>
                <a:rPr lang="en-US" altLang="en-US" sz="1600"/>
                <a:t>and computation</a:t>
              </a:r>
              <a:endParaRPr lang="en-AU" altLang="en-US" sz="1600"/>
            </a:p>
          </p:txBody>
        </p:sp>
        <p:sp>
          <p:nvSpPr>
            <p:cNvPr id="60448" name="Text Box 32"/>
            <p:cNvSpPr txBox="1">
              <a:spLocks noChangeArrowheads="1"/>
            </p:cNvSpPr>
            <p:nvPr/>
          </p:nvSpPr>
          <p:spPr bwMode="auto">
            <a:xfrm>
              <a:off x="2208214" y="3794125"/>
              <a:ext cx="1336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Update state</a:t>
              </a:r>
              <a:endParaRPr lang="en-AU" altLang="en-US" sz="1600"/>
            </a:p>
          </p:txBody>
        </p:sp>
        <p:sp>
          <p:nvSpPr>
            <p:cNvPr id="60449" name="Rectangle 33"/>
            <p:cNvSpPr>
              <a:spLocks noChangeArrowheads="1"/>
            </p:cNvSpPr>
            <p:nvPr/>
          </p:nvSpPr>
          <p:spPr bwMode="auto">
            <a:xfrm>
              <a:off x="4440239" y="2420938"/>
              <a:ext cx="1150937" cy="144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60450" name="Text Box 34"/>
            <p:cNvSpPr txBox="1">
              <a:spLocks noChangeArrowheads="1"/>
            </p:cNvSpPr>
            <p:nvPr/>
          </p:nvSpPr>
          <p:spPr bwMode="auto">
            <a:xfrm>
              <a:off x="4367214" y="2281238"/>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dirty="0"/>
                <a:t>Clock period</a:t>
              </a:r>
              <a:endParaRPr lang="en-AU" altLang="en-US" sz="1600" dirty="0"/>
            </a:p>
          </p:txBody>
        </p:sp>
        <p:sp>
          <p:nvSpPr>
            <p:cNvPr id="60452" name="Freeform 36"/>
            <p:cNvSpPr>
              <a:spLocks/>
            </p:cNvSpPr>
            <p:nvPr/>
          </p:nvSpPr>
          <p:spPr bwMode="auto">
            <a:xfrm>
              <a:off x="5880100" y="3284539"/>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endParaRPr lang="zh-CN" altLang="en-US"/>
            </a:p>
          </p:txBody>
        </p:sp>
        <p:sp>
          <p:nvSpPr>
            <p:cNvPr id="60453" name="Freeform 37"/>
            <p:cNvSpPr>
              <a:spLocks/>
            </p:cNvSpPr>
            <p:nvPr/>
          </p:nvSpPr>
          <p:spPr bwMode="auto">
            <a:xfrm>
              <a:off x="4151313" y="3284539"/>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endParaRPr lang="zh-CN" altLang="en-US"/>
            </a:p>
          </p:txBody>
        </p:sp>
        <p:sp>
          <p:nvSpPr>
            <p:cNvPr id="60454" name="Freeform 38"/>
            <p:cNvSpPr>
              <a:spLocks/>
            </p:cNvSpPr>
            <p:nvPr/>
          </p:nvSpPr>
          <p:spPr bwMode="auto">
            <a:xfrm>
              <a:off x="7607300" y="3284539"/>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endParaRPr lang="zh-CN" altLang="en-US"/>
            </a:p>
          </p:txBody>
        </p:sp>
      </p:grpSp>
    </p:spTree>
    <p:extLst>
      <p:ext uri="{BB962C8B-B14F-4D97-AF65-F5344CB8AC3E}">
        <p14:creationId xmlns:p14="http://schemas.microsoft.com/office/powerpoint/2010/main" val="71187366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altLang="en-US" smtClean="0"/>
              <a:t>CPU Time Example</a:t>
            </a:r>
            <a:endParaRPr lang="en-AU" altLang="en-US" smtClean="0"/>
          </a:p>
        </p:txBody>
      </p:sp>
      <p:sp>
        <p:nvSpPr>
          <p:cNvPr id="64516" name="Rectangle 3"/>
          <p:cNvSpPr>
            <a:spLocks noGrp="1" noChangeArrowheads="1"/>
          </p:cNvSpPr>
          <p:nvPr>
            <p:ph type="body" idx="1"/>
          </p:nvPr>
        </p:nvSpPr>
        <p:spPr>
          <a:xfrm>
            <a:off x="1559496" y="980728"/>
            <a:ext cx="8270875" cy="2917825"/>
          </a:xfrm>
        </p:spPr>
        <p:txBody>
          <a:bodyPr/>
          <a:lstStyle/>
          <a:p>
            <a:pPr eaLnBrk="1" hangingPunct="1"/>
            <a:r>
              <a:rPr lang="en-US" altLang="en-US" sz="2400" dirty="0"/>
              <a:t>Computer A: 2GHz clock, 10s CPU time</a:t>
            </a:r>
          </a:p>
          <a:p>
            <a:pPr eaLnBrk="1" hangingPunct="1"/>
            <a:r>
              <a:rPr lang="en-US" altLang="en-US" sz="2400" dirty="0"/>
              <a:t>Designing Computer B</a:t>
            </a:r>
          </a:p>
          <a:p>
            <a:pPr lvl="1" eaLnBrk="1" hangingPunct="1"/>
            <a:r>
              <a:rPr lang="en-US" altLang="en-US" sz="2000" dirty="0"/>
              <a:t>Aim for 6s CPU time</a:t>
            </a:r>
          </a:p>
          <a:p>
            <a:pPr lvl="1" eaLnBrk="1" hangingPunct="1"/>
            <a:r>
              <a:rPr lang="en-US" altLang="en-US" sz="2000" dirty="0"/>
              <a:t>Can do faster clock, but causes 1.2 × clock cycles</a:t>
            </a:r>
          </a:p>
          <a:p>
            <a:pPr eaLnBrk="1" hangingPunct="1"/>
            <a:r>
              <a:rPr lang="en-US" altLang="en-US" sz="2400" dirty="0"/>
              <a:t>How fast must Computer B clock be?</a:t>
            </a:r>
          </a:p>
        </p:txBody>
      </p:sp>
      <p:graphicFrame>
        <p:nvGraphicFramePr>
          <p:cNvPr id="64517" name="Object 4"/>
          <p:cNvGraphicFramePr>
            <a:graphicFrameLocks noChangeAspect="1"/>
          </p:cNvGraphicFramePr>
          <p:nvPr/>
        </p:nvGraphicFramePr>
        <p:xfrm>
          <a:off x="2416176" y="3284538"/>
          <a:ext cx="7135813" cy="2946400"/>
        </p:xfrm>
        <a:graphic>
          <a:graphicData uri="http://schemas.openxmlformats.org/presentationml/2006/ole">
            <mc:AlternateContent xmlns:mc="http://schemas.openxmlformats.org/markup-compatibility/2006">
              <mc:Choice xmlns:v="urn:schemas-microsoft-com:vml" Requires="v">
                <p:oleObj spid="_x0000_s352268" name="Equation" r:id="rId5" imgW="3568700" imgH="1473200" progId="Equation.3">
                  <p:embed/>
                </p:oleObj>
              </mc:Choice>
              <mc:Fallback>
                <p:oleObj name="Equation" r:id="rId5" imgW="3568700" imgH="147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6176" y="3284538"/>
                        <a:ext cx="7135813" cy="2946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67051371"/>
      </p:ext>
    </p:extLst>
  </p:cSld>
  <p:clrMapOvr>
    <a:masterClrMapping/>
  </p:clrMapOvr>
  <p:transition spd="med">
    <p:random/>
    <p:sndAc>
      <p:stSnd>
        <p:snd r:embed="rId4" name="chimes.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en-US" smtClean="0"/>
              <a:t>Instruction Count and CPI</a:t>
            </a:r>
            <a:endParaRPr lang="en-AU" altLang="en-US" smtClean="0"/>
          </a:p>
        </p:txBody>
      </p:sp>
      <p:sp>
        <p:nvSpPr>
          <p:cNvPr id="66564" name="Rectangle 3"/>
          <p:cNvSpPr>
            <a:spLocks noGrp="1" noChangeArrowheads="1"/>
          </p:cNvSpPr>
          <p:nvPr>
            <p:ph type="body" idx="1"/>
          </p:nvPr>
        </p:nvSpPr>
        <p:spPr>
          <a:xfrm>
            <a:off x="1631504" y="3325469"/>
            <a:ext cx="7772400" cy="2774950"/>
          </a:xfrm>
        </p:spPr>
        <p:txBody>
          <a:bodyPr/>
          <a:lstStyle/>
          <a:p>
            <a:pPr eaLnBrk="1" hangingPunct="1"/>
            <a:r>
              <a:rPr lang="en-US" altLang="en-US" dirty="0"/>
              <a:t>Instruction Count for a program</a:t>
            </a:r>
          </a:p>
          <a:p>
            <a:pPr lvl="1" eaLnBrk="1" hangingPunct="1"/>
            <a:r>
              <a:rPr lang="en-US" altLang="en-US" dirty="0"/>
              <a:t>Determined by program, ISA and compiler</a:t>
            </a:r>
          </a:p>
          <a:p>
            <a:pPr eaLnBrk="1" hangingPunct="1"/>
            <a:r>
              <a:rPr lang="en-US" altLang="en-US" dirty="0"/>
              <a:t>Average cycles per instruction</a:t>
            </a:r>
          </a:p>
          <a:p>
            <a:pPr lvl="1" eaLnBrk="1" hangingPunct="1"/>
            <a:r>
              <a:rPr lang="en-US" altLang="en-US" dirty="0"/>
              <a:t>Determined by CPU hardware</a:t>
            </a:r>
          </a:p>
          <a:p>
            <a:pPr lvl="1" eaLnBrk="1" hangingPunct="1"/>
            <a:r>
              <a:rPr lang="en-US" altLang="en-US" dirty="0"/>
              <a:t>If different instructions have different CPI</a:t>
            </a:r>
          </a:p>
          <a:p>
            <a:pPr lvl="2" eaLnBrk="1" hangingPunct="1"/>
            <a:r>
              <a:rPr lang="en-US" altLang="en-US" dirty="0"/>
              <a:t>Average CPI affected by instruction mix</a:t>
            </a:r>
            <a:endParaRPr lang="en-AU" altLang="en-US" dirty="0"/>
          </a:p>
        </p:txBody>
      </p:sp>
      <p:graphicFrame>
        <p:nvGraphicFramePr>
          <p:cNvPr id="66565" name="Object 4"/>
          <p:cNvGraphicFramePr>
            <a:graphicFrameLocks noChangeAspect="1"/>
          </p:cNvGraphicFramePr>
          <p:nvPr>
            <p:extLst>
              <p:ext uri="{D42A27DB-BD31-4B8C-83A1-F6EECF244321}">
                <p14:modId xmlns:p14="http://schemas.microsoft.com/office/powerpoint/2010/main" val="2312194216"/>
              </p:ext>
            </p:extLst>
          </p:nvPr>
        </p:nvGraphicFramePr>
        <p:xfrm>
          <a:off x="2063552" y="1108238"/>
          <a:ext cx="8129587" cy="2063750"/>
        </p:xfrm>
        <a:graphic>
          <a:graphicData uri="http://schemas.openxmlformats.org/presentationml/2006/ole">
            <mc:AlternateContent xmlns:mc="http://schemas.openxmlformats.org/markup-compatibility/2006">
              <mc:Choice xmlns:v="urn:schemas-microsoft-com:vml" Requires="v">
                <p:oleObj spid="_x0000_s353292" name="Equation" r:id="rId5" imgW="3695700" imgH="939800" progId="Equation.3">
                  <p:embed/>
                </p:oleObj>
              </mc:Choice>
              <mc:Fallback>
                <p:oleObj name="Equation" r:id="rId5" imgW="3695700" imgH="93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552" y="1108238"/>
                        <a:ext cx="8129587" cy="2063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72201498"/>
      </p:ext>
    </p:extLst>
  </p:cSld>
  <p:clrMapOvr>
    <a:masterClrMapping/>
  </p:clrMapOvr>
  <p:transition spd="med">
    <p:random/>
    <p:sndAc>
      <p:stSnd>
        <p:snd r:embed="rId4" name="chimes.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en-US" smtClean="0"/>
              <a:t>CPI in More Detail</a:t>
            </a:r>
            <a:endParaRPr lang="en-AU" altLang="en-US" smtClean="0"/>
          </a:p>
        </p:txBody>
      </p:sp>
      <p:sp>
        <p:nvSpPr>
          <p:cNvPr id="70660" name="Rectangle 3"/>
          <p:cNvSpPr>
            <a:spLocks noGrp="1" noChangeArrowheads="1"/>
          </p:cNvSpPr>
          <p:nvPr>
            <p:ph type="body" idx="1"/>
          </p:nvPr>
        </p:nvSpPr>
        <p:spPr>
          <a:xfrm>
            <a:off x="2208214" y="1125539"/>
            <a:ext cx="8270875" cy="1228725"/>
          </a:xfrm>
        </p:spPr>
        <p:txBody>
          <a:bodyPr/>
          <a:lstStyle/>
          <a:p>
            <a:pPr eaLnBrk="1" hangingPunct="1"/>
            <a:r>
              <a:rPr lang="en-US" altLang="en-US" smtClean="0"/>
              <a:t>If different instruction classes take different numbers of cycles</a:t>
            </a:r>
            <a:endParaRPr lang="en-AU" altLang="en-US" smtClean="0"/>
          </a:p>
        </p:txBody>
      </p:sp>
      <p:graphicFrame>
        <p:nvGraphicFramePr>
          <p:cNvPr id="70661" name="Object 4"/>
          <p:cNvGraphicFramePr>
            <a:graphicFrameLocks noChangeAspect="1"/>
          </p:cNvGraphicFramePr>
          <p:nvPr/>
        </p:nvGraphicFramePr>
        <p:xfrm>
          <a:off x="2960689" y="2420939"/>
          <a:ext cx="6427787" cy="949325"/>
        </p:xfrm>
        <a:graphic>
          <a:graphicData uri="http://schemas.openxmlformats.org/presentationml/2006/ole">
            <mc:AlternateContent xmlns:mc="http://schemas.openxmlformats.org/markup-compatibility/2006">
              <mc:Choice xmlns:v="urn:schemas-microsoft-com:vml" Requires="v">
                <p:oleObj spid="_x0000_s355350" name="Equation" r:id="rId5" imgW="2921000" imgH="431800" progId="Equation.3">
                  <p:embed/>
                </p:oleObj>
              </mc:Choice>
              <mc:Fallback>
                <p:oleObj name="Equation" r:id="rId5" imgW="29210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689" y="2420939"/>
                        <a:ext cx="6427787"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2" name="Rectangle 5"/>
          <p:cNvSpPr>
            <a:spLocks noChangeArrowheads="1"/>
          </p:cNvSpPr>
          <p:nvPr/>
        </p:nvSpPr>
        <p:spPr bwMode="auto">
          <a:xfrm>
            <a:off x="2706688" y="357346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Weighted average CPI</a:t>
            </a:r>
            <a:endParaRPr lang="en-AU" altLang="en-US"/>
          </a:p>
        </p:txBody>
      </p:sp>
      <p:graphicFrame>
        <p:nvGraphicFramePr>
          <p:cNvPr id="70663" name="Object 6"/>
          <p:cNvGraphicFramePr>
            <a:graphicFrameLocks noChangeAspect="1"/>
          </p:cNvGraphicFramePr>
          <p:nvPr/>
        </p:nvGraphicFramePr>
        <p:xfrm>
          <a:off x="2112964" y="4292601"/>
          <a:ext cx="8105775" cy="949325"/>
        </p:xfrm>
        <a:graphic>
          <a:graphicData uri="http://schemas.openxmlformats.org/presentationml/2006/ole">
            <mc:AlternateContent xmlns:mc="http://schemas.openxmlformats.org/markup-compatibility/2006">
              <mc:Choice xmlns:v="urn:schemas-microsoft-com:vml" Requires="v">
                <p:oleObj spid="_x0000_s355351" name="Equation" r:id="rId7" imgW="3683000" imgH="431800" progId="Equation.3">
                  <p:embed/>
                </p:oleObj>
              </mc:Choice>
              <mc:Fallback>
                <p:oleObj name="Equation" r:id="rId7" imgW="36830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964" y="4292601"/>
                        <a:ext cx="8105775"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AutoShape 7"/>
          <p:cNvSpPr>
            <a:spLocks/>
          </p:cNvSpPr>
          <p:nvPr/>
        </p:nvSpPr>
        <p:spPr bwMode="auto">
          <a:xfrm rot="5400000">
            <a:off x="8471694" y="4293394"/>
            <a:ext cx="215900" cy="2376488"/>
          </a:xfrm>
          <a:prstGeom prst="rightBrace">
            <a:avLst>
              <a:gd name="adj1" fmla="val 9172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70665" name="Text Box 8"/>
          <p:cNvSpPr txBox="1">
            <a:spLocks noChangeArrowheads="1"/>
          </p:cNvSpPr>
          <p:nvPr/>
        </p:nvSpPr>
        <p:spPr bwMode="auto">
          <a:xfrm>
            <a:off x="7518401" y="5649914"/>
            <a:ext cx="2085975" cy="37623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Relative frequency</a:t>
            </a:r>
            <a:endParaRPr lang="en-AU" altLang="en-US" sz="1800"/>
          </a:p>
        </p:txBody>
      </p:sp>
    </p:spTree>
    <p:extLst>
      <p:ext uri="{BB962C8B-B14F-4D97-AF65-F5344CB8AC3E}">
        <p14:creationId xmlns:p14="http://schemas.microsoft.com/office/powerpoint/2010/main" val="4263335501"/>
      </p:ext>
    </p:extLst>
  </p:cSld>
  <p:clrMapOvr>
    <a:masterClrMapping/>
  </p:clrMapOvr>
  <p:transition spd="med">
    <p:random/>
    <p:sndAc>
      <p:stSnd>
        <p:snd r:embed="rId4" name="chimes.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BF5754C4-3659-4991-8C79-29B0F2638A3C}" type="slidenum">
              <a:rPr lang="en-AU" altLang="en-US" sz="1400"/>
              <a:pPr>
                <a:spcBef>
                  <a:spcPct val="0"/>
                </a:spcBef>
                <a:buClrTx/>
                <a:buSzTx/>
                <a:buFontTx/>
                <a:buNone/>
              </a:pPr>
              <a:t>116</a:t>
            </a:fld>
            <a:endParaRPr lang="en-AU" altLang="en-US" sz="1400"/>
          </a:p>
        </p:txBody>
      </p:sp>
      <p:sp>
        <p:nvSpPr>
          <p:cNvPr id="72707" name="Rectangle 2"/>
          <p:cNvSpPr>
            <a:spLocks noGrp="1" noChangeArrowheads="1"/>
          </p:cNvSpPr>
          <p:nvPr>
            <p:ph type="title"/>
          </p:nvPr>
        </p:nvSpPr>
        <p:spPr/>
        <p:txBody>
          <a:bodyPr/>
          <a:lstStyle/>
          <a:p>
            <a:pPr eaLnBrk="1" hangingPunct="1"/>
            <a:r>
              <a:rPr lang="en-US" altLang="en-US" smtClean="0"/>
              <a:t>CPI Example</a:t>
            </a:r>
            <a:endParaRPr lang="en-AU" altLang="en-US" smtClean="0"/>
          </a:p>
        </p:txBody>
      </p:sp>
      <p:sp>
        <p:nvSpPr>
          <p:cNvPr id="72708" name="Rectangle 3"/>
          <p:cNvSpPr>
            <a:spLocks noGrp="1" noChangeArrowheads="1"/>
          </p:cNvSpPr>
          <p:nvPr>
            <p:ph type="body" idx="1"/>
          </p:nvPr>
        </p:nvSpPr>
        <p:spPr>
          <a:xfrm>
            <a:off x="2206200" y="1002600"/>
            <a:ext cx="8270875" cy="996950"/>
          </a:xfrm>
        </p:spPr>
        <p:txBody>
          <a:bodyPr/>
          <a:lstStyle/>
          <a:p>
            <a:pPr eaLnBrk="1" hangingPunct="1">
              <a:lnSpc>
                <a:spcPct val="90000"/>
              </a:lnSpc>
            </a:pPr>
            <a:r>
              <a:rPr lang="en-US" altLang="en-US" dirty="0"/>
              <a:t>Alternative compiled code sequences using instructions in classes A, B, C</a:t>
            </a:r>
            <a:endParaRPr lang="en-AU" altLang="en-US" dirty="0"/>
          </a:p>
        </p:txBody>
      </p:sp>
      <p:graphicFrame>
        <p:nvGraphicFramePr>
          <p:cNvPr id="321576" name="Group 40"/>
          <p:cNvGraphicFramePr>
            <a:graphicFrameLocks noGrp="1"/>
          </p:cNvGraphicFramePr>
          <p:nvPr>
            <p:extLst>
              <p:ext uri="{D42A27DB-BD31-4B8C-83A1-F6EECF244321}">
                <p14:modId xmlns:p14="http://schemas.microsoft.com/office/powerpoint/2010/main" val="494266936"/>
              </p:ext>
            </p:extLst>
          </p:nvPr>
        </p:nvGraphicFramePr>
        <p:xfrm>
          <a:off x="3216275" y="1965271"/>
          <a:ext cx="6600825" cy="1592263"/>
        </p:xfrm>
        <a:graphic>
          <a:graphicData uri="http://schemas.openxmlformats.org/drawingml/2006/table">
            <a:tbl>
              <a:tblPr/>
              <a:tblGrid>
                <a:gridCol w="2520950"/>
                <a:gridCol w="1368425"/>
                <a:gridCol w="1368425"/>
                <a:gridCol w="1343025"/>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Class</a:t>
                      </a:r>
                      <a:endParaRPr kumimoji="0" lang="en-AU" sz="2000" b="0" i="0" u="none" strike="noStrike" cap="none" normalizeH="0" baseline="0" dirty="0" smtClean="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A</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B</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C</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CPI for class</a:t>
                      </a:r>
                      <a:endParaRPr kumimoji="0" lang="en-AU" sz="2000" b="0" i="0" u="none" strike="noStrike" cap="none" normalizeH="0" baseline="0" dirty="0" smtClean="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3</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IC in sequence 2</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4</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endParaRPr kumimoji="0" lang="en-AU" sz="20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1</a:t>
                      </a:r>
                      <a:endParaRPr kumimoji="0" lang="en-AU" sz="2000" b="0" i="0" u="none" strike="noStrike" cap="none" normalizeH="0" baseline="0" dirty="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2736" name="Rectangle 31"/>
          <p:cNvSpPr>
            <a:spLocks noChangeArrowheads="1"/>
          </p:cNvSpPr>
          <p:nvPr/>
        </p:nvSpPr>
        <p:spPr bwMode="auto">
          <a:xfrm>
            <a:off x="1847850" y="3779192"/>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t>Sequence 1: IC = 5</a:t>
            </a:r>
          </a:p>
          <a:p>
            <a:pPr lvl="1" eaLnBrk="1" hangingPunct="1"/>
            <a:r>
              <a:rPr lang="en-US" altLang="en-US" sz="2400" dirty="0"/>
              <a:t>Clock Cycles</a:t>
            </a:r>
            <a:br>
              <a:rPr lang="en-US" altLang="en-US" sz="2400" dirty="0"/>
            </a:br>
            <a:r>
              <a:rPr lang="en-US" altLang="en-US" sz="2400" dirty="0"/>
              <a:t>= 2×1 + 1×2 + 2×3</a:t>
            </a:r>
            <a:br>
              <a:rPr lang="en-US" altLang="en-US" sz="2400" dirty="0"/>
            </a:br>
            <a:r>
              <a:rPr lang="en-US" altLang="en-US" sz="2400" dirty="0"/>
              <a:t>= 10</a:t>
            </a:r>
          </a:p>
          <a:p>
            <a:pPr lvl="1" eaLnBrk="1" hangingPunct="1"/>
            <a:r>
              <a:rPr lang="en-US" altLang="en-US" sz="2400" dirty="0"/>
              <a:t>Avg. CPI = 10/5 = 2.0</a:t>
            </a:r>
          </a:p>
        </p:txBody>
      </p:sp>
      <p:sp>
        <p:nvSpPr>
          <p:cNvPr id="72737" name="Rectangle 32"/>
          <p:cNvSpPr>
            <a:spLocks noChangeArrowheads="1"/>
          </p:cNvSpPr>
          <p:nvPr/>
        </p:nvSpPr>
        <p:spPr bwMode="auto">
          <a:xfrm>
            <a:off x="6096000" y="3779192"/>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Sequence 2: IC = 6</a:t>
            </a:r>
          </a:p>
          <a:p>
            <a:pPr lvl="1" eaLnBrk="1" hangingPunct="1"/>
            <a:r>
              <a:rPr lang="en-US" altLang="en-US" sz="2400"/>
              <a:t>Clock Cycles</a:t>
            </a:r>
            <a:br>
              <a:rPr lang="en-US" altLang="en-US" sz="2400"/>
            </a:br>
            <a:r>
              <a:rPr lang="en-US" altLang="en-US" sz="2400"/>
              <a:t>= 4×1 + 1×2 + 1×3</a:t>
            </a:r>
            <a:br>
              <a:rPr lang="en-US" altLang="en-US" sz="2400"/>
            </a:br>
            <a:r>
              <a:rPr lang="en-US" altLang="en-US" sz="2400"/>
              <a:t>= 9</a:t>
            </a:r>
          </a:p>
          <a:p>
            <a:pPr lvl="1" eaLnBrk="1" hangingPunct="1"/>
            <a:r>
              <a:rPr lang="en-US" altLang="en-US" sz="2400"/>
              <a:t>Avg. CPI = 9/6 = 1.5</a:t>
            </a:r>
          </a:p>
        </p:txBody>
      </p:sp>
    </p:spTree>
    <p:extLst>
      <p:ext uri="{BB962C8B-B14F-4D97-AF65-F5344CB8AC3E}">
        <p14:creationId xmlns:p14="http://schemas.microsoft.com/office/powerpoint/2010/main" val="59380695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F2DC0E-029B-47A8-9513-9987F2103AB2}"/>
              </a:ext>
            </a:extLst>
          </p:cNvPr>
          <p:cNvSpPr>
            <a:spLocks noGrp="1"/>
          </p:cNvSpPr>
          <p:nvPr>
            <p:ph type="title"/>
          </p:nvPr>
        </p:nvSpPr>
        <p:spPr>
          <a:xfrm>
            <a:off x="1157746" y="23929"/>
            <a:ext cx="10991849" cy="1142984"/>
          </a:xfrm>
        </p:spPr>
        <p:txBody>
          <a:bodyPr/>
          <a:lstStyle/>
          <a:p>
            <a:r>
              <a:rPr lang="en-US" altLang="zh-CN" dirty="0" smtClean="0"/>
              <a:t>Example</a:t>
            </a:r>
            <a:r>
              <a:rPr lang="zh-CN" altLang="en-US" dirty="0" smtClean="0"/>
              <a:t>：</a:t>
            </a:r>
            <a:r>
              <a:rPr lang="en-US" altLang="zh-CN" dirty="0" smtClean="0"/>
              <a:t>Which is fast and by how much ? </a:t>
            </a:r>
            <a:r>
              <a:rPr lang="zh-CN" altLang="en-US" dirty="0" smtClean="0"/>
              <a:t> </a:t>
            </a:r>
            <a:endParaRPr lang="zh-CN" altLang="en-US" dirty="0"/>
          </a:p>
        </p:txBody>
      </p:sp>
      <mc:AlternateContent xmlns:mc="http://schemas.openxmlformats.org/markup-compatibility/2006" xmlns:a14="http://schemas.microsoft.com/office/drawing/2010/main">
        <mc:Choice Requires="a14">
          <p:graphicFrame>
            <p:nvGraphicFramePr>
              <p:cNvPr id="9" name="表格 5">
                <a:extLst>
                  <a:ext uri="{FF2B5EF4-FFF2-40B4-BE49-F238E27FC236}">
                    <a16:creationId xmlns="" xmlns:a16="http://schemas.microsoft.com/office/drawing/2014/main" id="{18EA28D1-FDCE-4A05-A772-DE2C6C2F01FA}"/>
                  </a:ext>
                </a:extLst>
              </p:cNvPr>
              <p:cNvGraphicFramePr>
                <a:graphicFrameLocks noGrp="1"/>
              </p:cNvGraphicFramePr>
              <p:nvPr>
                <p:extLst>
                  <p:ext uri="{D42A27DB-BD31-4B8C-83A1-F6EECF244321}">
                    <p14:modId xmlns:p14="http://schemas.microsoft.com/office/powerpoint/2010/main" val="2707420725"/>
                  </p:ext>
                </p:extLst>
              </p:nvPr>
            </p:nvGraphicFramePr>
            <p:xfrm>
              <a:off x="1559496" y="1700808"/>
              <a:ext cx="7848872" cy="1112520"/>
            </p:xfrm>
            <a:graphic>
              <a:graphicData uri="http://schemas.openxmlformats.org/drawingml/2006/table">
                <a:tbl>
                  <a:tblPr firstRow="1" bandRow="1">
                    <a:tableStyleId>{5C22544A-7EE6-4342-B048-85BDC9FD1C3A}</a:tableStyleId>
                  </a:tblPr>
                  <a:tblGrid>
                    <a:gridCol w="796297">
                      <a:extLst>
                        <a:ext uri="{9D8B030D-6E8A-4147-A177-3AD203B41FA5}">
                          <a16:colId xmlns="" xmlns:a16="http://schemas.microsoft.com/office/drawing/2014/main" val="1362056154"/>
                        </a:ext>
                      </a:extLst>
                    </a:gridCol>
                    <a:gridCol w="1522171">
                      <a:extLst>
                        <a:ext uri="{9D8B030D-6E8A-4147-A177-3AD203B41FA5}">
                          <a16:colId xmlns="" xmlns:a16="http://schemas.microsoft.com/office/drawing/2014/main" val="1968217308"/>
                        </a:ext>
                      </a:extLst>
                    </a:gridCol>
                    <a:gridCol w="1404026">
                      <a:extLst>
                        <a:ext uri="{9D8B030D-6E8A-4147-A177-3AD203B41FA5}">
                          <a16:colId xmlns="" xmlns:a16="http://schemas.microsoft.com/office/drawing/2014/main" val="1840523807"/>
                        </a:ext>
                      </a:extLst>
                    </a:gridCol>
                    <a:gridCol w="2266885">
                      <a:extLst>
                        <a:ext uri="{9D8B030D-6E8A-4147-A177-3AD203B41FA5}">
                          <a16:colId xmlns="" xmlns:a16="http://schemas.microsoft.com/office/drawing/2014/main" val="3513794219"/>
                        </a:ext>
                      </a:extLst>
                    </a:gridCol>
                    <a:gridCol w="1859493">
                      <a:extLst>
                        <a:ext uri="{9D8B030D-6E8A-4147-A177-3AD203B41FA5}">
                          <a16:colId xmlns="" xmlns:a16="http://schemas.microsoft.com/office/drawing/2014/main" val="3720025238"/>
                        </a:ext>
                      </a:extLst>
                    </a:gridCol>
                  </a:tblGrid>
                  <a:tr h="370840">
                    <a:tc>
                      <a:txBody>
                        <a:bodyPr/>
                        <a:lstStyle/>
                        <a:p>
                          <a:pPr algn="ct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mn-ea"/>
                              <a:cs typeface="+mn-cs"/>
                            </a:rPr>
                            <a:t>clock period </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mn-ea"/>
                              <a:cs typeface="+mn-cs"/>
                            </a:rPr>
                            <a:t>CPI</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CPU clock cycles</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CPU time</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37407982"/>
                      </a:ext>
                    </a:extLst>
                  </a:tr>
                  <a:tr h="370840">
                    <a:tc>
                      <a:txBody>
                        <a:bodyPr/>
                        <a:lstStyle/>
                        <a:p>
                          <a:pPr algn="ctr"/>
                          <a:r>
                            <a:rPr lang="en-US" altLang="zh-CN" sz="1800" b="0" kern="1200" baseline="0">
                              <a:solidFill>
                                <a:schemeClr val="tx1"/>
                              </a:solidFill>
                              <a:latin typeface="Times New Roman" panose="02020603050405020304" pitchFamily="18" charset="0"/>
                              <a:ea typeface="+mn-ea"/>
                              <a:cs typeface="+mn-cs"/>
                            </a:rPr>
                            <a:t>A</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250 ps</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2.0</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I </a:t>
                          </a:r>
                          <a14:m>
                            <m:oMath xmlns:m="http://schemas.openxmlformats.org/officeDocument/2006/math">
                              <m:r>
                                <a:rPr lang="en-US" altLang="zh-CN" sz="1800" b="0" i="1" kern="1200" baseline="0" smtClean="0">
                                  <a:solidFill>
                                    <a:schemeClr val="tx1"/>
                                  </a:solidFill>
                                  <a:latin typeface="Cambria Math" panose="02040503050406030204" pitchFamily="18" charset="0"/>
                                  <a:ea typeface="Cambria Math" panose="02040503050406030204" pitchFamily="18" charset="0"/>
                                  <a:cs typeface="+mn-cs"/>
                                </a:rPr>
                                <m:t>×</m:t>
                              </m:r>
                            </m:oMath>
                          </a14:m>
                          <a:r>
                            <a:rPr lang="en-US" altLang="zh-CN" sz="1800" b="0" kern="1200" baseline="0" dirty="0">
                              <a:solidFill>
                                <a:schemeClr val="tx1"/>
                              </a:solidFill>
                              <a:latin typeface="Times New Roman" panose="02020603050405020304" pitchFamily="18" charset="0"/>
                              <a:ea typeface="+mn-ea"/>
                              <a:cs typeface="+mn-cs"/>
                            </a:rPr>
                            <a:t> 2.0</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500</a:t>
                          </a:r>
                          <a14:m>
                            <m:oMath xmlns:m="http://schemas.openxmlformats.org/officeDocument/2006/math">
                              <m:r>
                                <a:rPr lang="en-US" altLang="zh-CN" sz="1800" b="0" i="0" kern="1200" baseline="0" smtClean="0">
                                  <a:solidFill>
                                    <a:schemeClr val="tx1"/>
                                  </a:solidFill>
                                  <a:latin typeface="Cambria Math" panose="02040503050406030204" pitchFamily="18" charset="0"/>
                                  <a:ea typeface="Cambria Math" panose="02040503050406030204" pitchFamily="18" charset="0"/>
                                  <a:cs typeface="+mn-cs"/>
                                </a:rPr>
                                <m:t> </m:t>
                              </m:r>
                              <m:r>
                                <a:rPr lang="en-US" altLang="zh-CN" sz="1800" b="0" i="1" kern="1200" baseline="0" smtClean="0">
                                  <a:solidFill>
                                    <a:schemeClr val="tx1"/>
                                  </a:solidFill>
                                  <a:latin typeface="Cambria Math" panose="02040503050406030204" pitchFamily="18" charset="0"/>
                                  <a:ea typeface="Cambria Math" panose="02040503050406030204" pitchFamily="18" charset="0"/>
                                  <a:cs typeface="+mn-cs"/>
                                </a:rPr>
                                <m:t>×</m:t>
                              </m:r>
                            </m:oMath>
                          </a14:m>
                          <a:r>
                            <a:rPr lang="en-US" altLang="zh-CN" sz="1800" b="0" kern="1200" baseline="0">
                              <a:solidFill>
                                <a:schemeClr val="tx1"/>
                              </a:solidFill>
                              <a:latin typeface="Times New Roman" panose="02020603050405020304" pitchFamily="18" charset="0"/>
                              <a:ea typeface="+mn-ea"/>
                              <a:cs typeface="+mn-cs"/>
                            </a:rPr>
                            <a:t> I ps</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41793400"/>
                      </a:ext>
                    </a:extLst>
                  </a:tr>
                  <a:tr h="370840">
                    <a:tc>
                      <a:txBody>
                        <a:bodyPr/>
                        <a:lstStyle/>
                        <a:p>
                          <a:pPr algn="ctr"/>
                          <a:r>
                            <a:rPr lang="en-US" altLang="zh-CN" sz="1800" b="0" kern="1200" baseline="0">
                              <a:solidFill>
                                <a:schemeClr val="tx1"/>
                              </a:solidFill>
                              <a:latin typeface="Times New Roman" panose="02020603050405020304" pitchFamily="18" charset="0"/>
                              <a:ea typeface="+mn-ea"/>
                              <a:cs typeface="+mn-cs"/>
                            </a:rPr>
                            <a:t>B</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baseline="0" dirty="0">
                              <a:solidFill>
                                <a:schemeClr val="tx1"/>
                              </a:solidFill>
                              <a:latin typeface="Times New Roman" panose="02020603050405020304" pitchFamily="18" charset="0"/>
                              <a:ea typeface="+mn-ea"/>
                              <a:cs typeface="+mn-cs"/>
                            </a:rPr>
                            <a:t>500 </a:t>
                          </a:r>
                          <a:r>
                            <a:rPr lang="en-US" altLang="zh-CN" sz="1800" b="0" kern="1200" baseline="0" dirty="0" err="1">
                              <a:solidFill>
                                <a:schemeClr val="tx1"/>
                              </a:solidFill>
                              <a:latin typeface="Times New Roman" panose="02020603050405020304" pitchFamily="18" charset="0"/>
                              <a:ea typeface="+mn-ea"/>
                              <a:cs typeface="+mn-cs"/>
                            </a:rPr>
                            <a:t>ps</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mn-ea"/>
                              <a:cs typeface="+mn-cs"/>
                            </a:rPr>
                            <a:t>1.2</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I </a:t>
                          </a:r>
                          <a14:m>
                            <m:oMath xmlns:m="http://schemas.openxmlformats.org/officeDocument/2006/math">
                              <m:r>
                                <a:rPr lang="en-US" altLang="zh-CN" sz="1800" b="0" i="1" kern="1200" baseline="0" smtClean="0">
                                  <a:solidFill>
                                    <a:schemeClr val="tx1"/>
                                  </a:solidFill>
                                  <a:latin typeface="Cambria Math" panose="02040503050406030204" pitchFamily="18" charset="0"/>
                                  <a:ea typeface="Cambria Math" panose="02040503050406030204" pitchFamily="18" charset="0"/>
                                  <a:cs typeface="+mn-cs"/>
                                </a:rPr>
                                <m:t>×</m:t>
                              </m:r>
                            </m:oMath>
                          </a14:m>
                          <a:r>
                            <a:rPr lang="en-US" altLang="zh-CN" sz="1800" b="0" kern="1200" baseline="0" dirty="0">
                              <a:solidFill>
                                <a:schemeClr val="tx1"/>
                              </a:solidFill>
                              <a:latin typeface="Times New Roman" panose="02020603050405020304" pitchFamily="18" charset="0"/>
                              <a:ea typeface="+mn-ea"/>
                              <a:cs typeface="+mn-cs"/>
                            </a:rPr>
                            <a:t> 1.2</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baseline="0" dirty="0">
                              <a:solidFill>
                                <a:schemeClr val="tx1"/>
                              </a:solidFill>
                              <a:latin typeface="Times New Roman" panose="02020603050405020304" pitchFamily="18" charset="0"/>
                              <a:ea typeface="+mn-ea"/>
                              <a:cs typeface="+mn-cs"/>
                            </a:rPr>
                            <a:t>600 </a:t>
                          </a:r>
                          <a14:m>
                            <m:oMath xmlns:m="http://schemas.openxmlformats.org/officeDocument/2006/math">
                              <m:r>
                                <a:rPr lang="en-US" altLang="zh-CN" sz="1800" b="0" i="1" kern="1200" baseline="0" smtClean="0">
                                  <a:solidFill>
                                    <a:schemeClr val="tx1"/>
                                  </a:solidFill>
                                  <a:latin typeface="Cambria Math" panose="02040503050406030204" pitchFamily="18" charset="0"/>
                                  <a:ea typeface="Cambria Math" panose="02040503050406030204" pitchFamily="18" charset="0"/>
                                  <a:cs typeface="+mn-cs"/>
                                </a:rPr>
                                <m:t>×</m:t>
                              </m:r>
                            </m:oMath>
                          </a14:m>
                          <a:r>
                            <a:rPr lang="en-US" altLang="zh-CN" sz="1800" b="0" kern="1200" baseline="0" dirty="0">
                              <a:solidFill>
                                <a:schemeClr val="tx1"/>
                              </a:solidFill>
                              <a:latin typeface="Times New Roman" panose="02020603050405020304" pitchFamily="18" charset="0"/>
                              <a:ea typeface="+mn-ea"/>
                              <a:cs typeface="+mn-cs"/>
                            </a:rPr>
                            <a:t> I </a:t>
                          </a:r>
                          <a:r>
                            <a:rPr lang="en-US" altLang="zh-CN" sz="1800" b="0" kern="1200" baseline="0" dirty="0" err="1">
                              <a:solidFill>
                                <a:schemeClr val="tx1"/>
                              </a:solidFill>
                              <a:latin typeface="Times New Roman" panose="02020603050405020304" pitchFamily="18" charset="0"/>
                              <a:ea typeface="+mn-ea"/>
                              <a:cs typeface="+mn-cs"/>
                            </a:rPr>
                            <a:t>ps</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86553304"/>
                      </a:ext>
                    </a:extLst>
                  </a:tr>
                </a:tbl>
              </a:graphicData>
            </a:graphic>
          </p:graphicFrame>
        </mc:Choice>
        <mc:Fallback xmlns="">
          <p:graphicFrame>
            <p:nvGraphicFramePr>
              <p:cNvPr id="9" name="表格 5">
                <a:extLst>
                  <a:ext uri="{FF2B5EF4-FFF2-40B4-BE49-F238E27FC236}">
                    <a16:creationId xmlns="" xmlns:a16="http://schemas.microsoft.com/office/drawing/2014/main" xmlns:a14="http://schemas.microsoft.com/office/drawing/2010/main" id="{18EA28D1-FDCE-4A05-A772-DE2C6C2F01FA}"/>
                  </a:ext>
                </a:extLst>
              </p:cNvPr>
              <p:cNvGraphicFramePr>
                <a:graphicFrameLocks noGrp="1"/>
              </p:cNvGraphicFramePr>
              <p:nvPr>
                <p:extLst>
                  <p:ext uri="{D42A27DB-BD31-4B8C-83A1-F6EECF244321}">
                    <p14:modId xmlns:p14="http://schemas.microsoft.com/office/powerpoint/2010/main" val="2707420725"/>
                  </p:ext>
                </p:extLst>
              </p:nvPr>
            </p:nvGraphicFramePr>
            <p:xfrm>
              <a:off x="1559496" y="1700808"/>
              <a:ext cx="7848872" cy="1112520"/>
            </p:xfrm>
            <a:graphic>
              <a:graphicData uri="http://schemas.openxmlformats.org/drawingml/2006/table">
                <a:tbl>
                  <a:tblPr firstRow="1" bandRow="1">
                    <a:tableStyleId>{5C22544A-7EE6-4342-B048-85BDC9FD1C3A}</a:tableStyleId>
                  </a:tblPr>
                  <a:tblGrid>
                    <a:gridCol w="796297">
                      <a:extLst>
                        <a:ext uri="{9D8B030D-6E8A-4147-A177-3AD203B41FA5}">
                          <a16:colId xmlns="" xmlns:a16="http://schemas.microsoft.com/office/drawing/2014/main" xmlns:a14="http://schemas.microsoft.com/office/drawing/2010/main" val="1362056154"/>
                        </a:ext>
                      </a:extLst>
                    </a:gridCol>
                    <a:gridCol w="1522171">
                      <a:extLst>
                        <a:ext uri="{9D8B030D-6E8A-4147-A177-3AD203B41FA5}">
                          <a16:colId xmlns="" xmlns:a16="http://schemas.microsoft.com/office/drawing/2014/main" xmlns:a14="http://schemas.microsoft.com/office/drawing/2010/main" val="1968217308"/>
                        </a:ext>
                      </a:extLst>
                    </a:gridCol>
                    <a:gridCol w="1404026">
                      <a:extLst>
                        <a:ext uri="{9D8B030D-6E8A-4147-A177-3AD203B41FA5}">
                          <a16:colId xmlns="" xmlns:a16="http://schemas.microsoft.com/office/drawing/2014/main" xmlns:a14="http://schemas.microsoft.com/office/drawing/2010/main" val="1840523807"/>
                        </a:ext>
                      </a:extLst>
                    </a:gridCol>
                    <a:gridCol w="2266885">
                      <a:extLst>
                        <a:ext uri="{9D8B030D-6E8A-4147-A177-3AD203B41FA5}">
                          <a16:colId xmlns="" xmlns:a16="http://schemas.microsoft.com/office/drawing/2014/main" xmlns:a14="http://schemas.microsoft.com/office/drawing/2010/main" val="3513794219"/>
                        </a:ext>
                      </a:extLst>
                    </a:gridCol>
                    <a:gridCol w="1859493">
                      <a:extLst>
                        <a:ext uri="{9D8B030D-6E8A-4147-A177-3AD203B41FA5}">
                          <a16:colId xmlns="" xmlns:a16="http://schemas.microsoft.com/office/drawing/2014/main" xmlns:a14="http://schemas.microsoft.com/office/drawing/2010/main" val="3720025238"/>
                        </a:ext>
                      </a:extLst>
                    </a:gridCol>
                  </a:tblGrid>
                  <a:tr h="370840">
                    <a:tc>
                      <a:txBody>
                        <a:bodyPr/>
                        <a:lstStyle/>
                        <a:p>
                          <a:pPr algn="ct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mn-ea"/>
                              <a:cs typeface="+mn-cs"/>
                            </a:rPr>
                            <a:t>clock period </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mn-ea"/>
                              <a:cs typeface="+mn-cs"/>
                            </a:rPr>
                            <a:t>CPI</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CPU clock cycles</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CPU time</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3637407982"/>
                      </a:ext>
                    </a:extLst>
                  </a:tr>
                  <a:tr h="370840">
                    <a:tc>
                      <a:txBody>
                        <a:bodyPr/>
                        <a:lstStyle/>
                        <a:p>
                          <a:pPr algn="ctr"/>
                          <a:r>
                            <a:rPr lang="en-US" altLang="zh-CN" sz="1800" b="0" kern="1200" baseline="0">
                              <a:solidFill>
                                <a:schemeClr val="tx1"/>
                              </a:solidFill>
                              <a:latin typeface="Times New Roman" panose="02020603050405020304" pitchFamily="18" charset="0"/>
                              <a:ea typeface="+mn-ea"/>
                              <a:cs typeface="+mn-cs"/>
                            </a:rPr>
                            <a:t>A</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250 ps</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a:solidFill>
                                <a:schemeClr val="tx1"/>
                              </a:solidFill>
                              <a:latin typeface="Times New Roman" panose="02020603050405020304" pitchFamily="18" charset="0"/>
                              <a:ea typeface="+mn-ea"/>
                              <a:cs typeface="+mn-cs"/>
                            </a:rPr>
                            <a:t>2.0</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63807" t="-108197" r="-82306" b="-124590"/>
                          </a:stretch>
                        </a:blipFill>
                      </a:tcPr>
                    </a:tc>
                    <a:tc>
                      <a:txBody>
                        <a:bodyPr/>
                        <a:lstStyle/>
                        <a:p>
                          <a:endParaRPr lang="zh-CN"/>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22623" t="-108197" r="-656" b="-124590"/>
                          </a:stretch>
                        </a:blipFill>
                      </a:tcPr>
                    </a:tc>
                    <a:extLst>
                      <a:ext uri="{0D108BD9-81ED-4DB2-BD59-A6C34878D82A}">
                        <a16:rowId xmlns="" xmlns:a16="http://schemas.microsoft.com/office/drawing/2014/main" xmlns:a14="http://schemas.microsoft.com/office/drawing/2010/main" val="3041793400"/>
                      </a:ext>
                    </a:extLst>
                  </a:tr>
                  <a:tr h="370840">
                    <a:tc>
                      <a:txBody>
                        <a:bodyPr/>
                        <a:lstStyle/>
                        <a:p>
                          <a:pPr algn="ctr"/>
                          <a:r>
                            <a:rPr lang="en-US" altLang="zh-CN" sz="1800" b="0" kern="1200" baseline="0">
                              <a:solidFill>
                                <a:schemeClr val="tx1"/>
                              </a:solidFill>
                              <a:latin typeface="Times New Roman" panose="02020603050405020304" pitchFamily="18" charset="0"/>
                              <a:ea typeface="+mn-ea"/>
                              <a:cs typeface="+mn-cs"/>
                            </a:rPr>
                            <a:t>B</a:t>
                          </a:r>
                          <a:endParaRPr lang="zh-CN" altLang="en-US" sz="1800" b="0" kern="1200" baseline="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baseline="0" dirty="0">
                              <a:solidFill>
                                <a:schemeClr val="tx1"/>
                              </a:solidFill>
                              <a:latin typeface="Times New Roman" panose="02020603050405020304" pitchFamily="18" charset="0"/>
                              <a:ea typeface="+mn-ea"/>
                              <a:cs typeface="+mn-cs"/>
                            </a:rPr>
                            <a:t>500 </a:t>
                          </a:r>
                          <a:r>
                            <a:rPr lang="en-US" altLang="zh-CN" sz="1800" b="0" kern="1200" baseline="0" dirty="0" err="1">
                              <a:solidFill>
                                <a:schemeClr val="tx1"/>
                              </a:solidFill>
                              <a:latin typeface="Times New Roman" panose="02020603050405020304" pitchFamily="18" charset="0"/>
                              <a:ea typeface="+mn-ea"/>
                              <a:cs typeface="+mn-cs"/>
                            </a:rPr>
                            <a:t>ps</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kern="1200" baseline="0" dirty="0">
                              <a:solidFill>
                                <a:schemeClr val="tx1"/>
                              </a:solidFill>
                              <a:latin typeface="Times New Roman" panose="02020603050405020304" pitchFamily="18" charset="0"/>
                              <a:ea typeface="+mn-ea"/>
                              <a:cs typeface="+mn-cs"/>
                            </a:rPr>
                            <a:t>1.2</a:t>
                          </a:r>
                          <a:endParaRPr lang="zh-CN" altLang="en-US" sz="1800" b="0" kern="1200" baseline="0" dirty="0">
                            <a:solidFill>
                              <a:schemeClr val="tx1"/>
                            </a:solidFill>
                            <a:latin typeface="Times New Roman" panose="02020603050405020304" pitchFamily="18" charset="0"/>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63807" t="-208197" r="-82306" b="-24590"/>
                          </a:stretch>
                        </a:blipFill>
                      </a:tcPr>
                    </a:tc>
                    <a:tc>
                      <a:txBody>
                        <a:bodyPr/>
                        <a:lstStyle/>
                        <a:p>
                          <a:endParaRPr lang="zh-CN"/>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22623" t="-208197" r="-656" b="-24590"/>
                          </a:stretch>
                        </a:blipFill>
                      </a:tcPr>
                    </a:tc>
                    <a:extLst>
                      <a:ext uri="{0D108BD9-81ED-4DB2-BD59-A6C34878D82A}">
                        <a16:rowId xmlns="" xmlns:a16="http://schemas.microsoft.com/office/drawing/2014/main" xmlns:a14="http://schemas.microsoft.com/office/drawing/2010/main" val="986553304"/>
                      </a:ext>
                    </a:extLst>
                  </a:tr>
                </a:tbl>
              </a:graphicData>
            </a:graphic>
          </p:graphicFrame>
        </mc:Fallback>
      </mc:AlternateContent>
      <p:sp>
        <p:nvSpPr>
          <p:cNvPr id="5" name="文本框 4"/>
          <p:cNvSpPr txBox="1"/>
          <p:nvPr/>
        </p:nvSpPr>
        <p:spPr>
          <a:xfrm>
            <a:off x="1487488" y="4005064"/>
            <a:ext cx="8180445" cy="1200329"/>
          </a:xfrm>
          <a:prstGeom prst="rect">
            <a:avLst/>
          </a:prstGeom>
          <a:noFill/>
        </p:spPr>
        <p:txBody>
          <a:bodyPr wrap="none" rtlCol="0">
            <a:spAutoFit/>
          </a:bodyPr>
          <a:lstStyle/>
          <a:p>
            <a:r>
              <a:rPr lang="en-US" altLang="zh-CN" dirty="0" smtClean="0"/>
              <a:t>Answer:</a:t>
            </a:r>
            <a:r>
              <a:rPr lang="zh-CN" altLang="en-US" dirty="0" smtClean="0"/>
              <a:t>　</a:t>
            </a:r>
            <a:r>
              <a:rPr lang="en-US" altLang="zh-CN" dirty="0" smtClean="0"/>
              <a:t>CPU </a:t>
            </a:r>
            <a:r>
              <a:rPr lang="en-US" altLang="zh-CN" dirty="0" err="1" smtClean="0"/>
              <a:t>PerformanceA</a:t>
            </a:r>
            <a:r>
              <a:rPr lang="en-US" altLang="zh-CN" dirty="0" smtClean="0"/>
              <a:t>        Execution </a:t>
            </a:r>
            <a:r>
              <a:rPr lang="en-US" altLang="zh-CN" dirty="0" err="1" smtClean="0"/>
              <a:t>TimeB</a:t>
            </a:r>
            <a:r>
              <a:rPr lang="en-US" altLang="zh-CN" dirty="0" smtClean="0"/>
              <a:t>           600 * I </a:t>
            </a:r>
            <a:r>
              <a:rPr lang="en-US" altLang="zh-CN" dirty="0" err="1" smtClean="0"/>
              <a:t>ps</a:t>
            </a:r>
            <a:endParaRPr lang="en-US" altLang="zh-CN" dirty="0" smtClean="0"/>
          </a:p>
          <a:p>
            <a:r>
              <a:rPr lang="en-US" altLang="zh-CN" dirty="0"/>
              <a:t> </a:t>
            </a:r>
            <a:r>
              <a:rPr lang="en-US" altLang="zh-CN" dirty="0" smtClean="0"/>
              <a:t>               ---------------------------  =  --------------------------  =  -------------------  = 1.2 </a:t>
            </a:r>
          </a:p>
          <a:p>
            <a:r>
              <a:rPr lang="en-US" altLang="zh-CN" dirty="0" smtClean="0"/>
              <a:t>                 </a:t>
            </a:r>
            <a:r>
              <a:rPr lang="en-US" altLang="zh-CN" dirty="0"/>
              <a:t>CPU </a:t>
            </a:r>
            <a:r>
              <a:rPr lang="en-US" altLang="zh-CN" dirty="0" err="1" smtClean="0"/>
              <a:t>PerformanceB</a:t>
            </a:r>
            <a:r>
              <a:rPr lang="en-US" altLang="zh-CN" dirty="0" smtClean="0"/>
              <a:t>       Execution </a:t>
            </a:r>
            <a:r>
              <a:rPr lang="en-US" altLang="zh-CN" dirty="0" err="1" smtClean="0"/>
              <a:t>TimeA</a:t>
            </a:r>
            <a:r>
              <a:rPr lang="en-US" altLang="zh-CN" dirty="0" smtClean="0"/>
              <a:t>            500 * I </a:t>
            </a:r>
            <a:r>
              <a:rPr lang="en-US" altLang="zh-CN" dirty="0" err="1" smtClean="0"/>
              <a:t>ps</a:t>
            </a:r>
            <a:endParaRPr lang="en-US" altLang="zh-CN" dirty="0"/>
          </a:p>
          <a:p>
            <a:endParaRPr lang="zh-CN" altLang="en-US" dirty="0"/>
          </a:p>
        </p:txBody>
      </p:sp>
    </p:spTree>
    <p:extLst>
      <p:ext uri="{BB962C8B-B14F-4D97-AF65-F5344CB8AC3E}">
        <p14:creationId xmlns:p14="http://schemas.microsoft.com/office/powerpoint/2010/main" val="4068153225"/>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内容占位符 2"/>
          <p:cNvSpPr>
            <a:spLocks noGrp="1"/>
          </p:cNvSpPr>
          <p:nvPr>
            <p:ph idx="1"/>
          </p:nvPr>
        </p:nvSpPr>
        <p:spPr>
          <a:xfrm>
            <a:off x="527051" y="1268414"/>
            <a:ext cx="10609509" cy="4886325"/>
          </a:xfrm>
        </p:spPr>
        <p:txBody>
          <a:bodyPr/>
          <a:lstStyle/>
          <a:p>
            <a:r>
              <a:rPr lang="en-US" altLang="zh-CN" dirty="0"/>
              <a:t>Suppose that the clock rate of your favorite microprocessor was doubled by the manufacturer. </a:t>
            </a:r>
            <a:r>
              <a:rPr lang="en-US" altLang="zh-CN" dirty="0" smtClean="0"/>
              <a:t> Does </a:t>
            </a:r>
            <a:r>
              <a:rPr lang="en-US" altLang="zh-CN" dirty="0"/>
              <a:t>this imply that the CPU time of your favorite program will be reduced by 50% on the new microprocessor? </a:t>
            </a:r>
            <a:r>
              <a:rPr lang="en-US" altLang="zh-CN" dirty="0" smtClean="0"/>
              <a:t> If </a:t>
            </a:r>
            <a:r>
              <a:rPr lang="en-US" altLang="zh-CN" dirty="0"/>
              <a:t>so, under what conditions? If not, why not?</a:t>
            </a:r>
            <a:endParaRPr lang="zh-CN" altLang="zh-CN" dirty="0"/>
          </a:p>
          <a:p>
            <a:pPr marL="0" indent="0">
              <a:buNone/>
            </a:pPr>
            <a:endParaRPr lang="zh-CN" altLang="en-US" dirty="0"/>
          </a:p>
        </p:txBody>
      </p:sp>
    </p:spTree>
    <p:extLst>
      <p:ext uri="{BB962C8B-B14F-4D97-AF65-F5344CB8AC3E}">
        <p14:creationId xmlns:p14="http://schemas.microsoft.com/office/powerpoint/2010/main" val="310379600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ChangeArrowheads="1"/>
          </p:cNvSpPr>
          <p:nvPr>
            <p:ph type="title"/>
          </p:nvPr>
        </p:nvSpPr>
        <p:spPr/>
        <p:txBody>
          <a:bodyPr/>
          <a:lstStyle/>
          <a:p>
            <a:r>
              <a:rPr lang="en-US" altLang="zh-CN" dirty="0"/>
              <a:t>Iron Law—CPU performance</a:t>
            </a:r>
          </a:p>
        </p:txBody>
      </p:sp>
      <p:sp>
        <p:nvSpPr>
          <p:cNvPr id="8" name="Rectangle 7"/>
          <p:cNvSpPr>
            <a:spLocks noGrp="1" noChangeArrowheads="1"/>
          </p:cNvSpPr>
          <p:nvPr>
            <p:ph idx="1"/>
          </p:nvPr>
        </p:nvSpPr>
        <p:spPr bwMode="auto">
          <a:xfrm>
            <a:off x="1847528" y="2313534"/>
            <a:ext cx="7358114" cy="769441"/>
          </a:xfrm>
          <a:prstGeom prst="rect">
            <a:avLst/>
          </a:prstGeom>
          <a:noFill/>
          <a:ln w="9525">
            <a:noFill/>
            <a:miter lim="800000"/>
            <a:headEnd/>
            <a:tailEnd/>
          </a:ln>
        </p:spPr>
        <p:txBody>
          <a:bodyPr wrap="square">
            <a:spAutoFit/>
          </a:bodyPr>
          <a:lstStyle/>
          <a:p>
            <a:pPr eaLnBrk="0" hangingPunct="0"/>
            <a:r>
              <a:rPr kumimoji="1" lang="en-US" altLang="zh-CN" sz="2000" b="1" dirty="0">
                <a:solidFill>
                  <a:srgbClr val="063DE8"/>
                </a:solidFill>
                <a:latin typeface="Comic Sans MS" pitchFamily="66" charset="0"/>
              </a:rPr>
              <a:t> Architecture --&gt;  Implementation --&gt;  Realization</a:t>
            </a:r>
          </a:p>
          <a:p>
            <a:pPr eaLnBrk="0" hangingPunct="0"/>
            <a:r>
              <a:rPr kumimoji="1" lang="en-US" altLang="zh-CN" sz="2000" b="1" dirty="0">
                <a:solidFill>
                  <a:srgbClr val="FC0128"/>
                </a:solidFill>
                <a:latin typeface="Comic Sans MS" pitchFamily="66" charset="0"/>
              </a:rPr>
              <a:t> Compiler Designer  Processor Designer  Chip Designer</a:t>
            </a:r>
            <a:endParaRPr kumimoji="1" lang="en-US" altLang="zh-CN" sz="2400" b="1" dirty="0">
              <a:solidFill>
                <a:srgbClr val="FC0128"/>
              </a:solidFill>
            </a:endParaRPr>
          </a:p>
        </p:txBody>
      </p:sp>
      <p:sp>
        <p:nvSpPr>
          <p:cNvPr id="5" name="灯片编号占位符 5"/>
          <p:cNvSpPr>
            <a:spLocks noGrp="1"/>
          </p:cNvSpPr>
          <p:nvPr>
            <p:ph type="sldNum" sz="quarter" idx="4294967295"/>
          </p:nvPr>
        </p:nvSpPr>
        <p:spPr>
          <a:xfrm>
            <a:off x="8534400" y="6245225"/>
            <a:ext cx="2133600" cy="476250"/>
          </a:xfrm>
        </p:spPr>
        <p:txBody>
          <a:bodyPr/>
          <a:lstStyle/>
          <a:p>
            <a:fld id="{45EBCFDD-B5E6-4521-94E9-D0AF4E6C281B}" type="slidenum">
              <a:rPr lang="zh-CN" altLang="en-US"/>
              <a:pPr/>
              <a:t>119</a:t>
            </a:fld>
            <a:endParaRPr lang="en-US" altLang="zh-CN"/>
          </a:p>
        </p:txBody>
      </p:sp>
      <p:sp>
        <p:nvSpPr>
          <p:cNvPr id="1260548" name="Text Box 4"/>
          <p:cNvSpPr txBox="1">
            <a:spLocks noChangeArrowheads="1"/>
          </p:cNvSpPr>
          <p:nvPr/>
        </p:nvSpPr>
        <p:spPr bwMode="auto">
          <a:xfrm>
            <a:off x="1055440" y="1230798"/>
            <a:ext cx="8315097" cy="892552"/>
          </a:xfrm>
          <a:prstGeom prst="rect">
            <a:avLst/>
          </a:prstGeom>
          <a:solidFill>
            <a:srgbClr val="FFFF00">
              <a:alpha val="30000"/>
            </a:srgbClr>
          </a:solidFill>
          <a:ln w="25400">
            <a:solidFill>
              <a:srgbClr val="FF0000"/>
            </a:solidFill>
            <a:miter lim="800000"/>
            <a:headEnd/>
            <a:tailEnd/>
          </a:ln>
          <a:effectLst/>
        </p:spPr>
        <p:txBody>
          <a:bodyPr wrap="none">
            <a:spAutoFit/>
          </a:bodyPr>
          <a:lstStyle/>
          <a:p>
            <a:r>
              <a:rPr lang="en-US" altLang="zh-CN" sz="3200" b="1" dirty="0">
                <a:solidFill>
                  <a:srgbClr val="FF0000"/>
                </a:solidFill>
                <a:latin typeface="Courier New" pitchFamily="49" charset="0"/>
              </a:rPr>
              <a:t>CPU time</a:t>
            </a:r>
            <a:r>
              <a:rPr lang="en-US" altLang="zh-CN" sz="2000" b="1" dirty="0">
                <a:solidFill>
                  <a:srgbClr val="FF0000"/>
                </a:solidFill>
                <a:latin typeface="Courier New" pitchFamily="49" charset="0"/>
              </a:rPr>
              <a:t> = Instructions * CPI * Clock cycle time</a:t>
            </a:r>
          </a:p>
          <a:p>
            <a:r>
              <a:rPr lang="en-US" altLang="zh-CN" sz="2000" b="1" dirty="0">
                <a:latin typeface="Courier New" pitchFamily="49" charset="0"/>
              </a:rPr>
              <a:t>              = Instructions * CPI / Clock </a:t>
            </a:r>
            <a:r>
              <a:rPr lang="en-US" altLang="zh-CN" sz="2000" b="1" dirty="0" smtClean="0">
                <a:latin typeface="Courier New" pitchFamily="49" charset="0"/>
              </a:rPr>
              <a:t>rate</a:t>
            </a:r>
            <a:endParaRPr lang="en-US" altLang="zh-CN" sz="2000" b="1" dirty="0">
              <a:latin typeface="Courier New" pitchFamily="49" charset="0"/>
            </a:endParaRPr>
          </a:p>
        </p:txBody>
      </p:sp>
      <p:graphicFrame>
        <p:nvGraphicFramePr>
          <p:cNvPr id="24" name="表格 23"/>
          <p:cNvGraphicFramePr>
            <a:graphicFrameLocks noGrp="1"/>
          </p:cNvGraphicFramePr>
          <p:nvPr>
            <p:extLst/>
          </p:nvPr>
        </p:nvGraphicFramePr>
        <p:xfrm>
          <a:off x="1271464" y="3482318"/>
          <a:ext cx="8143932" cy="2595880"/>
        </p:xfrm>
        <a:graphic>
          <a:graphicData uri="http://schemas.openxmlformats.org/drawingml/2006/table">
            <a:tbl>
              <a:tblPr firstRow="1" bandRow="1">
                <a:tableStyleId>{5C22544A-7EE6-4342-B048-85BDC9FD1C3A}</a:tableStyleId>
              </a:tblPr>
              <a:tblGrid>
                <a:gridCol w="3357586"/>
                <a:gridCol w="2071702"/>
                <a:gridCol w="2714644"/>
              </a:tblGrid>
              <a:tr h="370840">
                <a:tc>
                  <a:txBody>
                    <a:bodyPr/>
                    <a:lstStyle/>
                    <a:p>
                      <a:r>
                        <a:rPr lang="en-US" altLang="zh-CN" dirty="0" smtClean="0">
                          <a:solidFill>
                            <a:srgbClr val="0000FF"/>
                          </a:solidFill>
                        </a:rPr>
                        <a:t>Hardware</a:t>
                      </a:r>
                      <a:r>
                        <a:rPr lang="en-US" altLang="zh-CN" baseline="0" dirty="0" smtClean="0">
                          <a:solidFill>
                            <a:srgbClr val="0000FF"/>
                          </a:solidFill>
                        </a:rPr>
                        <a:t> / Software </a:t>
                      </a:r>
                      <a:endParaRPr lang="zh-CN" altLang="en-US" dirty="0">
                        <a:solidFill>
                          <a:srgbClr val="0000FF"/>
                        </a:solidFill>
                      </a:endParaRPr>
                    </a:p>
                  </a:txBody>
                  <a:tcPr/>
                </a:tc>
                <a:tc>
                  <a:txBody>
                    <a:bodyPr/>
                    <a:lstStyle/>
                    <a:p>
                      <a:r>
                        <a:rPr lang="en-US" altLang="zh-CN" dirty="0" smtClean="0">
                          <a:solidFill>
                            <a:srgbClr val="0000FF"/>
                          </a:solidFill>
                        </a:rPr>
                        <a:t>   Affects what ?</a:t>
                      </a:r>
                      <a:endParaRPr lang="zh-CN" altLang="en-US" dirty="0">
                        <a:solidFill>
                          <a:srgbClr val="0000FF"/>
                        </a:solidFill>
                      </a:endParaRPr>
                    </a:p>
                  </a:txBody>
                  <a:tcPr/>
                </a:tc>
                <a:tc>
                  <a:txBody>
                    <a:bodyPr/>
                    <a:lstStyle/>
                    <a:p>
                      <a:r>
                        <a:rPr lang="en-US" altLang="zh-CN" dirty="0" smtClean="0">
                          <a:solidFill>
                            <a:srgbClr val="0000FF"/>
                          </a:solidFill>
                        </a:rPr>
                        <a:t>How?</a:t>
                      </a:r>
                      <a:endParaRPr lang="zh-CN" altLang="en-US" dirty="0">
                        <a:solidFill>
                          <a:srgbClr val="0000FF"/>
                        </a:solidFill>
                      </a:endParaRPr>
                    </a:p>
                  </a:txBody>
                  <a:tcPr/>
                </a:tc>
              </a:tr>
              <a:tr h="370840">
                <a:tc>
                  <a:txBody>
                    <a:bodyPr/>
                    <a:lstStyle/>
                    <a:p>
                      <a:r>
                        <a:rPr lang="en-US" altLang="zh-CN" dirty="0" smtClean="0"/>
                        <a:t>Algorithm</a:t>
                      </a:r>
                      <a:endParaRPr lang="zh-CN" altLang="en-US" dirty="0"/>
                    </a:p>
                  </a:txBody>
                  <a:tcPr/>
                </a:tc>
                <a:tc>
                  <a:txBody>
                    <a:bodyPr/>
                    <a:lstStyle/>
                    <a:p>
                      <a:r>
                        <a:rPr lang="en-US" altLang="zh-CN" dirty="0" smtClean="0"/>
                        <a:t>IC,  possibly CPI</a:t>
                      </a:r>
                      <a:endParaRPr lang="zh-CN" altLang="en-US" dirty="0"/>
                    </a:p>
                  </a:txBody>
                  <a:tcPr/>
                </a:tc>
                <a:tc>
                  <a:txBody>
                    <a:bodyPr/>
                    <a:lstStyle/>
                    <a:p>
                      <a:r>
                        <a:rPr lang="en-US" altLang="zh-CN" dirty="0" smtClean="0"/>
                        <a:t>Favoring instructions</a:t>
                      </a:r>
                      <a:endParaRPr lang="zh-CN" altLang="en-US" dirty="0"/>
                    </a:p>
                  </a:txBody>
                  <a:tcPr/>
                </a:tc>
              </a:tr>
              <a:tr h="370840">
                <a:tc>
                  <a:txBody>
                    <a:bodyPr/>
                    <a:lstStyle/>
                    <a:p>
                      <a:r>
                        <a:rPr lang="en-US" altLang="zh-CN" dirty="0" smtClean="0"/>
                        <a:t>Programming language</a:t>
                      </a:r>
                      <a:endParaRPr lang="zh-CN" altLang="en-US" dirty="0"/>
                    </a:p>
                  </a:txBody>
                  <a:tcPr/>
                </a:tc>
                <a:tc>
                  <a:txBody>
                    <a:bodyPr/>
                    <a:lstStyle/>
                    <a:p>
                      <a:r>
                        <a:rPr lang="en-US" altLang="zh-CN" dirty="0" smtClean="0"/>
                        <a:t>IC,</a:t>
                      </a:r>
                      <a:r>
                        <a:rPr lang="en-US" altLang="zh-CN" baseline="0" dirty="0" smtClean="0"/>
                        <a:t>  CPI</a:t>
                      </a:r>
                      <a:endParaRPr lang="zh-CN" altLang="en-US" dirty="0"/>
                    </a:p>
                  </a:txBody>
                  <a:tcPr/>
                </a:tc>
                <a:tc>
                  <a:txBody>
                    <a:bodyPr/>
                    <a:lstStyle/>
                    <a:p>
                      <a:r>
                        <a:rPr lang="en-US" altLang="zh-CN" dirty="0" smtClean="0"/>
                        <a:t>Java</a:t>
                      </a:r>
                      <a:r>
                        <a:rPr lang="en-US" altLang="zh-CN" baseline="0" dirty="0" smtClean="0"/>
                        <a:t> : indirect calls</a:t>
                      </a:r>
                      <a:endParaRPr lang="zh-CN" altLang="en-US" dirty="0"/>
                    </a:p>
                  </a:txBody>
                  <a:tcPr/>
                </a:tc>
              </a:tr>
              <a:tr h="370840">
                <a:tc>
                  <a:txBody>
                    <a:bodyPr/>
                    <a:lstStyle/>
                    <a:p>
                      <a:r>
                        <a:rPr lang="en-US" altLang="zh-CN" dirty="0" err="1" smtClean="0"/>
                        <a:t>Compuiler</a:t>
                      </a:r>
                      <a:endParaRPr lang="en-US" altLang="zh-CN" dirty="0" smtClean="0"/>
                    </a:p>
                  </a:txBody>
                  <a:tcPr/>
                </a:tc>
                <a:tc>
                  <a:txBody>
                    <a:bodyPr/>
                    <a:lstStyle/>
                    <a:p>
                      <a:r>
                        <a:rPr lang="en-US" altLang="zh-CN" dirty="0" smtClean="0"/>
                        <a:t>IC,  CPI</a:t>
                      </a:r>
                      <a:endParaRPr lang="zh-CN" altLang="en-US" dirty="0"/>
                    </a:p>
                  </a:txBody>
                  <a:tcPr/>
                </a:tc>
                <a:tc>
                  <a:txBody>
                    <a:bodyPr/>
                    <a:lstStyle/>
                    <a:p>
                      <a:endParaRPr lang="zh-CN" altLang="en-US" dirty="0"/>
                    </a:p>
                  </a:txBody>
                  <a:tcPr/>
                </a:tc>
              </a:tr>
              <a:tr h="370840">
                <a:tc>
                  <a:txBody>
                    <a:bodyPr/>
                    <a:lstStyle/>
                    <a:p>
                      <a:r>
                        <a:rPr lang="en-US" altLang="zh-CN" dirty="0" smtClean="0"/>
                        <a:t>Instruction set</a:t>
                      </a:r>
                      <a:r>
                        <a:rPr lang="en-US" altLang="zh-CN" baseline="0" dirty="0" smtClean="0"/>
                        <a:t> Architecture </a:t>
                      </a:r>
                      <a:endParaRPr lang="zh-CN" altLang="en-US" dirty="0"/>
                    </a:p>
                  </a:txBody>
                  <a:tcPr/>
                </a:tc>
                <a:tc>
                  <a:txBody>
                    <a:bodyPr/>
                    <a:lstStyle/>
                    <a:p>
                      <a:r>
                        <a:rPr lang="en-US" altLang="zh-CN" dirty="0" smtClean="0"/>
                        <a:t>IC,  </a:t>
                      </a:r>
                      <a:r>
                        <a:rPr lang="en-US" altLang="zh-CN" baseline="0" dirty="0" smtClean="0"/>
                        <a:t> CPI,   CC</a:t>
                      </a:r>
                      <a:endParaRPr lang="zh-CN" altLang="en-US" dirty="0"/>
                    </a:p>
                  </a:txBody>
                  <a:tcPr/>
                </a:tc>
                <a:tc>
                  <a:txBody>
                    <a:bodyPr/>
                    <a:lstStyle/>
                    <a:p>
                      <a:endParaRPr lang="zh-CN" altLang="en-US" dirty="0"/>
                    </a:p>
                  </a:txBody>
                  <a:tcPr/>
                </a:tc>
              </a:tr>
              <a:tr h="370840">
                <a:tc>
                  <a:txBody>
                    <a:bodyPr/>
                    <a:lstStyle/>
                    <a:p>
                      <a:r>
                        <a:rPr lang="en-US" altLang="zh-CN" dirty="0" smtClean="0"/>
                        <a:t>Organization</a:t>
                      </a:r>
                      <a:endParaRPr lang="zh-CN" altLang="en-US" dirty="0"/>
                    </a:p>
                  </a:txBody>
                  <a:tcPr/>
                </a:tc>
                <a:tc>
                  <a:txBody>
                    <a:bodyPr/>
                    <a:lstStyle/>
                    <a:p>
                      <a:r>
                        <a:rPr lang="en-US" altLang="zh-CN" dirty="0" smtClean="0"/>
                        <a:t>CPI,  CC</a:t>
                      </a:r>
                      <a:endParaRPr lang="zh-CN" altLang="en-US" dirty="0"/>
                    </a:p>
                  </a:txBody>
                  <a:tcPr/>
                </a:tc>
                <a:tc>
                  <a:txBody>
                    <a:bodyPr/>
                    <a:lstStyle/>
                    <a:p>
                      <a:endParaRPr lang="zh-CN" altLang="en-US" dirty="0"/>
                    </a:p>
                  </a:txBody>
                  <a:tcPr/>
                </a:tc>
              </a:tr>
              <a:tr h="370840">
                <a:tc>
                  <a:txBody>
                    <a:bodyPr/>
                    <a:lstStyle/>
                    <a:p>
                      <a:r>
                        <a:rPr lang="en-US" altLang="zh-CN" dirty="0" smtClean="0"/>
                        <a:t>IC </a:t>
                      </a:r>
                      <a:endParaRPr lang="zh-CN" altLang="en-US" dirty="0"/>
                    </a:p>
                  </a:txBody>
                  <a:tcPr/>
                </a:tc>
                <a:tc>
                  <a:txBody>
                    <a:bodyPr/>
                    <a:lstStyle/>
                    <a:p>
                      <a:r>
                        <a:rPr lang="en-US" altLang="zh-CN" dirty="0" smtClean="0"/>
                        <a:t>CC</a:t>
                      </a:r>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423035166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9C63A29-3771-4A9D-AB7B-6A273EE66512}"/>
              </a:ext>
            </a:extLst>
          </p:cNvPr>
          <p:cNvSpPr>
            <a:spLocks noGrp="1"/>
          </p:cNvSpPr>
          <p:nvPr>
            <p:ph type="title"/>
          </p:nvPr>
        </p:nvSpPr>
        <p:spPr/>
        <p:txBody>
          <a:bodyPr>
            <a:normAutofit/>
          </a:bodyPr>
          <a:lstStyle/>
          <a:p>
            <a:r>
              <a:rPr lang="en-US" altLang="zh-CN" sz="3600" dirty="0"/>
              <a:t>Turing Machine (1936)</a:t>
            </a:r>
            <a:endParaRPr lang="zh-CN" altLang="en-US" sz="3600" dirty="0"/>
          </a:p>
        </p:txBody>
      </p:sp>
      <p:sp>
        <p:nvSpPr>
          <p:cNvPr id="6" name="内容占位符 2">
            <a:extLst>
              <a:ext uri="{FF2B5EF4-FFF2-40B4-BE49-F238E27FC236}">
                <a16:creationId xmlns="" xmlns:a16="http://schemas.microsoft.com/office/drawing/2014/main" id="{AEF7DCBD-1553-492D-8CC8-6AE88F8018AF}"/>
              </a:ext>
            </a:extLst>
          </p:cNvPr>
          <p:cNvSpPr txBox="1">
            <a:spLocks/>
          </p:cNvSpPr>
          <p:nvPr/>
        </p:nvSpPr>
        <p:spPr bwMode="auto">
          <a:xfrm>
            <a:off x="1865189" y="1268760"/>
            <a:ext cx="5472608" cy="38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800" dirty="0"/>
          </a:p>
        </p:txBody>
      </p:sp>
      <p:sp>
        <p:nvSpPr>
          <p:cNvPr id="7" name="内容占位符 2">
            <a:extLst>
              <a:ext uri="{FF2B5EF4-FFF2-40B4-BE49-F238E27FC236}">
                <a16:creationId xmlns="" xmlns:a16="http://schemas.microsoft.com/office/drawing/2014/main" id="{AB7F790A-96E6-4E1F-91E8-C4BA1D7B6D68}"/>
              </a:ext>
            </a:extLst>
          </p:cNvPr>
          <p:cNvSpPr>
            <a:spLocks noGrp="1"/>
          </p:cNvSpPr>
          <p:nvPr>
            <p:ph idx="1"/>
          </p:nvPr>
        </p:nvSpPr>
        <p:spPr>
          <a:xfrm>
            <a:off x="335360" y="1268760"/>
            <a:ext cx="7632848" cy="2849715"/>
          </a:xfrm>
        </p:spPr>
        <p:txBody>
          <a:bodyPr/>
          <a:lstStyle/>
          <a:p>
            <a:pPr marL="0" indent="0">
              <a:buNone/>
            </a:pPr>
            <a:r>
              <a:rPr lang="en-US" altLang="zh-CN" sz="2800" dirty="0"/>
              <a:t>Alan Turing</a:t>
            </a:r>
            <a:r>
              <a:rPr lang="en-US" altLang="zh-CN" sz="2800" b="0" dirty="0">
                <a:solidFill>
                  <a:schemeClr val="tx1"/>
                </a:solidFill>
              </a:rPr>
              <a:t> described a theoretical device called the </a:t>
            </a:r>
            <a:r>
              <a:rPr lang="en-US" altLang="zh-CN" sz="2800" b="0" dirty="0">
                <a:solidFill>
                  <a:srgbClr val="0000FF"/>
                </a:solidFill>
              </a:rPr>
              <a:t>Turing machine</a:t>
            </a:r>
            <a:r>
              <a:rPr lang="en-US" altLang="zh-CN" sz="2800" b="0" dirty="0">
                <a:solidFill>
                  <a:schemeClr val="tx1"/>
                </a:solidFill>
              </a:rPr>
              <a:t>, formalized the concepts of </a:t>
            </a:r>
            <a:r>
              <a:rPr lang="en-US" altLang="zh-CN" sz="2800" b="0" dirty="0">
                <a:solidFill>
                  <a:srgbClr val="0000FF"/>
                </a:solidFill>
              </a:rPr>
              <a:t>computation and algorithms</a:t>
            </a:r>
            <a:r>
              <a:rPr lang="en-US" altLang="zh-CN" sz="2800" b="0" dirty="0">
                <a:solidFill>
                  <a:schemeClr val="tx1"/>
                </a:solidFill>
              </a:rPr>
              <a:t> </a:t>
            </a:r>
            <a:r>
              <a:rPr lang="en-US" altLang="zh-CN" sz="2800" dirty="0">
                <a:solidFill>
                  <a:schemeClr val="tx1"/>
                </a:solidFill>
              </a:rPr>
              <a:t>in 1936</a:t>
            </a:r>
          </a:p>
        </p:txBody>
      </p:sp>
      <p:pic>
        <p:nvPicPr>
          <p:cNvPr id="5" name="图片 4">
            <a:extLst>
              <a:ext uri="{FF2B5EF4-FFF2-40B4-BE49-F238E27FC236}">
                <a16:creationId xmlns="" xmlns:a16="http://schemas.microsoft.com/office/drawing/2014/main" id="{8C9F28D5-DF47-4EFA-B252-589676730E64}"/>
              </a:ext>
            </a:extLst>
          </p:cNvPr>
          <p:cNvPicPr>
            <a:picLocks noChangeAspect="1"/>
          </p:cNvPicPr>
          <p:nvPr/>
        </p:nvPicPr>
        <p:blipFill>
          <a:blip r:embed="rId4"/>
          <a:stretch>
            <a:fillRect/>
          </a:stretch>
        </p:blipFill>
        <p:spPr>
          <a:xfrm>
            <a:off x="7968208" y="1343858"/>
            <a:ext cx="3822921" cy="4474361"/>
          </a:xfrm>
          <a:prstGeom prst="rect">
            <a:avLst/>
          </a:prstGeom>
        </p:spPr>
      </p:pic>
      <p:pic>
        <p:nvPicPr>
          <p:cNvPr id="8" name="Picture 2" descr="Alan Turing Old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400" y="3068960"/>
            <a:ext cx="1978497" cy="2673236"/>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 xmlns:a16="http://schemas.microsoft.com/office/drawing/2014/main" id="{48F647FA-D481-453A-BFE9-9DA879F1C38E}"/>
              </a:ext>
            </a:extLst>
          </p:cNvPr>
          <p:cNvSpPr txBox="1">
            <a:spLocks/>
          </p:cNvSpPr>
          <p:nvPr/>
        </p:nvSpPr>
        <p:spPr bwMode="auto">
          <a:xfrm>
            <a:off x="6960096" y="5893317"/>
            <a:ext cx="4922516" cy="47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CN" sz="1600" b="0" dirty="0">
                <a:solidFill>
                  <a:schemeClr val="tx1"/>
                </a:solidFill>
              </a:rPr>
              <a:t>A.M. Turing (1936), On Computable Number</a:t>
            </a:r>
            <a:endParaRPr lang="en-US" sz="1600" b="0" dirty="0">
              <a:solidFill>
                <a:schemeClr val="tx1"/>
              </a:solidFill>
            </a:endParaRPr>
          </a:p>
        </p:txBody>
      </p:sp>
      <p:pic>
        <p:nvPicPr>
          <p:cNvPr id="7170" name="Picture 2" descr="Turing machine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3672" y="3126319"/>
            <a:ext cx="4279952" cy="2615877"/>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 xmlns:a16="http://schemas.microsoft.com/office/drawing/2014/main" id="{0F7B8FF3-8ECF-43A1-9EEB-F50FC697608D}"/>
              </a:ext>
            </a:extLst>
          </p:cNvPr>
          <p:cNvSpPr txBox="1">
            <a:spLocks/>
          </p:cNvSpPr>
          <p:nvPr/>
        </p:nvSpPr>
        <p:spPr bwMode="auto">
          <a:xfrm>
            <a:off x="551384" y="5825048"/>
            <a:ext cx="3312368" cy="47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0" dirty="0" err="1">
                <a:solidFill>
                  <a:schemeClr val="tx1"/>
                </a:solidFill>
              </a:rPr>
              <a:t>A.M.Turing</a:t>
            </a:r>
            <a:r>
              <a:rPr lang="en-US" sz="1600" b="0" dirty="0">
                <a:solidFill>
                  <a:schemeClr val="tx1"/>
                </a:solidFill>
              </a:rPr>
              <a:t> (1912-1954)</a:t>
            </a:r>
          </a:p>
        </p:txBody>
      </p:sp>
      <p:sp>
        <p:nvSpPr>
          <p:cNvPr id="11" name="内容占位符 2">
            <a:extLst>
              <a:ext uri="{FF2B5EF4-FFF2-40B4-BE49-F238E27FC236}">
                <a16:creationId xmlns="" xmlns:a16="http://schemas.microsoft.com/office/drawing/2014/main" id="{0F7B8FF3-8ECF-43A1-9EEB-F50FC697608D}"/>
              </a:ext>
            </a:extLst>
          </p:cNvPr>
          <p:cNvSpPr txBox="1">
            <a:spLocks/>
          </p:cNvSpPr>
          <p:nvPr/>
        </p:nvSpPr>
        <p:spPr bwMode="auto">
          <a:xfrm>
            <a:off x="3404451" y="5840565"/>
            <a:ext cx="3744416" cy="47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0" dirty="0">
                <a:solidFill>
                  <a:schemeClr val="tx1"/>
                </a:solidFill>
              </a:rPr>
              <a:t>Turing machine as a mechanical device</a:t>
            </a:r>
          </a:p>
        </p:txBody>
      </p:sp>
    </p:spTree>
    <p:extLst>
      <p:ext uri="{BB962C8B-B14F-4D97-AF65-F5344CB8AC3E}">
        <p14:creationId xmlns:p14="http://schemas.microsoft.com/office/powerpoint/2010/main" val="262400339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Rot="1" noChangeArrowheads="1"/>
          </p:cNvSpPr>
          <p:nvPr>
            <p:ph type="title"/>
          </p:nvPr>
        </p:nvSpPr>
        <p:spPr>
          <a:xfrm>
            <a:off x="1055440" y="22034"/>
            <a:ext cx="7643834" cy="1071545"/>
          </a:xfrm>
        </p:spPr>
        <p:txBody>
          <a:bodyPr/>
          <a:lstStyle/>
          <a:p>
            <a:pPr eaLnBrk="1" hangingPunct="1"/>
            <a:r>
              <a:rPr lang="en-US" altLang="zh-CN" dirty="0"/>
              <a:t>Incredible performance improvement</a:t>
            </a:r>
            <a:endParaRPr lang="en-US" altLang="zh-CN" sz="4400" dirty="0"/>
          </a:p>
        </p:txBody>
      </p:sp>
      <p:pic>
        <p:nvPicPr>
          <p:cNvPr id="18" name="图片 17" descr="memory size.bmp"/>
          <p:cNvPicPr>
            <a:picLocks noChangeAspect="1"/>
          </p:cNvPicPr>
          <p:nvPr/>
        </p:nvPicPr>
        <p:blipFill>
          <a:blip r:embed="rId2"/>
          <a:stretch>
            <a:fillRect/>
          </a:stretch>
        </p:blipFill>
        <p:spPr>
          <a:xfrm>
            <a:off x="2595539" y="1857364"/>
            <a:ext cx="6792105" cy="2571768"/>
          </a:xfrm>
          <a:prstGeom prst="rect">
            <a:avLst/>
          </a:prstGeom>
        </p:spPr>
      </p:pic>
      <p:pic>
        <p:nvPicPr>
          <p:cNvPr id="17" name="Picture 4"/>
          <p:cNvPicPr>
            <a:picLocks noChangeAspect="1" noChangeArrowheads="1"/>
          </p:cNvPicPr>
          <p:nvPr/>
        </p:nvPicPr>
        <p:blipFill>
          <a:blip r:embed="rId3"/>
          <a:srcRect/>
          <a:stretch>
            <a:fillRect/>
          </a:stretch>
        </p:blipFill>
        <p:spPr bwMode="auto">
          <a:xfrm>
            <a:off x="1073976" y="1093579"/>
            <a:ext cx="8982464" cy="5089525"/>
          </a:xfrm>
          <a:prstGeom prst="rect">
            <a:avLst/>
          </a:prstGeom>
          <a:noFill/>
          <a:ln w="12700" cap="sq">
            <a:noFill/>
            <a:miter lim="800000"/>
            <a:headEnd type="none" w="sm" len="sm"/>
            <a:tailEnd type="none" w="sm" len="sm"/>
          </a:ln>
        </p:spPr>
      </p:pic>
    </p:spTree>
    <p:extLst>
      <p:ext uri="{BB962C8B-B14F-4D97-AF65-F5344CB8AC3E}">
        <p14:creationId xmlns:p14="http://schemas.microsoft.com/office/powerpoint/2010/main" val="39178542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to="" calcmode="lin" valueType="num">
                                      <p:cBhvr>
                                        <p:cTn id="7" dur="1" fill="hold"/>
                                        <p:tgtEl>
                                          <p:spTgt spid="1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to="" calcmode="lin" valueType="num">
                                      <p:cBhvr>
                                        <p:cTn id="12" dur="1" fill="hold"/>
                                        <p:tgtEl>
                                          <p:spTgt spid="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内容占位符 2"/>
          <p:cNvSpPr>
            <a:spLocks noGrp="1"/>
          </p:cNvSpPr>
          <p:nvPr>
            <p:ph idx="1"/>
          </p:nvPr>
        </p:nvSpPr>
        <p:spPr>
          <a:xfrm>
            <a:off x="1199456" y="1357314"/>
            <a:ext cx="9721080" cy="2786067"/>
          </a:xfrm>
        </p:spPr>
        <p:txBody>
          <a:bodyPr/>
          <a:lstStyle/>
          <a:p>
            <a:pPr eaLnBrk="1" hangingPunct="1"/>
            <a:r>
              <a:rPr lang="en-US" altLang="zh-CN" dirty="0">
                <a:solidFill>
                  <a:srgbClr val="FF0000"/>
                </a:solidFill>
              </a:rPr>
              <a:t>25%:  </a:t>
            </a:r>
            <a:r>
              <a:rPr lang="en-US" altLang="zh-CN" dirty="0"/>
              <a:t>Technological improvements contributes a lot in computer performance</a:t>
            </a:r>
          </a:p>
          <a:p>
            <a:pPr eaLnBrk="1" hangingPunct="1"/>
            <a:r>
              <a:rPr lang="en-US" altLang="zh-CN" dirty="0">
                <a:solidFill>
                  <a:srgbClr val="FF0000"/>
                </a:solidFill>
              </a:rPr>
              <a:t>52%:  </a:t>
            </a:r>
            <a:r>
              <a:rPr lang="en-US" altLang="zh-CN" dirty="0"/>
              <a:t>After RISC emergence, computer design </a:t>
            </a:r>
            <a:r>
              <a:rPr lang="en-US" altLang="zh-CN" dirty="0" err="1"/>
              <a:t>emphsized</a:t>
            </a:r>
            <a:r>
              <a:rPr lang="en-US" altLang="zh-CN" dirty="0"/>
              <a:t> both </a:t>
            </a:r>
            <a:r>
              <a:rPr lang="en-US" altLang="zh-CN" dirty="0" err="1">
                <a:solidFill>
                  <a:srgbClr val="3333FF"/>
                </a:solidFill>
              </a:rPr>
              <a:t>architecutural</a:t>
            </a:r>
            <a:r>
              <a:rPr lang="en-US" altLang="zh-CN" dirty="0">
                <a:solidFill>
                  <a:srgbClr val="3333FF"/>
                </a:solidFill>
              </a:rPr>
              <a:t> innovation </a:t>
            </a:r>
            <a:r>
              <a:rPr lang="en-US" altLang="zh-CN" dirty="0"/>
              <a:t>and efficient use of technology </a:t>
            </a:r>
            <a:r>
              <a:rPr lang="en-US" altLang="zh-CN" dirty="0" err="1"/>
              <a:t>improvments</a:t>
            </a:r>
            <a:r>
              <a:rPr lang="en-US" altLang="zh-CN" dirty="0"/>
              <a:t>.</a:t>
            </a:r>
          </a:p>
          <a:p>
            <a:pPr lvl="1" eaLnBrk="1" hangingPunct="1"/>
            <a:r>
              <a:rPr lang="en-US" altLang="zh-CN" dirty="0">
                <a:solidFill>
                  <a:schemeClr val="tx2"/>
                </a:solidFill>
              </a:rPr>
              <a:t>CA plays an important role in </a:t>
            </a:r>
            <a:r>
              <a:rPr lang="en-US" altLang="zh-CN" dirty="0" err="1">
                <a:solidFill>
                  <a:schemeClr val="tx2"/>
                </a:solidFill>
              </a:rPr>
              <a:t>perf</a:t>
            </a:r>
            <a:r>
              <a:rPr lang="en-US" altLang="zh-CN" dirty="0">
                <a:solidFill>
                  <a:schemeClr val="tx2"/>
                </a:solidFill>
              </a:rPr>
              <a:t>. Improvement</a:t>
            </a:r>
          </a:p>
          <a:p>
            <a:pPr lvl="1" eaLnBrk="1" hangingPunct="1"/>
            <a:endParaRPr lang="en-US" altLang="zh-CN" dirty="0">
              <a:solidFill>
                <a:schemeClr val="tx2"/>
              </a:solidFill>
            </a:endParaRPr>
          </a:p>
          <a:p>
            <a:pPr>
              <a:buNone/>
            </a:pPr>
            <a:endParaRPr lang="en-US" altLang="zh-CN" dirty="0" smtClean="0">
              <a:solidFill>
                <a:schemeClr val="tx2"/>
              </a:solidFill>
            </a:endParaRPr>
          </a:p>
        </p:txBody>
      </p:sp>
      <p:sp>
        <p:nvSpPr>
          <p:cNvPr id="5" name="内容占位符 2"/>
          <p:cNvSpPr txBox="1">
            <a:spLocks/>
          </p:cNvSpPr>
          <p:nvPr/>
        </p:nvSpPr>
        <p:spPr bwMode="auto">
          <a:xfrm>
            <a:off x="2095472" y="4714885"/>
            <a:ext cx="2786082" cy="5715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FontTx/>
              <a:buChar char="•"/>
              <a:defRPr/>
            </a:pPr>
            <a:r>
              <a:rPr lang="en-US" altLang="zh-CN" sz="2800" kern="0" dirty="0">
                <a:solidFill>
                  <a:srgbClr val="FF0000"/>
                </a:solidFill>
                <a:latin typeface="+mn-lt"/>
                <a:ea typeface="+mn-ea"/>
              </a:rPr>
              <a:t> Why  20% ? </a:t>
            </a:r>
            <a:endParaRPr lang="en-US" altLang="zh-CN" sz="3200" kern="0" dirty="0">
              <a:solidFill>
                <a:schemeClr val="tx2"/>
              </a:solidFill>
              <a:latin typeface="+mn-lt"/>
              <a:ea typeface="+mn-ea"/>
            </a:endParaRPr>
          </a:p>
          <a:p>
            <a:pPr marL="342900" indent="-342900">
              <a:spcBef>
                <a:spcPct val="20000"/>
              </a:spcBef>
              <a:buFontTx/>
              <a:buChar char="•"/>
              <a:defRPr/>
            </a:pPr>
            <a:endParaRPr lang="en-US" altLang="zh-CN" sz="3200" kern="0" dirty="0">
              <a:solidFill>
                <a:schemeClr val="tx2"/>
              </a:solidFill>
              <a:latin typeface="+mn-lt"/>
              <a:ea typeface="+mn-ea"/>
            </a:endParaRPr>
          </a:p>
        </p:txBody>
      </p:sp>
      <p:sp>
        <p:nvSpPr>
          <p:cNvPr id="6" name="爆炸形 1 5"/>
          <p:cNvSpPr/>
          <p:nvPr/>
        </p:nvSpPr>
        <p:spPr>
          <a:xfrm>
            <a:off x="4810116" y="4286256"/>
            <a:ext cx="5857884" cy="1785950"/>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0000"/>
                </a:solidFill>
              </a:rPr>
              <a:t>Three Walls !  </a:t>
            </a:r>
            <a:endParaRPr lang="zh-CN" altLang="en-US" sz="3200" dirty="0">
              <a:solidFill>
                <a:srgbClr val="FF0000"/>
              </a:solidFill>
            </a:endParaRPr>
          </a:p>
        </p:txBody>
      </p:sp>
    </p:spTree>
    <p:extLst>
      <p:ext uri="{BB962C8B-B14F-4D97-AF65-F5344CB8AC3E}">
        <p14:creationId xmlns:p14="http://schemas.microsoft.com/office/powerpoint/2010/main" val="946369647"/>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iterate type="lt">
                                    <p:tmPct val="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grpId="1" nodeType="clickEffect">
                                  <p:stCondLst>
                                    <p:cond delay="0"/>
                                  </p:stCondLst>
                                  <p:iterate type="lt">
                                    <p:tmPct val="10000"/>
                                  </p:iterate>
                                  <p:childTnLst>
                                    <p:animScale>
                                      <p:cBhvr>
                                        <p:cTn id="20" dur="250" autoRev="1" fill="hold">
                                          <p:stCondLst>
                                            <p:cond delay="0"/>
                                          </p:stCondLst>
                                        </p:cTn>
                                        <p:tgtEl>
                                          <p:spTgt spid="6"/>
                                        </p:tgtEl>
                                      </p:cBhvr>
                                      <p:to x="80000" y="100000"/>
                                    </p:animScale>
                                    <p:anim by="(#ppt_w*0.10)" calcmode="lin" valueType="num">
                                      <p:cBhvr>
                                        <p:cTn id="21" dur="250" autoRev="1" fill="hold">
                                          <p:stCondLst>
                                            <p:cond delay="0"/>
                                          </p:stCondLst>
                                        </p:cTn>
                                        <p:tgtEl>
                                          <p:spTgt spid="6"/>
                                        </p:tgtEl>
                                        <p:attrNameLst>
                                          <p:attrName>ppt_x</p:attrName>
                                        </p:attrNameLst>
                                      </p:cBhvr>
                                    </p:anim>
                                    <p:anim by="(-#ppt_w*0.10)" calcmode="lin" valueType="num">
                                      <p:cBhvr>
                                        <p:cTn id="22" dur="250" autoRev="1" fill="hold">
                                          <p:stCondLst>
                                            <p:cond delay="0"/>
                                          </p:stCondLst>
                                        </p:cTn>
                                        <p:tgtEl>
                                          <p:spTgt spid="6"/>
                                        </p:tgtEl>
                                        <p:attrNameLst>
                                          <p:attrName>ppt_y</p:attrName>
                                        </p:attrNameLst>
                                      </p:cBhvr>
                                    </p:anim>
                                    <p:animRot by="-480000">
                                      <p:cBhvr>
                                        <p:cTn id="23" dur="25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BE86817-6157-410C-83B9-C7437447E3D7}"/>
              </a:ext>
            </a:extLst>
          </p:cNvPr>
          <p:cNvSpPr>
            <a:spLocks noGrp="1"/>
          </p:cNvSpPr>
          <p:nvPr>
            <p:ph type="title"/>
          </p:nvPr>
        </p:nvSpPr>
        <p:spPr/>
        <p:txBody>
          <a:bodyPr/>
          <a:lstStyle/>
          <a:p>
            <a:r>
              <a:rPr lang="en-US" altLang="zh-CN" dirty="0"/>
              <a:t>Challenges of the processor</a:t>
            </a:r>
            <a:endParaRPr lang="zh-CN" altLang="en-US" dirty="0"/>
          </a:p>
        </p:txBody>
      </p:sp>
      <p:sp>
        <p:nvSpPr>
          <p:cNvPr id="3" name="内容占位符 2">
            <a:extLst>
              <a:ext uri="{FF2B5EF4-FFF2-40B4-BE49-F238E27FC236}">
                <a16:creationId xmlns="" xmlns:a16="http://schemas.microsoft.com/office/drawing/2014/main" id="{D84FEB73-015D-4701-87CA-C63B77E74B22}"/>
              </a:ext>
            </a:extLst>
          </p:cNvPr>
          <p:cNvSpPr>
            <a:spLocks noGrp="1"/>
          </p:cNvSpPr>
          <p:nvPr>
            <p:ph idx="1"/>
          </p:nvPr>
        </p:nvSpPr>
        <p:spPr>
          <a:xfrm>
            <a:off x="609600" y="1268760"/>
            <a:ext cx="10670976" cy="1944216"/>
          </a:xfrm>
        </p:spPr>
        <p:txBody>
          <a:bodyPr/>
          <a:lstStyle/>
          <a:p>
            <a:r>
              <a:rPr lang="zh-CN" altLang="en-US" sz="2400" dirty="0"/>
              <a:t>处理器和存储器性能的提高不成比例，“内存墙”问题日趋严重，“冯诺依曼”架构面领挑战。</a:t>
            </a:r>
            <a:endParaRPr lang="en-US" altLang="zh-CN" sz="2400" dirty="0"/>
          </a:p>
          <a:p>
            <a:r>
              <a:rPr lang="zh-CN" altLang="en-US" sz="2400" dirty="0"/>
              <a:t>单位面积功耗增大，散热问题日趋严峻，“功耗墙”问题凸显。</a:t>
            </a:r>
            <a:endParaRPr lang="en-US" altLang="zh-CN" sz="2400" dirty="0"/>
          </a:p>
          <a:p>
            <a:r>
              <a:rPr lang="zh-CN" altLang="en-US" sz="2400" dirty="0"/>
              <a:t>受物理规律限制，摩尔定律面临失效，靠工艺进步获得的性能红利逐渐减弱。</a:t>
            </a:r>
            <a:endParaRPr lang="en-US" altLang="zh-CN" sz="2400" dirty="0"/>
          </a:p>
          <a:p>
            <a:pPr marL="0" indent="0">
              <a:buNone/>
            </a:pPr>
            <a:endParaRPr lang="zh-CN" altLang="en-US" dirty="0"/>
          </a:p>
        </p:txBody>
      </p:sp>
      <p:pic>
        <p:nvPicPr>
          <p:cNvPr id="4" name="图片 3">
            <a:extLst>
              <a:ext uri="{FF2B5EF4-FFF2-40B4-BE49-F238E27FC236}">
                <a16:creationId xmlns="" xmlns:a16="http://schemas.microsoft.com/office/drawing/2014/main" id="{17879A02-E54B-49B7-919F-101D91975977}"/>
              </a:ext>
            </a:extLst>
          </p:cNvPr>
          <p:cNvPicPr>
            <a:picLocks noChangeAspect="1"/>
          </p:cNvPicPr>
          <p:nvPr/>
        </p:nvPicPr>
        <p:blipFill>
          <a:blip r:embed="rId3"/>
          <a:stretch>
            <a:fillRect/>
          </a:stretch>
        </p:blipFill>
        <p:spPr>
          <a:xfrm>
            <a:off x="0" y="3527322"/>
            <a:ext cx="4167494" cy="1853419"/>
          </a:xfrm>
          <a:prstGeom prst="rect">
            <a:avLst/>
          </a:prstGeom>
        </p:spPr>
      </p:pic>
      <p:pic>
        <p:nvPicPr>
          <p:cNvPr id="5" name="图片 4">
            <a:extLst>
              <a:ext uri="{FF2B5EF4-FFF2-40B4-BE49-F238E27FC236}">
                <a16:creationId xmlns="" xmlns:a16="http://schemas.microsoft.com/office/drawing/2014/main" id="{3517F635-612B-4AC7-9E50-62C06B0C5085}"/>
              </a:ext>
            </a:extLst>
          </p:cNvPr>
          <p:cNvPicPr>
            <a:picLocks noChangeAspect="1"/>
          </p:cNvPicPr>
          <p:nvPr/>
        </p:nvPicPr>
        <p:blipFill>
          <a:blip r:embed="rId4"/>
          <a:stretch>
            <a:fillRect/>
          </a:stretch>
        </p:blipFill>
        <p:spPr>
          <a:xfrm>
            <a:off x="4515531" y="3192661"/>
            <a:ext cx="4005913" cy="2327523"/>
          </a:xfrm>
          <a:prstGeom prst="rect">
            <a:avLst/>
          </a:prstGeom>
        </p:spPr>
      </p:pic>
      <p:sp>
        <p:nvSpPr>
          <p:cNvPr id="7" name="文本框 6">
            <a:extLst>
              <a:ext uri="{FF2B5EF4-FFF2-40B4-BE49-F238E27FC236}">
                <a16:creationId xmlns="" xmlns:a16="http://schemas.microsoft.com/office/drawing/2014/main" id="{B669116A-B46E-4308-886B-F748B259555A}"/>
              </a:ext>
            </a:extLst>
          </p:cNvPr>
          <p:cNvSpPr txBox="1"/>
          <p:nvPr/>
        </p:nvSpPr>
        <p:spPr>
          <a:xfrm>
            <a:off x="1487488" y="5698533"/>
            <a:ext cx="2808312"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Memory Wall</a:t>
            </a:r>
            <a:r>
              <a:rPr lang="zh-CN" altLang="en-US" b="1" dirty="0">
                <a:solidFill>
                  <a:srgbClr val="C00000"/>
                </a:solidFill>
                <a:latin typeface="Times New Roman" panose="02020603050405020304" pitchFamily="18" charset="0"/>
                <a:cs typeface="Times New Roman" panose="02020603050405020304" pitchFamily="18" charset="0"/>
              </a:rPr>
              <a:t>（内存墙）</a:t>
            </a:r>
          </a:p>
        </p:txBody>
      </p:sp>
      <p:sp>
        <p:nvSpPr>
          <p:cNvPr id="8" name="文本框 7">
            <a:extLst>
              <a:ext uri="{FF2B5EF4-FFF2-40B4-BE49-F238E27FC236}">
                <a16:creationId xmlns="" xmlns:a16="http://schemas.microsoft.com/office/drawing/2014/main" id="{E344FD59-8140-48E2-93FF-C13CB7F52FE2}"/>
              </a:ext>
            </a:extLst>
          </p:cNvPr>
          <p:cNvSpPr txBox="1"/>
          <p:nvPr/>
        </p:nvSpPr>
        <p:spPr>
          <a:xfrm>
            <a:off x="9588388" y="5883199"/>
            <a:ext cx="1908212" cy="369332"/>
          </a:xfrm>
          <a:prstGeom prst="rect">
            <a:avLst/>
          </a:prstGeom>
          <a:noFill/>
        </p:spPr>
        <p:txBody>
          <a:bodyPr wrap="square" rtlCol="0">
            <a:spAutoFit/>
          </a:bodyPr>
          <a:lstStyle/>
          <a:p>
            <a:r>
              <a:rPr lang="zh-CN" altLang="en-US" b="1" dirty="0">
                <a:solidFill>
                  <a:srgbClr val="C00000"/>
                </a:solidFill>
                <a:latin typeface="Times New Roman" panose="02020603050405020304" pitchFamily="18" charset="0"/>
                <a:cs typeface="Times New Roman" panose="02020603050405020304" pitchFamily="18" charset="0"/>
              </a:rPr>
              <a:t>工艺发展限制</a:t>
            </a:r>
          </a:p>
        </p:txBody>
      </p:sp>
      <p:pic>
        <p:nvPicPr>
          <p:cNvPr id="9" name="图片 8">
            <a:extLst>
              <a:ext uri="{FF2B5EF4-FFF2-40B4-BE49-F238E27FC236}">
                <a16:creationId xmlns="" xmlns:a16="http://schemas.microsoft.com/office/drawing/2014/main" id="{82697D78-A026-46A2-9451-6F31BE90A0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4245" y="3527322"/>
            <a:ext cx="3504097" cy="2254483"/>
          </a:xfrm>
          <a:prstGeom prst="rect">
            <a:avLst/>
          </a:prstGeom>
        </p:spPr>
      </p:pic>
      <p:sp>
        <p:nvSpPr>
          <p:cNvPr id="10" name="文本框 9">
            <a:extLst>
              <a:ext uri="{FF2B5EF4-FFF2-40B4-BE49-F238E27FC236}">
                <a16:creationId xmlns="" xmlns:a16="http://schemas.microsoft.com/office/drawing/2014/main" id="{0C1FFC71-D556-4FD8-AAF5-4EE36FE60122}"/>
              </a:ext>
            </a:extLst>
          </p:cNvPr>
          <p:cNvSpPr txBox="1"/>
          <p:nvPr/>
        </p:nvSpPr>
        <p:spPr>
          <a:xfrm>
            <a:off x="5554149" y="5748736"/>
            <a:ext cx="2232248"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cs typeface="Times New Roman" panose="02020603050405020304" pitchFamily="18" charset="0"/>
              </a:rPr>
              <a:t>Power Wall(</a:t>
            </a:r>
            <a:r>
              <a:rPr lang="zh-CN" altLang="en-US" b="1" dirty="0">
                <a:solidFill>
                  <a:srgbClr val="C00000"/>
                </a:solidFill>
                <a:latin typeface="Times New Roman" panose="02020603050405020304" pitchFamily="18" charset="0"/>
                <a:cs typeface="Times New Roman" panose="02020603050405020304" pitchFamily="18" charset="0"/>
              </a:rPr>
              <a:t>功耗墙</a:t>
            </a:r>
            <a:r>
              <a:rPr lang="en-US" altLang="zh-CN" b="1" dirty="0">
                <a:solidFill>
                  <a:srgbClr val="C00000"/>
                </a:solidFill>
                <a:latin typeface="Times New Roman" panose="02020603050405020304" pitchFamily="18" charset="0"/>
                <a:cs typeface="Times New Roman" panose="02020603050405020304" pitchFamily="18" charset="0"/>
              </a:rPr>
              <a:t>)</a:t>
            </a:r>
            <a:endParaRPr lang="zh-CN" altLang="en-US"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70051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ILP</a:t>
            </a:r>
            <a:r>
              <a:rPr lang="en-US" altLang="zh-CN" dirty="0" smtClean="0"/>
              <a:t> Wall</a:t>
            </a:r>
            <a:endParaRPr lang="zh-CN" altLang="en-US" dirty="0"/>
          </a:p>
        </p:txBody>
      </p:sp>
      <p:sp>
        <p:nvSpPr>
          <p:cNvPr id="4" name="内容占位符 3"/>
          <p:cNvSpPr>
            <a:spLocks noGrp="1"/>
          </p:cNvSpPr>
          <p:nvPr>
            <p:ph idx="1"/>
          </p:nvPr>
        </p:nvSpPr>
        <p:spPr>
          <a:xfrm>
            <a:off x="1343472" y="1268760"/>
            <a:ext cx="8676580" cy="4768850"/>
          </a:xfrm>
        </p:spPr>
        <p:txBody>
          <a:bodyPr/>
          <a:lstStyle/>
          <a:p>
            <a:r>
              <a:rPr lang="en-US" altLang="zh-CN" sz="2400" i="1" dirty="0">
                <a:solidFill>
                  <a:srgbClr val="0000FF"/>
                </a:solidFill>
              </a:rPr>
              <a:t>“</a:t>
            </a:r>
            <a:r>
              <a:rPr lang="en-US" altLang="zh-CN" sz="2400" i="1" dirty="0" err="1">
                <a:solidFill>
                  <a:srgbClr val="0000FF"/>
                </a:solidFill>
              </a:rPr>
              <a:t>ILP</a:t>
            </a:r>
            <a:r>
              <a:rPr lang="en-US" altLang="zh-CN" sz="2400" i="1" dirty="0">
                <a:solidFill>
                  <a:srgbClr val="0000FF"/>
                </a:solidFill>
              </a:rPr>
              <a:t> wall”</a:t>
            </a:r>
            <a:r>
              <a:rPr lang="en-US" altLang="zh-CN" sz="2400" dirty="0">
                <a:solidFill>
                  <a:srgbClr val="0000FF"/>
                </a:solidFill>
              </a:rPr>
              <a:t> </a:t>
            </a:r>
            <a:r>
              <a:rPr lang="en-US" altLang="zh-CN" sz="2400" dirty="0"/>
              <a:t>refers to increasing </a:t>
            </a:r>
            <a:r>
              <a:rPr lang="en-US" altLang="zh-CN" sz="2400" dirty="0">
                <a:solidFill>
                  <a:srgbClr val="0000FF"/>
                </a:solidFill>
              </a:rPr>
              <a:t>difficulty to find enough parallelism in the instructions stream of a single process</a:t>
            </a:r>
            <a:r>
              <a:rPr lang="en-US" altLang="zh-CN" sz="2400" dirty="0"/>
              <a:t> to keep higher performance processor cores busy. </a:t>
            </a:r>
          </a:p>
          <a:p>
            <a:pPr>
              <a:buNone/>
            </a:pPr>
            <a:endParaRPr lang="en-US" altLang="zh-CN" dirty="0" smtClean="0"/>
          </a:p>
          <a:p>
            <a:pPr eaLnBrk="1" hangingPunct="1"/>
            <a:r>
              <a:rPr lang="en-US" altLang="zh-CN" dirty="0">
                <a:solidFill>
                  <a:srgbClr val="0000FF"/>
                </a:solidFill>
              </a:rPr>
              <a:t>20%:</a:t>
            </a:r>
            <a:r>
              <a:rPr lang="en-US" altLang="zh-CN" dirty="0">
                <a:solidFill>
                  <a:srgbClr val="FF0000"/>
                </a:solidFill>
              </a:rPr>
              <a:t> </a:t>
            </a:r>
            <a:r>
              <a:rPr lang="en-US" altLang="zh-CN" sz="2400" dirty="0">
                <a:solidFill>
                  <a:srgbClr val="FF0000"/>
                </a:solidFill>
              </a:rPr>
              <a:t>little </a:t>
            </a:r>
            <a:r>
              <a:rPr lang="en-US" altLang="zh-CN" sz="2400" dirty="0" err="1">
                <a:solidFill>
                  <a:srgbClr val="FF0000"/>
                </a:solidFill>
              </a:rPr>
              <a:t>ILP</a:t>
            </a:r>
            <a:r>
              <a:rPr lang="en-US" altLang="zh-CN" sz="2400" dirty="0">
                <a:solidFill>
                  <a:srgbClr val="FF0000"/>
                </a:solidFill>
              </a:rPr>
              <a:t> left to exploit due to power dissipation and memory gap </a:t>
            </a:r>
          </a:p>
          <a:p>
            <a:pPr lvl="1" eaLnBrk="1" hangingPunct="1"/>
            <a:r>
              <a:rPr lang="en-US" altLang="zh-CN" dirty="0">
                <a:solidFill>
                  <a:srgbClr val="0000FF"/>
                </a:solidFill>
              </a:rPr>
              <a:t>Faster </a:t>
            </a:r>
            <a:r>
              <a:rPr lang="en-US" altLang="zh-CN" dirty="0" err="1">
                <a:solidFill>
                  <a:srgbClr val="0000FF"/>
                </a:solidFill>
              </a:rPr>
              <a:t>uniprocessor</a:t>
            </a:r>
            <a:r>
              <a:rPr lang="en-US" altLang="zh-CN" dirty="0">
                <a:solidFill>
                  <a:srgbClr val="0000FF"/>
                </a:solidFill>
              </a:rPr>
              <a:t>  =&gt; </a:t>
            </a:r>
            <a:r>
              <a:rPr lang="en-US" altLang="zh-CN" dirty="0">
                <a:solidFill>
                  <a:srgbClr val="0000FF"/>
                </a:solidFill>
                <a:sym typeface="Wingdings" pitchFamily="2" charset="2"/>
              </a:rPr>
              <a:t> multiple processor on chip</a:t>
            </a:r>
          </a:p>
          <a:p>
            <a:pPr lvl="1" eaLnBrk="1" hangingPunct="1"/>
            <a:r>
              <a:rPr lang="en-US" altLang="zh-CN" dirty="0" err="1">
                <a:solidFill>
                  <a:srgbClr val="0000FF"/>
                </a:solidFill>
              </a:rPr>
              <a:t>ILP</a:t>
            </a:r>
            <a:r>
              <a:rPr lang="en-US" altLang="zh-CN" dirty="0">
                <a:solidFill>
                  <a:srgbClr val="0000FF"/>
                </a:solidFill>
              </a:rPr>
              <a:t>  =&gt; </a:t>
            </a:r>
            <a:r>
              <a:rPr lang="en-US" altLang="zh-CN" dirty="0" err="1">
                <a:solidFill>
                  <a:srgbClr val="0000FF"/>
                </a:solidFill>
              </a:rPr>
              <a:t>TLP</a:t>
            </a:r>
            <a:r>
              <a:rPr lang="en-US" altLang="zh-CN" dirty="0">
                <a:solidFill>
                  <a:srgbClr val="0000FF"/>
                </a:solidFill>
              </a:rPr>
              <a:t> and </a:t>
            </a:r>
            <a:r>
              <a:rPr lang="en-US" altLang="zh-CN" dirty="0" err="1">
                <a:solidFill>
                  <a:srgbClr val="0000FF"/>
                </a:solidFill>
              </a:rPr>
              <a:t>DLP</a:t>
            </a:r>
            <a:endParaRPr lang="en-US" altLang="zh-CN" dirty="0">
              <a:solidFill>
                <a:srgbClr val="0000FF"/>
              </a:solidFill>
            </a:endParaRPr>
          </a:p>
          <a:p>
            <a:pPr lvl="1" eaLnBrk="1" hangingPunct="1"/>
            <a:r>
              <a:rPr lang="en-US" altLang="zh-CN" dirty="0" err="1">
                <a:solidFill>
                  <a:srgbClr val="0000FF"/>
                </a:solidFill>
              </a:rPr>
              <a:t>Implicity</a:t>
            </a:r>
            <a:r>
              <a:rPr lang="en-US" altLang="zh-CN" dirty="0">
                <a:solidFill>
                  <a:srgbClr val="0000FF"/>
                </a:solidFill>
              </a:rPr>
              <a:t>, compiler and hardware  =&gt; </a:t>
            </a:r>
            <a:r>
              <a:rPr lang="en-US" altLang="zh-CN" dirty="0" err="1">
                <a:solidFill>
                  <a:srgbClr val="0000FF"/>
                </a:solidFill>
              </a:rPr>
              <a:t>Explicity</a:t>
            </a:r>
            <a:r>
              <a:rPr lang="en-US" altLang="zh-CN" dirty="0">
                <a:solidFill>
                  <a:srgbClr val="0000FF"/>
                </a:solidFill>
              </a:rPr>
              <a:t>, programmer</a:t>
            </a:r>
            <a:endParaRPr lang="zh-CN" altLang="en-US" dirty="0"/>
          </a:p>
        </p:txBody>
      </p:sp>
    </p:spTree>
    <p:extLst>
      <p:ext uri="{BB962C8B-B14F-4D97-AF65-F5344CB8AC3E}">
        <p14:creationId xmlns:p14="http://schemas.microsoft.com/office/powerpoint/2010/main" val="199849981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1"/>
          <p:cNvSpPr>
            <a:spLocks noGrp="1" noRot="1" noChangeArrowheads="1"/>
          </p:cNvSpPr>
          <p:nvPr>
            <p:ph type="title"/>
          </p:nvPr>
        </p:nvSpPr>
        <p:spPr>
          <a:xfrm>
            <a:off x="1271464" y="-99392"/>
            <a:ext cx="7578748" cy="1143000"/>
          </a:xfrm>
        </p:spPr>
        <p:txBody>
          <a:bodyPr/>
          <a:lstStyle/>
          <a:p>
            <a:pPr eaLnBrk="1" hangingPunct="1"/>
            <a:r>
              <a:rPr lang="en-US" altLang="zh-CN" dirty="0"/>
              <a:t>Factors that affect performance ?</a:t>
            </a:r>
          </a:p>
        </p:txBody>
      </p:sp>
      <p:graphicFrame>
        <p:nvGraphicFramePr>
          <p:cNvPr id="96302" name="Group 46"/>
          <p:cNvGraphicFramePr>
            <a:graphicFrameLocks noGrp="1"/>
          </p:cNvGraphicFramePr>
          <p:nvPr>
            <p:ph type="tbl" idx="1"/>
            <p:extLst>
              <p:ext uri="{D42A27DB-BD31-4B8C-83A1-F6EECF244321}">
                <p14:modId xmlns:p14="http://schemas.microsoft.com/office/powerpoint/2010/main" val="3350627063"/>
              </p:ext>
            </p:extLst>
          </p:nvPr>
        </p:nvGraphicFramePr>
        <p:xfrm>
          <a:off x="983432" y="1043608"/>
          <a:ext cx="10801200" cy="4900638"/>
        </p:xfrm>
        <a:graphic>
          <a:graphicData uri="http://schemas.openxmlformats.org/drawingml/2006/table">
            <a:tbl>
              <a:tblPr/>
              <a:tblGrid>
                <a:gridCol w="3541629"/>
                <a:gridCol w="4517548"/>
                <a:gridCol w="2742023"/>
              </a:tblGrid>
              <a:tr h="71914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bg1"/>
                          </a:solidFill>
                          <a:effectLst/>
                          <a:latin typeface="Arial" charset="0"/>
                          <a:ea typeface="宋体" pitchFamily="2" charset="-122"/>
                        </a:rPr>
                        <a:t>Hardware or software</a:t>
                      </a:r>
                    </a:p>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bg1"/>
                          </a:solidFill>
                          <a:effectLst/>
                          <a:latin typeface="Arial" charset="0"/>
                          <a:ea typeface="宋体" pitchFamily="2" charset="-122"/>
                        </a:rPr>
                        <a:t>component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bg1"/>
                          </a:solidFill>
                          <a:effectLst/>
                          <a:latin typeface="Arial" charset="0"/>
                          <a:ea typeface="宋体" pitchFamily="2" charset="-122"/>
                        </a:rPr>
                        <a:t>How this component affects performance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bg1"/>
                          </a:solidFill>
                          <a:effectLst/>
                          <a:latin typeface="Arial" charset="0"/>
                          <a:ea typeface="宋体" pitchFamily="2" charset="-122"/>
                        </a:rPr>
                        <a:t>Where is this</a:t>
                      </a:r>
                    </a:p>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bg1"/>
                          </a:solidFill>
                          <a:effectLst/>
                          <a:latin typeface="Arial" charset="0"/>
                          <a:ea typeface="宋体" pitchFamily="2" charset="-122"/>
                        </a:rPr>
                        <a:t>topic covered?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23692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Determines both the number of source-level statements and the number of I/O operations executed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charset="0"/>
                          <a:ea typeface="宋体" pitchFamily="2" charset="-122"/>
                        </a:rPr>
                        <a:t>Other books!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4471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pitchFamily="2" charset="-122"/>
                        </a:rPr>
                        <a:t>Programming </a:t>
                      </a:r>
                      <a:r>
                        <a:rPr kumimoji="0" lang="en-US" altLang="zh-CN" sz="1800" b="0" i="0" u="none" strike="noStrike" cap="none" normalizeH="0" baseline="0" dirty="0" err="1" smtClean="0">
                          <a:ln>
                            <a:noFill/>
                          </a:ln>
                          <a:solidFill>
                            <a:schemeClr val="tx1"/>
                          </a:solidFill>
                          <a:effectLst/>
                          <a:latin typeface="Arial" charset="0"/>
                          <a:ea typeface="宋体" pitchFamily="2" charset="-122"/>
                        </a:rPr>
                        <a:t>language,compiler</a:t>
                      </a:r>
                      <a:r>
                        <a:rPr kumimoji="0" lang="en-US" altLang="zh-CN" sz="1800" b="0" i="0" u="none" strike="noStrike" cap="none" normalizeH="0" baseline="0" dirty="0" smtClean="0">
                          <a:ln>
                            <a:noFill/>
                          </a:ln>
                          <a:solidFill>
                            <a:schemeClr val="tx1"/>
                          </a:solidFill>
                          <a:effectLst/>
                          <a:latin typeface="Arial" charset="0"/>
                          <a:ea typeface="宋体" pitchFamily="2" charset="-122"/>
                        </a:rPr>
                        <a:t>, and architecture</a:t>
                      </a:r>
                      <a:r>
                        <a:rPr kumimoji="0" lang="en-US" altLang="zh-CN" sz="2000" b="0" i="0" u="none" strike="noStrike" cap="none" normalizeH="0" baseline="0" dirty="0" smtClean="0">
                          <a:ln>
                            <a:noFill/>
                          </a:ln>
                          <a:solidFill>
                            <a:schemeClr val="tx1"/>
                          </a:solidFill>
                          <a:effectLst/>
                          <a:latin typeface="Arial"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Determines the number of machine instructions for each source-level statements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Chapter 2 and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8499">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rgbClr val="0000FF"/>
                          </a:solidFill>
                          <a:effectLst/>
                          <a:latin typeface="Arial" charset="0"/>
                          <a:ea typeface="宋体" pitchFamily="2" charset="-122"/>
                        </a:rPr>
                        <a:t>Processor and memory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Determines how fast instructions can be executed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200" b="0" i="0" u="none" strike="noStrike" cap="none" normalizeH="0" baseline="0" dirty="0" smtClean="0">
                          <a:ln>
                            <a:noFill/>
                          </a:ln>
                          <a:solidFill>
                            <a:srgbClr val="0000FF"/>
                          </a:solidFill>
                          <a:effectLst/>
                          <a:latin typeface="Arial" charset="0"/>
                          <a:ea typeface="宋体" pitchFamily="2" charset="-122"/>
                        </a:rPr>
                        <a:t>Chapter 4,5 </a:t>
                      </a:r>
                      <a:r>
                        <a:rPr kumimoji="0" lang="en-US" altLang="zh-CN" sz="2200" b="0" i="0" u="none" strike="noStrike" cap="none" normalizeH="0" baseline="0" dirty="0" smtClean="0">
                          <a:ln>
                            <a:noFill/>
                          </a:ln>
                          <a:solidFill>
                            <a:schemeClr val="tx1"/>
                          </a:solidFill>
                          <a:effectLst/>
                          <a:latin typeface="Arial" charset="0"/>
                          <a:ea typeface="宋体" pitchFamily="2" charset="-122"/>
                        </a:rPr>
                        <a:t>and 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8499">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rgbClr val="0000FF"/>
                          </a:solidFill>
                          <a:effectLst/>
                          <a:latin typeface="Arial" charset="0"/>
                          <a:ea typeface="宋体" pitchFamily="2" charset="-122"/>
                        </a:rPr>
                        <a:t>I/O system(hardware and operating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Determines how fast I/O operations may be executed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charset="0"/>
                          <a:ea typeface="宋体" pitchFamily="2" charset="-122"/>
                        </a:rPr>
                        <a:t>Chapter </a:t>
                      </a:r>
                      <a:r>
                        <a:rPr kumimoji="0" lang="en-US" altLang="zh-CN" sz="2200" b="0" i="0" u="none" strike="noStrike" cap="none" normalizeH="0" baseline="0" dirty="0" smtClean="0">
                          <a:ln>
                            <a:noFill/>
                          </a:ln>
                          <a:solidFill>
                            <a:srgbClr val="0000FF"/>
                          </a:solidFill>
                          <a:effectLst/>
                          <a:latin typeface="Arial" charset="0"/>
                          <a:ea typeface="宋体" pitchFamily="2" charset="-122"/>
                        </a:rPr>
                        <a:t>4,5</a:t>
                      </a:r>
                      <a:r>
                        <a:rPr kumimoji="0" lang="zh-CN" altLang="en-US" sz="2200" b="0" i="0" u="none" strike="noStrike" cap="none" normalizeH="0" baseline="0" dirty="0" smtClean="0">
                          <a:ln>
                            <a:noFill/>
                          </a:ln>
                          <a:solidFill>
                            <a:srgbClr val="0000FF"/>
                          </a:solidFill>
                          <a:effectLst/>
                          <a:latin typeface="Arial" charset="0"/>
                          <a:ea typeface="宋体" pitchFamily="2" charset="-122"/>
                        </a:rPr>
                        <a:t>，</a:t>
                      </a:r>
                      <a:r>
                        <a:rPr kumimoji="0" lang="en-US" altLang="zh-CN" sz="2200" b="0" i="0" u="none" strike="noStrike" cap="none" normalizeH="0" baseline="0" dirty="0" smtClean="0">
                          <a:ln>
                            <a:noFill/>
                          </a:ln>
                          <a:solidFill>
                            <a:schemeClr val="tx1"/>
                          </a:solidFill>
                          <a:effectLst/>
                          <a:latin typeface="Arial" charset="0"/>
                          <a:ea typeface="宋体" pitchFamily="2" charset="-122"/>
                        </a:rPr>
                        <a:t>and 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0519507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192338" y="1268413"/>
            <a:ext cx="8158162" cy="4672012"/>
            <a:chOff x="409" y="799"/>
            <a:chExt cx="5139" cy="2943"/>
          </a:xfrm>
        </p:grpSpPr>
        <p:grpSp>
          <p:nvGrpSpPr>
            <p:cNvPr id="3" name="Group 15"/>
            <p:cNvGrpSpPr>
              <a:grpSpLocks/>
            </p:cNvGrpSpPr>
            <p:nvPr/>
          </p:nvGrpSpPr>
          <p:grpSpPr bwMode="auto">
            <a:xfrm>
              <a:off x="409" y="799"/>
              <a:ext cx="5139" cy="2943"/>
              <a:chOff x="409" y="799"/>
              <a:chExt cx="5139" cy="2943"/>
            </a:xfrm>
          </p:grpSpPr>
          <p:graphicFrame>
            <p:nvGraphicFramePr>
              <p:cNvPr id="1026" name="Object 16"/>
              <p:cNvGraphicFramePr>
                <a:graphicFrameLocks noChangeAspect="1"/>
              </p:cNvGraphicFramePr>
              <p:nvPr/>
            </p:nvGraphicFramePr>
            <p:xfrm>
              <a:off x="409" y="885"/>
              <a:ext cx="5139" cy="2857"/>
            </p:xfrm>
            <a:graphic>
              <a:graphicData uri="http://schemas.openxmlformats.org/presentationml/2006/ole">
                <mc:AlternateContent xmlns:mc="http://schemas.openxmlformats.org/markup-compatibility/2006">
                  <mc:Choice xmlns:v="urn:schemas-microsoft-com:vml" Requires="v">
                    <p:oleObj spid="_x0000_s349200" name="图表" r:id="rId4" imgW="8172602" imgH="4543349" progId="MSGraph.Chart.8">
                      <p:embed followColorScheme="full"/>
                    </p:oleObj>
                  </mc:Choice>
                  <mc:Fallback>
                    <p:oleObj name="图表" r:id="rId4" imgW="8172602" imgH="4543349"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 y="885"/>
                            <a:ext cx="5139" cy="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2" name="Text Box 17"/>
              <p:cNvSpPr txBox="1">
                <a:spLocks noChangeArrowheads="1"/>
              </p:cNvSpPr>
              <p:nvPr/>
            </p:nvSpPr>
            <p:spPr bwMode="auto">
              <a:xfrm>
                <a:off x="476" y="799"/>
                <a:ext cx="1130" cy="265"/>
              </a:xfrm>
              <a:prstGeom prst="rect">
                <a:avLst/>
              </a:prstGeom>
              <a:noFill/>
              <a:ln w="9525" algn="ctr">
                <a:noFill/>
                <a:miter lim="800000"/>
                <a:headEnd/>
                <a:tailEnd/>
              </a:ln>
            </p:spPr>
            <p:txBody>
              <a:bodyPr wrap="none">
                <a:spAutoFit/>
              </a:bodyPr>
              <a:lstStyle/>
              <a:p>
                <a:pPr marL="342900" indent="-342900">
                  <a:lnSpc>
                    <a:spcPct val="90000"/>
                  </a:lnSpc>
                  <a:spcBef>
                    <a:spcPct val="20000"/>
                  </a:spcBef>
                  <a:buClr>
                    <a:schemeClr val="accent1"/>
                  </a:buClr>
                  <a:buSzPct val="80000"/>
                </a:pPr>
                <a:r>
                  <a:rPr kumimoji="1" lang="en-US" altLang="zh-CN" sz="2400" b="1" dirty="0"/>
                  <a:t>Parallelism</a:t>
                </a:r>
              </a:p>
            </p:txBody>
          </p:sp>
        </p:grpSp>
        <p:sp>
          <p:nvSpPr>
            <p:cNvPr id="1041" name="Rectangle 18"/>
            <p:cNvSpPr>
              <a:spLocks noChangeArrowheads="1"/>
            </p:cNvSpPr>
            <p:nvPr/>
          </p:nvSpPr>
          <p:spPr bwMode="auto">
            <a:xfrm>
              <a:off x="476" y="1794"/>
              <a:ext cx="116" cy="233"/>
            </a:xfrm>
            <a:prstGeom prst="rect">
              <a:avLst/>
            </a:prstGeom>
            <a:solidFill>
              <a:schemeClr val="bg1"/>
            </a:solidFill>
            <a:ln w="9525" algn="ctr">
              <a:noFill/>
              <a:miter lim="800000"/>
              <a:headEnd/>
              <a:tailEnd/>
            </a:ln>
          </p:spPr>
          <p:txBody>
            <a:bodyPr wrap="none" anchor="ctr">
              <a:spAutoFit/>
            </a:bodyPr>
            <a:lstStyle/>
            <a:p>
              <a:endParaRPr lang="zh-CN" altLang="en-US"/>
            </a:p>
          </p:txBody>
        </p:sp>
      </p:grpSp>
      <p:sp>
        <p:nvSpPr>
          <p:cNvPr id="312324" name="Rectangle 4"/>
          <p:cNvSpPr>
            <a:spLocks noChangeArrowheads="1"/>
          </p:cNvSpPr>
          <p:nvPr/>
        </p:nvSpPr>
        <p:spPr bwMode="auto">
          <a:xfrm>
            <a:off x="9191626" y="3716339"/>
            <a:ext cx="561975" cy="174625"/>
          </a:xfrm>
          <a:prstGeom prst="rect">
            <a:avLst/>
          </a:prstGeom>
          <a:solidFill>
            <a:srgbClr val="00FF00"/>
          </a:solidFill>
          <a:ln w="9525" algn="ctr">
            <a:solidFill>
              <a:srgbClr val="00FF00"/>
            </a:solidFill>
            <a:miter lim="800000"/>
            <a:headEnd/>
            <a:tailEnd/>
          </a:ln>
        </p:spPr>
        <p:txBody>
          <a:bodyPr wrap="none" anchor="ctr"/>
          <a:lstStyle/>
          <a:p>
            <a:endParaRPr lang="zh-CN" altLang="en-US"/>
          </a:p>
        </p:txBody>
      </p:sp>
      <p:sp>
        <p:nvSpPr>
          <p:cNvPr id="312325" name="Rectangle 5"/>
          <p:cNvSpPr>
            <a:spLocks noChangeArrowheads="1"/>
          </p:cNvSpPr>
          <p:nvPr/>
        </p:nvSpPr>
        <p:spPr bwMode="auto">
          <a:xfrm>
            <a:off x="9191626" y="3500438"/>
            <a:ext cx="576263" cy="215900"/>
          </a:xfrm>
          <a:prstGeom prst="rect">
            <a:avLst/>
          </a:prstGeom>
          <a:solidFill>
            <a:srgbClr val="00FFFF"/>
          </a:solidFill>
          <a:ln w="9525" algn="ctr">
            <a:noFill/>
            <a:miter lim="800000"/>
            <a:headEnd/>
            <a:tailEnd/>
          </a:ln>
        </p:spPr>
        <p:txBody>
          <a:bodyPr wrap="none" anchor="ctr"/>
          <a:lstStyle/>
          <a:p>
            <a:endParaRPr lang="zh-CN" altLang="en-US"/>
          </a:p>
        </p:txBody>
      </p:sp>
      <p:grpSp>
        <p:nvGrpSpPr>
          <p:cNvPr id="4" name="Group 6"/>
          <p:cNvGrpSpPr>
            <a:grpSpLocks/>
          </p:cNvGrpSpPr>
          <p:nvPr/>
        </p:nvGrpSpPr>
        <p:grpSpPr bwMode="auto">
          <a:xfrm>
            <a:off x="7737476" y="3270251"/>
            <a:ext cx="2030413" cy="252413"/>
            <a:chOff x="3914" y="2106"/>
            <a:chExt cx="1279" cy="99"/>
          </a:xfrm>
        </p:grpSpPr>
        <p:sp>
          <p:nvSpPr>
            <p:cNvPr id="1038" name="Rectangle 7"/>
            <p:cNvSpPr>
              <a:spLocks noChangeArrowheads="1"/>
            </p:cNvSpPr>
            <p:nvPr/>
          </p:nvSpPr>
          <p:spPr bwMode="auto">
            <a:xfrm>
              <a:off x="3914" y="2106"/>
              <a:ext cx="363" cy="90"/>
            </a:xfrm>
            <a:prstGeom prst="rect">
              <a:avLst/>
            </a:prstGeom>
            <a:solidFill>
              <a:srgbClr val="00CCFF"/>
            </a:solidFill>
            <a:ln w="9525" algn="ctr">
              <a:noFill/>
              <a:miter lim="800000"/>
              <a:headEnd/>
              <a:tailEnd/>
            </a:ln>
          </p:spPr>
          <p:txBody>
            <a:bodyPr wrap="none" anchor="ctr"/>
            <a:lstStyle/>
            <a:p>
              <a:endParaRPr lang="zh-CN" altLang="en-US"/>
            </a:p>
          </p:txBody>
        </p:sp>
        <p:sp>
          <p:nvSpPr>
            <p:cNvPr id="1039" name="Rectangle 8"/>
            <p:cNvSpPr>
              <a:spLocks noChangeArrowheads="1"/>
            </p:cNvSpPr>
            <p:nvPr/>
          </p:nvSpPr>
          <p:spPr bwMode="auto">
            <a:xfrm>
              <a:off x="4830" y="2115"/>
              <a:ext cx="363" cy="90"/>
            </a:xfrm>
            <a:prstGeom prst="rect">
              <a:avLst/>
            </a:prstGeom>
            <a:solidFill>
              <a:srgbClr val="00CCFF"/>
            </a:solidFill>
            <a:ln w="9525" algn="ctr">
              <a:noFill/>
              <a:miter lim="800000"/>
              <a:headEnd/>
              <a:tailEnd/>
            </a:ln>
          </p:spPr>
          <p:txBody>
            <a:bodyPr wrap="none" anchor="ctr"/>
            <a:lstStyle/>
            <a:p>
              <a:endParaRPr lang="zh-CN" altLang="en-US"/>
            </a:p>
          </p:txBody>
        </p:sp>
      </p:grpSp>
      <p:grpSp>
        <p:nvGrpSpPr>
          <p:cNvPr id="5" name="Group 9"/>
          <p:cNvGrpSpPr>
            <a:grpSpLocks/>
          </p:cNvGrpSpPr>
          <p:nvPr/>
        </p:nvGrpSpPr>
        <p:grpSpPr bwMode="auto">
          <a:xfrm>
            <a:off x="7737476" y="3054350"/>
            <a:ext cx="2030413" cy="230188"/>
            <a:chOff x="3914" y="1924"/>
            <a:chExt cx="1279" cy="191"/>
          </a:xfrm>
        </p:grpSpPr>
        <p:sp>
          <p:nvSpPr>
            <p:cNvPr id="1036" name="Rectangle 10"/>
            <p:cNvSpPr>
              <a:spLocks noChangeArrowheads="1"/>
            </p:cNvSpPr>
            <p:nvPr/>
          </p:nvSpPr>
          <p:spPr bwMode="auto">
            <a:xfrm>
              <a:off x="3914" y="1924"/>
              <a:ext cx="363" cy="182"/>
            </a:xfrm>
            <a:prstGeom prst="rect">
              <a:avLst/>
            </a:prstGeom>
            <a:solidFill>
              <a:srgbClr val="993366"/>
            </a:solidFill>
            <a:ln w="9525" algn="ctr">
              <a:solidFill>
                <a:srgbClr val="993366"/>
              </a:solidFill>
              <a:miter lim="800000"/>
              <a:headEnd/>
              <a:tailEnd/>
            </a:ln>
          </p:spPr>
          <p:txBody>
            <a:bodyPr wrap="none" anchor="ctr"/>
            <a:lstStyle/>
            <a:p>
              <a:endParaRPr lang="zh-CN" altLang="en-US"/>
            </a:p>
          </p:txBody>
        </p:sp>
        <p:sp>
          <p:nvSpPr>
            <p:cNvPr id="1037" name="Rectangle 11"/>
            <p:cNvSpPr>
              <a:spLocks noChangeArrowheads="1"/>
            </p:cNvSpPr>
            <p:nvPr/>
          </p:nvSpPr>
          <p:spPr bwMode="auto">
            <a:xfrm>
              <a:off x="4830" y="1933"/>
              <a:ext cx="363" cy="182"/>
            </a:xfrm>
            <a:prstGeom prst="rect">
              <a:avLst/>
            </a:prstGeom>
            <a:solidFill>
              <a:srgbClr val="993366"/>
            </a:solidFill>
            <a:ln w="9525" algn="ctr">
              <a:solidFill>
                <a:srgbClr val="993366"/>
              </a:solidFill>
              <a:miter lim="800000"/>
              <a:headEnd/>
              <a:tailEnd/>
            </a:ln>
          </p:spPr>
          <p:txBody>
            <a:bodyPr wrap="none" anchor="ctr"/>
            <a:lstStyle/>
            <a:p>
              <a:endParaRPr lang="zh-CN" altLang="en-US"/>
            </a:p>
          </p:txBody>
        </p:sp>
      </p:grpSp>
      <p:sp>
        <p:nvSpPr>
          <p:cNvPr id="312332" name="Rectangle 12"/>
          <p:cNvSpPr>
            <a:spLocks noChangeArrowheads="1"/>
          </p:cNvSpPr>
          <p:nvPr/>
        </p:nvSpPr>
        <p:spPr bwMode="auto">
          <a:xfrm>
            <a:off x="6326188" y="2781300"/>
            <a:ext cx="576262" cy="215900"/>
          </a:xfrm>
          <a:prstGeom prst="rect">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12333" name="Text Box 13"/>
          <p:cNvSpPr txBox="1">
            <a:spLocks noChangeArrowheads="1"/>
          </p:cNvSpPr>
          <p:nvPr/>
        </p:nvSpPr>
        <p:spPr bwMode="auto">
          <a:xfrm>
            <a:off x="1524000" y="5661026"/>
            <a:ext cx="9043988" cy="701675"/>
          </a:xfrm>
          <a:prstGeom prst="rect">
            <a:avLst/>
          </a:prstGeom>
          <a:noFill/>
          <a:ln w="9525" algn="ctr">
            <a:noFill/>
            <a:miter lim="800000"/>
            <a:headEnd/>
            <a:tailEnd/>
          </a:ln>
        </p:spPr>
        <p:txBody>
          <a:bodyPr>
            <a:spAutoFit/>
          </a:bodyPr>
          <a:lstStyle/>
          <a:p>
            <a:pPr marL="342900" indent="-342900" algn="ctr">
              <a:lnSpc>
                <a:spcPct val="90000"/>
              </a:lnSpc>
              <a:spcBef>
                <a:spcPct val="20000"/>
              </a:spcBef>
              <a:buClr>
                <a:schemeClr val="accent1"/>
              </a:buClr>
              <a:buSzPct val="80000"/>
            </a:pPr>
            <a:r>
              <a:rPr kumimoji="1" lang="en-US" altLang="zh-CN" sz="2000" b="1">
                <a:solidFill>
                  <a:srgbClr val="FF0000"/>
                </a:solidFill>
              </a:rPr>
              <a:t>Hardware </a:t>
            </a:r>
            <a:r>
              <a:rPr kumimoji="1" lang="en-US" altLang="zh-CN" sz="2000" b="1">
                <a:solidFill>
                  <a:srgbClr val="FF0000"/>
                </a:solidFill>
                <a:sym typeface="Wingdings" pitchFamily="2" charset="2"/>
              </a:rPr>
              <a:t></a:t>
            </a:r>
            <a:r>
              <a:rPr kumimoji="1" lang="en-US" altLang="zh-CN" sz="2000" b="1">
                <a:solidFill>
                  <a:srgbClr val="FF0000"/>
                </a:solidFill>
              </a:rPr>
              <a:t> Hardware and compiler </a:t>
            </a:r>
            <a:r>
              <a:rPr kumimoji="1" lang="en-US" altLang="zh-CN" sz="2000" b="1">
                <a:solidFill>
                  <a:srgbClr val="FF0000"/>
                </a:solidFill>
                <a:sym typeface="Wingdings" pitchFamily="2" charset="2"/>
              </a:rPr>
              <a:t> compiler and programmer</a:t>
            </a:r>
          </a:p>
          <a:p>
            <a:pPr marL="342900" indent="-342900" algn="ctr">
              <a:lnSpc>
                <a:spcPct val="90000"/>
              </a:lnSpc>
              <a:spcBef>
                <a:spcPct val="20000"/>
              </a:spcBef>
              <a:buClr>
                <a:schemeClr val="accent1"/>
              </a:buClr>
              <a:buSzPct val="80000"/>
            </a:pPr>
            <a:r>
              <a:rPr kumimoji="1" lang="en-US" altLang="zh-CN" sz="2000" b="1">
                <a:solidFill>
                  <a:srgbClr val="FF0000"/>
                </a:solidFill>
                <a:sym typeface="Wingdings" pitchFamily="2" charset="2"/>
              </a:rPr>
              <a:t>ILP, Loop-level Parallism  TLP, DLP</a:t>
            </a:r>
            <a:endParaRPr kumimoji="1" lang="en-US" altLang="zh-CN" sz="2000" b="1">
              <a:solidFill>
                <a:srgbClr val="FF0000"/>
              </a:solidFill>
            </a:endParaRPr>
          </a:p>
        </p:txBody>
      </p:sp>
      <p:sp>
        <p:nvSpPr>
          <p:cNvPr id="1035" name="Rectangle 19"/>
          <p:cNvSpPr>
            <a:spLocks noGrp="1" noRot="1" noChangeArrowheads="1"/>
          </p:cNvSpPr>
          <p:nvPr>
            <p:ph type="title"/>
          </p:nvPr>
        </p:nvSpPr>
        <p:spPr>
          <a:xfrm>
            <a:off x="1524000" y="0"/>
            <a:ext cx="8893175" cy="1042387"/>
          </a:xfrm>
        </p:spPr>
        <p:txBody>
          <a:bodyPr/>
          <a:lstStyle/>
          <a:p>
            <a:pPr eaLnBrk="1" hangingPunct="1"/>
            <a:r>
              <a:rPr lang="en-US" altLang="zh-CN" dirty="0" smtClean="0"/>
              <a:t>The sea change</a:t>
            </a:r>
          </a:p>
        </p:txBody>
      </p:sp>
    </p:spTree>
    <p:extLst>
      <p:ext uri="{BB962C8B-B14F-4D97-AF65-F5344CB8AC3E}">
        <p14:creationId xmlns:p14="http://schemas.microsoft.com/office/powerpoint/2010/main" val="1917411433"/>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fade">
                                      <p:cBhvr>
                                        <p:cTn id="11" dur="2000"/>
                                        <p:tgtEl>
                                          <p:spTgt spid="312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2325"/>
                                        </p:tgtEl>
                                        <p:attrNameLst>
                                          <p:attrName>style.visibility</p:attrName>
                                        </p:attrNameLst>
                                      </p:cBhvr>
                                      <p:to>
                                        <p:strVal val="visible"/>
                                      </p:to>
                                    </p:set>
                                    <p:animEffect transition="in" filter="fade">
                                      <p:cBhvr>
                                        <p:cTn id="16" dur="2000"/>
                                        <p:tgtEl>
                                          <p:spTgt spid="3123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2332"/>
                                        </p:tgtEl>
                                        <p:attrNameLst>
                                          <p:attrName>style.visibility</p:attrName>
                                        </p:attrNameLst>
                                      </p:cBhvr>
                                      <p:to>
                                        <p:strVal val="visible"/>
                                      </p:to>
                                    </p:set>
                                    <p:anim calcmode="lin" valueType="num">
                                      <p:cBhvr additive="base">
                                        <p:cTn id="31" dur="500" fill="hold"/>
                                        <p:tgtEl>
                                          <p:spTgt spid="312332"/>
                                        </p:tgtEl>
                                        <p:attrNameLst>
                                          <p:attrName>ppt_x</p:attrName>
                                        </p:attrNameLst>
                                      </p:cBhvr>
                                      <p:tavLst>
                                        <p:tav tm="0">
                                          <p:val>
                                            <p:strVal val="#ppt_x"/>
                                          </p:val>
                                        </p:tav>
                                        <p:tav tm="100000">
                                          <p:val>
                                            <p:strVal val="#ppt_x"/>
                                          </p:val>
                                        </p:tav>
                                      </p:tavLst>
                                    </p:anim>
                                    <p:anim calcmode="lin" valueType="num">
                                      <p:cBhvr additive="base">
                                        <p:cTn id="32" dur="500" fill="hold"/>
                                        <p:tgtEl>
                                          <p:spTgt spid="3123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12333"/>
                                        </p:tgtEl>
                                        <p:attrNameLst>
                                          <p:attrName>style.visibility</p:attrName>
                                        </p:attrNameLst>
                                      </p:cBhvr>
                                      <p:to>
                                        <p:strVal val="visible"/>
                                      </p:to>
                                    </p:set>
                                    <p:animEffect transition="in" filter="fade">
                                      <p:cBhvr>
                                        <p:cTn id="37" dur="1000"/>
                                        <p:tgtEl>
                                          <p:spTgt spid="312333"/>
                                        </p:tgtEl>
                                      </p:cBhvr>
                                    </p:animEffect>
                                    <p:anim calcmode="lin" valueType="num">
                                      <p:cBhvr>
                                        <p:cTn id="38" dur="1000" fill="hold"/>
                                        <p:tgtEl>
                                          <p:spTgt spid="312333"/>
                                        </p:tgtEl>
                                        <p:attrNameLst>
                                          <p:attrName>ppt_x</p:attrName>
                                        </p:attrNameLst>
                                      </p:cBhvr>
                                      <p:tavLst>
                                        <p:tav tm="0">
                                          <p:val>
                                            <p:strVal val="#ppt_x"/>
                                          </p:val>
                                        </p:tav>
                                        <p:tav tm="100000">
                                          <p:val>
                                            <p:strVal val="#ppt_x"/>
                                          </p:val>
                                        </p:tav>
                                      </p:tavLst>
                                    </p:anim>
                                    <p:anim calcmode="lin" valueType="num">
                                      <p:cBhvr>
                                        <p:cTn id="39" dur="1000" fill="hold"/>
                                        <p:tgtEl>
                                          <p:spTgt spid="3123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4" grpId="0" animBg="1"/>
      <p:bldP spid="312325" grpId="0" animBg="1"/>
      <p:bldP spid="312332" grpId="0" animBg="1"/>
      <p:bldP spid="31233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C9E50C7-BA60-4D57-AD8B-053525185708}" type="slidenum">
              <a:rPr lang="en-AU" altLang="en-US" sz="1400"/>
              <a:pPr>
                <a:spcBef>
                  <a:spcPct val="0"/>
                </a:spcBef>
                <a:buClrTx/>
                <a:buSzTx/>
                <a:buFontTx/>
                <a:buNone/>
              </a:pPr>
              <a:t>126</a:t>
            </a:fld>
            <a:endParaRPr lang="en-AU" altLang="en-US" sz="1400"/>
          </a:p>
        </p:txBody>
      </p:sp>
      <p:sp>
        <p:nvSpPr>
          <p:cNvPr id="99331" name="Rectangle 2"/>
          <p:cNvSpPr>
            <a:spLocks noGrp="1" noChangeArrowheads="1"/>
          </p:cNvSpPr>
          <p:nvPr>
            <p:ph type="title"/>
          </p:nvPr>
        </p:nvSpPr>
        <p:spPr/>
        <p:txBody>
          <a:bodyPr/>
          <a:lstStyle/>
          <a:p>
            <a:pPr eaLnBrk="1" hangingPunct="1"/>
            <a:r>
              <a:rPr lang="en-US" altLang="en-US" smtClean="0"/>
              <a:t>Concluding Remarks</a:t>
            </a:r>
            <a:endParaRPr lang="en-AU" altLang="en-US" smtClean="0"/>
          </a:p>
        </p:txBody>
      </p:sp>
      <p:sp>
        <p:nvSpPr>
          <p:cNvPr id="99332" name="Rectangle 3"/>
          <p:cNvSpPr>
            <a:spLocks noGrp="1" noChangeArrowheads="1"/>
          </p:cNvSpPr>
          <p:nvPr>
            <p:ph type="body" idx="1"/>
          </p:nvPr>
        </p:nvSpPr>
        <p:spPr/>
        <p:txBody>
          <a:bodyPr/>
          <a:lstStyle/>
          <a:p>
            <a:pPr eaLnBrk="1" hangingPunct="1">
              <a:lnSpc>
                <a:spcPct val="90000"/>
              </a:lnSpc>
            </a:pPr>
            <a:r>
              <a:rPr lang="en-US" altLang="en-US" dirty="0" smtClean="0"/>
              <a:t>Cost/performance is improving</a:t>
            </a:r>
          </a:p>
          <a:p>
            <a:pPr lvl="1" eaLnBrk="1" hangingPunct="1">
              <a:lnSpc>
                <a:spcPct val="90000"/>
              </a:lnSpc>
            </a:pPr>
            <a:r>
              <a:rPr lang="en-US" altLang="en-US" dirty="0" smtClean="0"/>
              <a:t>Due to underlying technology development</a:t>
            </a:r>
          </a:p>
          <a:p>
            <a:pPr eaLnBrk="1" hangingPunct="1">
              <a:lnSpc>
                <a:spcPct val="90000"/>
              </a:lnSpc>
            </a:pPr>
            <a:r>
              <a:rPr lang="en-US" altLang="en-US" dirty="0" smtClean="0"/>
              <a:t>Hierarchical layers of abstraction</a:t>
            </a:r>
          </a:p>
          <a:p>
            <a:pPr lvl="1" eaLnBrk="1" hangingPunct="1">
              <a:lnSpc>
                <a:spcPct val="90000"/>
              </a:lnSpc>
            </a:pPr>
            <a:r>
              <a:rPr lang="en-US" altLang="en-US" dirty="0" smtClean="0"/>
              <a:t>In both hardware and software</a:t>
            </a:r>
          </a:p>
          <a:p>
            <a:pPr eaLnBrk="1" hangingPunct="1">
              <a:lnSpc>
                <a:spcPct val="90000"/>
              </a:lnSpc>
            </a:pPr>
            <a:r>
              <a:rPr lang="en-US" altLang="en-US" dirty="0" smtClean="0"/>
              <a:t>Instruction set architecture</a:t>
            </a:r>
          </a:p>
          <a:p>
            <a:pPr lvl="1" eaLnBrk="1" hangingPunct="1">
              <a:lnSpc>
                <a:spcPct val="90000"/>
              </a:lnSpc>
            </a:pPr>
            <a:r>
              <a:rPr lang="en-US" altLang="en-US" dirty="0" smtClean="0"/>
              <a:t>The hardware/software interface</a:t>
            </a:r>
          </a:p>
          <a:p>
            <a:pPr eaLnBrk="1" hangingPunct="1">
              <a:lnSpc>
                <a:spcPct val="90000"/>
              </a:lnSpc>
            </a:pPr>
            <a:r>
              <a:rPr lang="en-US" altLang="en-US" dirty="0" smtClean="0"/>
              <a:t>Execution time: the best performance measure</a:t>
            </a:r>
          </a:p>
          <a:p>
            <a:pPr eaLnBrk="1" hangingPunct="1">
              <a:lnSpc>
                <a:spcPct val="90000"/>
              </a:lnSpc>
            </a:pPr>
            <a:r>
              <a:rPr lang="en-US" altLang="en-US" dirty="0" smtClean="0"/>
              <a:t>Power is a limiting factor</a:t>
            </a:r>
          </a:p>
          <a:p>
            <a:pPr lvl="1" eaLnBrk="1" hangingPunct="1">
              <a:lnSpc>
                <a:spcPct val="90000"/>
              </a:lnSpc>
            </a:pPr>
            <a:r>
              <a:rPr lang="en-US" altLang="en-US" dirty="0" smtClean="0"/>
              <a:t>Use parallelism to improve performance</a:t>
            </a:r>
          </a:p>
        </p:txBody>
      </p:sp>
    </p:spTree>
    <p:extLst>
      <p:ext uri="{BB962C8B-B14F-4D97-AF65-F5344CB8AC3E}">
        <p14:creationId xmlns:p14="http://schemas.microsoft.com/office/powerpoint/2010/main" val="285960144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ea typeface="宋体" pitchFamily="2" charset="-122"/>
              </a:rPr>
              <a:t>Challenges for the Hardware Designers</a:t>
            </a:r>
            <a:endParaRPr lang="zh-CN" altLang="en-US" sz="3200" dirty="0"/>
          </a:p>
        </p:txBody>
      </p:sp>
      <p:sp>
        <p:nvSpPr>
          <p:cNvPr id="5" name="内容占位符 4"/>
          <p:cNvSpPr>
            <a:spLocks noGrp="1"/>
          </p:cNvSpPr>
          <p:nvPr>
            <p:ph idx="1"/>
          </p:nvPr>
        </p:nvSpPr>
        <p:spPr>
          <a:xfrm>
            <a:off x="1271464" y="836712"/>
            <a:ext cx="9433048" cy="5184576"/>
          </a:xfrm>
        </p:spPr>
        <p:txBody>
          <a:bodyPr/>
          <a:lstStyle/>
          <a:p>
            <a:pPr>
              <a:buClr>
                <a:srgbClr val="CC0000"/>
              </a:buClr>
            </a:pPr>
            <a:r>
              <a:rPr lang="en-US" altLang="zh-CN" dirty="0" smtClean="0">
                <a:solidFill>
                  <a:srgbClr val="0000FF"/>
                </a:solidFill>
                <a:ea typeface="宋体" pitchFamily="2" charset="-122"/>
              </a:rPr>
              <a:t>Major concerns:</a:t>
            </a:r>
          </a:p>
          <a:p>
            <a:pPr lvl="1">
              <a:buClr>
                <a:srgbClr val="CC0000"/>
              </a:buClr>
            </a:pPr>
            <a:r>
              <a:rPr lang="en-US" altLang="zh-CN" dirty="0" smtClean="0">
                <a:ea typeface="宋体" pitchFamily="2" charset="-122"/>
              </a:rPr>
              <a:t> The performance problem (especially scientific workloads)</a:t>
            </a:r>
          </a:p>
          <a:p>
            <a:pPr lvl="1">
              <a:buClr>
                <a:srgbClr val="CC0000"/>
              </a:buClr>
            </a:pPr>
            <a:r>
              <a:rPr lang="en-US" altLang="zh-CN" dirty="0" smtClean="0">
                <a:ea typeface="宋体" pitchFamily="2" charset="-122"/>
              </a:rPr>
              <a:t> The power dissipation problem (especially embedded processors)</a:t>
            </a:r>
          </a:p>
          <a:p>
            <a:pPr lvl="1">
              <a:buClr>
                <a:srgbClr val="CC0000"/>
              </a:buClr>
            </a:pPr>
            <a:r>
              <a:rPr lang="en-US" altLang="zh-CN" dirty="0" smtClean="0">
                <a:ea typeface="宋体" pitchFamily="2" charset="-122"/>
              </a:rPr>
              <a:t> The temperature problem</a:t>
            </a:r>
          </a:p>
          <a:p>
            <a:pPr lvl="1">
              <a:buClr>
                <a:srgbClr val="CC0000"/>
              </a:buClr>
            </a:pPr>
            <a:r>
              <a:rPr lang="en-US" altLang="zh-CN" dirty="0" smtClean="0">
                <a:ea typeface="宋体" pitchFamily="2" charset="-122"/>
              </a:rPr>
              <a:t> The reliability problem</a:t>
            </a:r>
          </a:p>
          <a:p>
            <a:pPr>
              <a:buClr>
                <a:srgbClr val="CC0000"/>
              </a:buClr>
            </a:pPr>
            <a:r>
              <a:rPr lang="en-US" altLang="zh-CN" dirty="0" smtClean="0">
                <a:solidFill>
                  <a:srgbClr val="FF0000"/>
                </a:solidFill>
                <a:ea typeface="宋体" pitchFamily="2" charset="-122"/>
              </a:rPr>
              <a:t>New trend</a:t>
            </a:r>
          </a:p>
          <a:p>
            <a:pPr lvl="1">
              <a:buClr>
                <a:srgbClr val="CC0000"/>
              </a:buClr>
            </a:pPr>
            <a:r>
              <a:rPr lang="en-US" altLang="zh-CN" dirty="0" smtClean="0">
                <a:ea typeface="宋体" pitchFamily="2" charset="-122"/>
              </a:rPr>
              <a:t>DSA (Domain </a:t>
            </a:r>
            <a:r>
              <a:rPr lang="en-US" altLang="zh-CN" dirty="0" err="1" smtClean="0">
                <a:ea typeface="宋体" pitchFamily="2" charset="-122"/>
              </a:rPr>
              <a:t>Specfic</a:t>
            </a:r>
            <a:r>
              <a:rPr lang="en-US" altLang="zh-CN" dirty="0" smtClean="0">
                <a:ea typeface="宋体" pitchFamily="2" charset="-122"/>
              </a:rPr>
              <a:t> Architecture)</a:t>
            </a:r>
          </a:p>
          <a:p>
            <a:pPr lvl="1">
              <a:buClr>
                <a:srgbClr val="CC0000"/>
              </a:buClr>
            </a:pPr>
            <a:r>
              <a:rPr lang="en-US" altLang="zh-CN" dirty="0" smtClean="0">
                <a:ea typeface="宋体" pitchFamily="2" charset="-122"/>
              </a:rPr>
              <a:t>GP-GPU  ( parallel computing using GPU )</a:t>
            </a:r>
          </a:p>
          <a:p>
            <a:pPr lvl="1">
              <a:buClr>
                <a:srgbClr val="CC0000"/>
              </a:buClr>
            </a:pPr>
            <a:r>
              <a:rPr lang="en-US" altLang="zh-CN" dirty="0" smtClean="0">
                <a:ea typeface="宋体" pitchFamily="2" charset="-122"/>
              </a:rPr>
              <a:t>Heterogeneous </a:t>
            </a:r>
            <a:r>
              <a:rPr lang="en-US" altLang="zh-CN" dirty="0">
                <a:ea typeface="宋体" pitchFamily="2" charset="-122"/>
              </a:rPr>
              <a:t>multicore </a:t>
            </a:r>
            <a:r>
              <a:rPr lang="en-US" altLang="zh-CN" dirty="0" smtClean="0">
                <a:ea typeface="宋体" pitchFamily="2" charset="-122"/>
              </a:rPr>
              <a:t>structure/ Hardware software co-design</a:t>
            </a:r>
          </a:p>
          <a:p>
            <a:pPr lvl="1">
              <a:buClr>
                <a:srgbClr val="CC0000"/>
              </a:buClr>
            </a:pPr>
            <a:r>
              <a:rPr lang="en-US" altLang="zh-CN" dirty="0" smtClean="0">
                <a:ea typeface="宋体" pitchFamily="2" charset="-122"/>
              </a:rPr>
              <a:t>TPU –Abstraction level is going up </a:t>
            </a:r>
          </a:p>
          <a:p>
            <a:pPr>
              <a:buNone/>
            </a:pPr>
            <a:endParaRPr lang="zh-CN" altLang="en-US" dirty="0"/>
          </a:p>
        </p:txBody>
      </p:sp>
    </p:spTree>
    <p:extLst>
      <p:ext uri="{BB962C8B-B14F-4D97-AF65-F5344CB8AC3E}">
        <p14:creationId xmlns:p14="http://schemas.microsoft.com/office/powerpoint/2010/main" val="226332104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Real staff</a:t>
            </a:r>
            <a:r>
              <a:rPr lang="zh-CN" altLang="en-US" dirty="0" smtClean="0"/>
              <a:t>： </a:t>
            </a:r>
            <a:r>
              <a:rPr lang="en-US" altLang="zh-CN" dirty="0" smtClean="0"/>
              <a:t>Benchmarking the intel Corei7--</a:t>
            </a:r>
            <a:r>
              <a:rPr lang="en-US" altLang="zh-CN" sz="2800" dirty="0" err="1" smtClean="0"/>
              <a:t>CPUtime</a:t>
            </a:r>
            <a:endParaRPr lang="zh-CN" altLang="en-US" sz="2800" dirty="0"/>
          </a:p>
        </p:txBody>
      </p:sp>
      <p:sp>
        <p:nvSpPr>
          <p:cNvPr id="3" name="内容占位符 2"/>
          <p:cNvSpPr>
            <a:spLocks noGrp="1"/>
          </p:cNvSpPr>
          <p:nvPr>
            <p:ph idx="1"/>
          </p:nvPr>
        </p:nvSpPr>
        <p:spPr/>
        <p:txBody>
          <a:bodyPr/>
          <a:lstStyle/>
          <a:p>
            <a:endParaRPr lang="zh-CN" altLang="en-US"/>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661534" y="1068739"/>
            <a:ext cx="10801200" cy="5112568"/>
          </a:xfrm>
          <a:prstGeom prst="rect">
            <a:avLst/>
          </a:prstGeom>
        </p:spPr>
      </p:pic>
    </p:spTree>
    <p:extLst>
      <p:ext uri="{BB962C8B-B14F-4D97-AF65-F5344CB8AC3E}">
        <p14:creationId xmlns:p14="http://schemas.microsoft.com/office/powerpoint/2010/main" val="971234903"/>
      </p:ext>
    </p:extLst>
  </p:cSld>
  <p:clrMapOvr>
    <a:masterClrMapping/>
  </p:clrMapOvr>
  <p:transition spd="med">
    <p:random/>
    <p:sndAc>
      <p:stSnd>
        <p:snd r:embed="rId2" name="chimes.wav"/>
      </p:stSnd>
    </p:sndAc>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Benchmarking the intel </a:t>
            </a:r>
            <a:r>
              <a:rPr lang="en-US" altLang="zh-CN" dirty="0" smtClean="0"/>
              <a:t>Corei7 --  perf/watt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695400" y="1142984"/>
            <a:ext cx="10801200" cy="5011755"/>
          </a:xfrm>
          <a:prstGeom prst="rect">
            <a:avLst/>
          </a:prstGeom>
        </p:spPr>
      </p:pic>
    </p:spTree>
    <p:extLst>
      <p:ext uri="{BB962C8B-B14F-4D97-AF65-F5344CB8AC3E}">
        <p14:creationId xmlns:p14="http://schemas.microsoft.com/office/powerpoint/2010/main" val="2617089677"/>
      </p:ext>
    </p:extLst>
  </p:cSld>
  <p:clrMapOvr>
    <a:masterClrMapping/>
  </p:clrMapOvr>
  <p:transition spd="med">
    <p:random/>
    <p:sndAc>
      <p:stSnd>
        <p:snd r:embed="rId2" name="chimes.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Electromechanical Calculators</a:t>
            </a:r>
            <a:endParaRPr lang="zh-CN" altLang="en-US" dirty="0"/>
          </a:p>
        </p:txBody>
      </p:sp>
      <p:sp>
        <p:nvSpPr>
          <p:cNvPr id="3" name="内容占位符 2"/>
          <p:cNvSpPr>
            <a:spLocks noGrp="1"/>
          </p:cNvSpPr>
          <p:nvPr>
            <p:ph idx="1"/>
          </p:nvPr>
        </p:nvSpPr>
        <p:spPr/>
        <p:txBody>
          <a:bodyPr/>
          <a:lstStyle/>
          <a:p>
            <a:r>
              <a:rPr lang="en-US" altLang="zh-CN" sz="2400" dirty="0">
                <a:solidFill>
                  <a:srgbClr val="0000FF"/>
                </a:solidFill>
              </a:rPr>
              <a:t>Early 20</a:t>
            </a:r>
            <a:r>
              <a:rPr lang="en-US" altLang="zh-CN" sz="2400" baseline="30000" dirty="0">
                <a:solidFill>
                  <a:srgbClr val="0000FF"/>
                </a:solidFill>
              </a:rPr>
              <a:t>th</a:t>
            </a:r>
            <a:r>
              <a:rPr lang="en-US" altLang="zh-CN" sz="2400" dirty="0">
                <a:solidFill>
                  <a:srgbClr val="0000FF"/>
                </a:solidFill>
              </a:rPr>
              <a:t> century technology</a:t>
            </a:r>
          </a:p>
          <a:p>
            <a:r>
              <a:rPr lang="en-US" altLang="zh-CN" sz="2400" dirty="0"/>
              <a:t>Special-purpose system</a:t>
            </a:r>
          </a:p>
          <a:p>
            <a:pPr lvl="1"/>
            <a:r>
              <a:rPr lang="en-US" altLang="zh-CN" sz="2000" dirty="0"/>
              <a:t>Motor-driven mechanical calculators</a:t>
            </a:r>
          </a:p>
          <a:p>
            <a:pPr lvl="1"/>
            <a:r>
              <a:rPr lang="en-US" altLang="zh-CN" sz="2000" dirty="0"/>
              <a:t>Cache registers</a:t>
            </a:r>
          </a:p>
          <a:p>
            <a:pPr lvl="1"/>
            <a:r>
              <a:rPr lang="en-US" altLang="zh-CN" sz="2000" dirty="0"/>
              <a:t>Enigma cipher machine</a:t>
            </a:r>
          </a:p>
          <a:p>
            <a:r>
              <a:rPr lang="en-US" altLang="zh-CN" sz="2400" dirty="0"/>
              <a:t>Programmable systems</a:t>
            </a:r>
          </a:p>
          <a:p>
            <a:pPr lvl="1"/>
            <a:r>
              <a:rPr lang="en-US" altLang="zh-CN" sz="2000" dirty="0"/>
              <a:t>Punched-card sorters</a:t>
            </a:r>
          </a:p>
          <a:p>
            <a:pPr lvl="2"/>
            <a:r>
              <a:rPr lang="en-US" altLang="zh-CN" sz="1800" dirty="0"/>
              <a:t>Punched cards</a:t>
            </a:r>
          </a:p>
          <a:p>
            <a:pPr lvl="1"/>
            <a:r>
              <a:rPr lang="en-US" altLang="zh-CN" sz="2000" dirty="0"/>
              <a:t>Machines using relays to construct logic gates</a:t>
            </a:r>
          </a:p>
          <a:p>
            <a:pPr lvl="2"/>
            <a:r>
              <a:rPr lang="en-US" altLang="zh-CN" dirty="0" err="1"/>
              <a:t>Konrad</a:t>
            </a:r>
            <a:r>
              <a:rPr lang="en-US" altLang="zh-CN" dirty="0"/>
              <a:t> </a:t>
            </a:r>
            <a:r>
              <a:rPr lang="en-US" altLang="zh-CN" dirty="0" err="1"/>
              <a:t>Zuse’s</a:t>
            </a:r>
            <a:r>
              <a:rPr lang="en-US" altLang="zh-CN" dirty="0"/>
              <a:t> </a:t>
            </a:r>
            <a:r>
              <a:rPr lang="en-US" altLang="zh-CN" dirty="0" err="1"/>
              <a:t>Z3</a:t>
            </a:r>
            <a:endParaRPr lang="en-US" altLang="zh-CN" dirty="0"/>
          </a:p>
          <a:p>
            <a:pPr lvl="2"/>
            <a:r>
              <a:rPr lang="en-US" altLang="zh-CN" dirty="0"/>
              <a:t>Howard Aiken’s Mark-I(Harvard)</a:t>
            </a:r>
          </a:p>
          <a:p>
            <a:pPr lvl="1"/>
            <a:endParaRPr lang="en-US" altLang="zh-CN" dirty="0" smtClean="0"/>
          </a:p>
          <a:p>
            <a:pPr lvl="1"/>
            <a:endParaRPr lang="zh-CN" altLang="en-US" dirty="0"/>
          </a:p>
        </p:txBody>
      </p:sp>
    </p:spTree>
    <p:extLst>
      <p:ext uri="{BB962C8B-B14F-4D97-AF65-F5344CB8AC3E}">
        <p14:creationId xmlns:p14="http://schemas.microsoft.com/office/powerpoint/2010/main" val="288046834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1181544" y="836712"/>
            <a:ext cx="9011344" cy="1470025"/>
          </a:xfrm>
        </p:spPr>
        <p:txBody>
          <a:bodyPr/>
          <a:lstStyle/>
          <a:p>
            <a:r>
              <a:rPr lang="en-US" altLang="zh-CN" sz="3600" dirty="0" smtClean="0"/>
              <a:t>What you can learn from this course ?</a:t>
            </a:r>
            <a:endParaRPr lang="en-US" altLang="zh-CN" sz="3600" dirty="0"/>
          </a:p>
        </p:txBody>
      </p:sp>
    </p:spTree>
    <p:extLst>
      <p:ext uri="{BB962C8B-B14F-4D97-AF65-F5344CB8AC3E}">
        <p14:creationId xmlns:p14="http://schemas.microsoft.com/office/powerpoint/2010/main" val="159169564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82C90EB-52EC-40FE-9BDA-6BCB0D50BF4F}" type="slidenum">
              <a:rPr lang="en-AU" altLang="en-US" sz="1400"/>
              <a:pPr>
                <a:spcBef>
                  <a:spcPct val="0"/>
                </a:spcBef>
                <a:buClrTx/>
                <a:buSzTx/>
                <a:buFontTx/>
                <a:buNone/>
              </a:pPr>
              <a:t>131</a:t>
            </a:fld>
            <a:endParaRPr lang="en-AU" altLang="en-US" sz="1400"/>
          </a:p>
        </p:txBody>
      </p:sp>
      <p:sp>
        <p:nvSpPr>
          <p:cNvPr id="15363" name="Rectangle 2"/>
          <p:cNvSpPr>
            <a:spLocks noGrp="1" noChangeArrowheads="1"/>
          </p:cNvSpPr>
          <p:nvPr>
            <p:ph type="title"/>
          </p:nvPr>
        </p:nvSpPr>
        <p:spPr/>
        <p:txBody>
          <a:bodyPr/>
          <a:lstStyle/>
          <a:p>
            <a:pPr eaLnBrk="1" hangingPunct="1"/>
            <a:r>
              <a:rPr lang="en-AU" altLang="en-US" smtClean="0"/>
              <a:t>What You Will Learn</a:t>
            </a:r>
          </a:p>
        </p:txBody>
      </p:sp>
      <p:sp>
        <p:nvSpPr>
          <p:cNvPr id="15364" name="Rectangle 3"/>
          <p:cNvSpPr>
            <a:spLocks noGrp="1" noChangeArrowheads="1"/>
          </p:cNvSpPr>
          <p:nvPr>
            <p:ph type="body" idx="1"/>
          </p:nvPr>
        </p:nvSpPr>
        <p:spPr/>
        <p:txBody>
          <a:bodyPr/>
          <a:lstStyle/>
          <a:p>
            <a:pPr eaLnBrk="1" hangingPunct="1"/>
            <a:r>
              <a:rPr lang="en-AU" altLang="en-US" dirty="0" smtClean="0"/>
              <a:t>How programs are translated into the machine language</a:t>
            </a:r>
          </a:p>
          <a:p>
            <a:pPr lvl="1" eaLnBrk="1" hangingPunct="1"/>
            <a:r>
              <a:rPr lang="en-AU" altLang="en-US" dirty="0" smtClean="0"/>
              <a:t>And how the hardware executes them</a:t>
            </a:r>
          </a:p>
          <a:p>
            <a:pPr eaLnBrk="1" hangingPunct="1"/>
            <a:r>
              <a:rPr lang="en-AU" altLang="en-US" dirty="0" smtClean="0"/>
              <a:t>The hardware/software interface</a:t>
            </a:r>
          </a:p>
          <a:p>
            <a:pPr eaLnBrk="1" hangingPunct="1"/>
            <a:r>
              <a:rPr lang="en-AU" altLang="en-US" dirty="0" smtClean="0"/>
              <a:t>What determines program performance</a:t>
            </a:r>
          </a:p>
          <a:p>
            <a:pPr lvl="1" eaLnBrk="1" hangingPunct="1"/>
            <a:r>
              <a:rPr lang="en-AU" altLang="en-US" dirty="0" smtClean="0"/>
              <a:t>And how it can be improved</a:t>
            </a:r>
          </a:p>
          <a:p>
            <a:pPr eaLnBrk="1" hangingPunct="1"/>
            <a:r>
              <a:rPr lang="en-AU" altLang="en-US" dirty="0" smtClean="0"/>
              <a:t>How hardware designers improve performance</a:t>
            </a:r>
          </a:p>
          <a:p>
            <a:pPr eaLnBrk="1" hangingPunct="1"/>
            <a:r>
              <a:rPr lang="en-AU" altLang="en-US" dirty="0" smtClean="0"/>
              <a:t>What is parallel processing</a:t>
            </a:r>
          </a:p>
        </p:txBody>
      </p:sp>
    </p:spTree>
    <p:extLst>
      <p:ext uri="{BB962C8B-B14F-4D97-AF65-F5344CB8AC3E}">
        <p14:creationId xmlns:p14="http://schemas.microsoft.com/office/powerpoint/2010/main" val="148051399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3"/>
          <p:cNvSpPr>
            <a:spLocks noGrp="1"/>
          </p:cNvSpPr>
          <p:nvPr>
            <p:ph type="ftr" sz="quarter" idx="4294967295"/>
          </p:nvPr>
        </p:nvSpPr>
        <p:spPr bwMode="auto">
          <a:xfrm>
            <a:off x="1981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l">
              <a:spcBef>
                <a:spcPct val="0"/>
              </a:spcBef>
              <a:buFontTx/>
              <a:buNone/>
            </a:pPr>
            <a:r>
              <a:rPr lang="en-US" altLang="zh-CN" sz="1200">
                <a:solidFill>
                  <a:srgbClr val="898989"/>
                </a:solidFill>
                <a:latin typeface="Arial" panose="020B0604020202020204" pitchFamily="34" charset="0"/>
              </a:rPr>
              <a:t>Computer  Organization</a:t>
            </a:r>
          </a:p>
        </p:txBody>
      </p:sp>
      <p:sp>
        <p:nvSpPr>
          <p:cNvPr id="33795" name="Rectangle 2"/>
          <p:cNvSpPr>
            <a:spLocks noGrp="1" noChangeArrowheads="1"/>
          </p:cNvSpPr>
          <p:nvPr>
            <p:ph type="title"/>
          </p:nvPr>
        </p:nvSpPr>
        <p:spPr>
          <a:xfrm>
            <a:off x="1271464" y="64170"/>
            <a:ext cx="6980312" cy="844550"/>
          </a:xfrm>
        </p:spPr>
        <p:txBody>
          <a:bodyPr/>
          <a:lstStyle/>
          <a:p>
            <a:pPr eaLnBrk="1" hangingPunct="1"/>
            <a:r>
              <a:rPr lang="en-US" altLang="zh-CN" dirty="0">
                <a:ea typeface="黑体" panose="02010609060101010101" pitchFamily="49" charset="-122"/>
              </a:rPr>
              <a:t>Content</a:t>
            </a:r>
          </a:p>
        </p:txBody>
      </p:sp>
      <p:sp>
        <p:nvSpPr>
          <p:cNvPr id="19460" name="Rectangle 3"/>
          <p:cNvSpPr>
            <a:spLocks noGrp="1" noChangeArrowheads="1"/>
          </p:cNvSpPr>
          <p:nvPr>
            <p:ph type="body" idx="1"/>
          </p:nvPr>
        </p:nvSpPr>
        <p:spPr>
          <a:xfrm>
            <a:off x="515380" y="1214023"/>
            <a:ext cx="10837204" cy="5142328"/>
          </a:xfrm>
          <a:ln>
            <a:noFill/>
          </a:ln>
        </p:spPr>
        <p:txBody>
          <a:bodyPr/>
          <a:lstStyle/>
          <a:p>
            <a:pPr eaLnBrk="1" hangingPunct="1">
              <a:lnSpc>
                <a:spcPct val="80000"/>
              </a:lnSpc>
              <a:defRPr/>
            </a:pPr>
            <a:r>
              <a:rPr lang="en-US" altLang="zh-CN" sz="2400" dirty="0">
                <a:solidFill>
                  <a:schemeClr val="tx1"/>
                </a:solidFill>
                <a:cs typeface="Times New Roman" panose="02020603050405020304" pitchFamily="18" charset="0"/>
              </a:rPr>
              <a:t>Chapter1: Computer Abstraction and Technology</a:t>
            </a:r>
          </a:p>
          <a:p>
            <a:pPr eaLnBrk="1" hangingPunct="1">
              <a:lnSpc>
                <a:spcPct val="80000"/>
              </a:lnSpc>
              <a:defRPr/>
            </a:pPr>
            <a:endParaRPr lang="en-US" altLang="zh-CN" sz="2400" dirty="0">
              <a:solidFill>
                <a:schemeClr val="tx1"/>
              </a:solidFill>
              <a:cs typeface="Times New Roman" panose="02020603050405020304" pitchFamily="18" charset="0"/>
            </a:endParaRPr>
          </a:p>
          <a:p>
            <a:pPr eaLnBrk="1" hangingPunct="1">
              <a:lnSpc>
                <a:spcPct val="80000"/>
              </a:lnSpc>
              <a:defRPr/>
            </a:pPr>
            <a:r>
              <a:rPr lang="en-US" altLang="zh-CN" sz="2400" dirty="0">
                <a:solidFill>
                  <a:srgbClr val="FF0000"/>
                </a:solidFill>
                <a:cs typeface="Times New Roman" panose="02020603050405020304" pitchFamily="18" charset="0"/>
              </a:rPr>
              <a:t>Chapter2: Instructions: Language of  the Computer</a:t>
            </a:r>
          </a:p>
          <a:p>
            <a:pPr eaLnBrk="1" hangingPunct="1">
              <a:lnSpc>
                <a:spcPct val="80000"/>
              </a:lnSpc>
              <a:defRPr/>
            </a:pPr>
            <a:endParaRPr lang="en-US" altLang="zh-CN" sz="2400" dirty="0">
              <a:solidFill>
                <a:srgbClr val="FF0000"/>
              </a:solidFill>
              <a:cs typeface="Times New Roman" panose="02020603050405020304" pitchFamily="18" charset="0"/>
            </a:endParaRPr>
          </a:p>
          <a:p>
            <a:pPr eaLnBrk="1" hangingPunct="1">
              <a:lnSpc>
                <a:spcPct val="80000"/>
              </a:lnSpc>
              <a:defRPr/>
            </a:pPr>
            <a:r>
              <a:rPr lang="en-US" altLang="zh-CN" sz="2400" dirty="0">
                <a:solidFill>
                  <a:srgbClr val="FF0000"/>
                </a:solidFill>
                <a:cs typeface="Times New Roman" panose="02020603050405020304" pitchFamily="18" charset="0"/>
              </a:rPr>
              <a:t>Chapter3: Arithmetic for Computers</a:t>
            </a:r>
          </a:p>
          <a:p>
            <a:pPr eaLnBrk="1" hangingPunct="1">
              <a:lnSpc>
                <a:spcPct val="80000"/>
              </a:lnSpc>
              <a:defRPr/>
            </a:pPr>
            <a:endParaRPr lang="en-US" altLang="zh-CN" sz="2400" dirty="0">
              <a:solidFill>
                <a:srgbClr val="FF0000"/>
              </a:solidFill>
              <a:cs typeface="Times New Roman" panose="02020603050405020304" pitchFamily="18" charset="0"/>
            </a:endParaRPr>
          </a:p>
          <a:p>
            <a:pPr eaLnBrk="1" hangingPunct="1">
              <a:lnSpc>
                <a:spcPct val="80000"/>
              </a:lnSpc>
              <a:defRPr/>
            </a:pPr>
            <a:r>
              <a:rPr lang="en-US" altLang="zh-CN" sz="2400" dirty="0">
                <a:solidFill>
                  <a:srgbClr val="FF0000"/>
                </a:solidFill>
                <a:cs typeface="Times New Roman" panose="02020603050405020304" pitchFamily="18" charset="0"/>
              </a:rPr>
              <a:t>Chapter4:</a:t>
            </a:r>
            <a:r>
              <a:rPr lang="zh-CN" altLang="en-US" sz="2400" dirty="0">
                <a:solidFill>
                  <a:srgbClr val="FF0000"/>
                </a:solidFill>
                <a:cs typeface="Times New Roman" panose="02020603050405020304" pitchFamily="18" charset="0"/>
              </a:rPr>
              <a:t>  </a:t>
            </a:r>
            <a:r>
              <a:rPr lang="en-US" altLang="zh-CN" sz="2400" dirty="0">
                <a:solidFill>
                  <a:srgbClr val="FF0000"/>
                </a:solidFill>
                <a:cs typeface="Times New Roman" panose="02020603050405020304" pitchFamily="18" charset="0"/>
              </a:rPr>
              <a:t>The Processor</a:t>
            </a:r>
            <a:r>
              <a:rPr lang="zh-CN" altLang="en-US" sz="2400" dirty="0">
                <a:solidFill>
                  <a:srgbClr val="FF0000"/>
                </a:solidFill>
                <a:cs typeface="Times New Roman" panose="02020603050405020304" pitchFamily="18" charset="0"/>
              </a:rPr>
              <a:t>：</a:t>
            </a:r>
            <a:r>
              <a:rPr lang="en-US" altLang="zh-CN" sz="2400" dirty="0">
                <a:solidFill>
                  <a:srgbClr val="FF0000"/>
                </a:solidFill>
                <a:cs typeface="Times New Roman" panose="02020603050405020304" pitchFamily="18" charset="0"/>
              </a:rPr>
              <a:t>Datapath and Control</a:t>
            </a:r>
          </a:p>
          <a:p>
            <a:pPr eaLnBrk="1" hangingPunct="1">
              <a:lnSpc>
                <a:spcPct val="80000"/>
              </a:lnSpc>
              <a:defRPr/>
            </a:pPr>
            <a:endParaRPr lang="en-US" altLang="zh-CN" sz="2400" dirty="0">
              <a:solidFill>
                <a:srgbClr val="FF0000"/>
              </a:solidFill>
              <a:cs typeface="Times New Roman" panose="02020603050405020304" pitchFamily="18" charset="0"/>
            </a:endParaRPr>
          </a:p>
          <a:p>
            <a:pPr eaLnBrk="1" hangingPunct="1">
              <a:lnSpc>
                <a:spcPct val="80000"/>
              </a:lnSpc>
              <a:defRPr/>
            </a:pPr>
            <a:r>
              <a:rPr lang="en-US" altLang="zh-CN" sz="2400" dirty="0">
                <a:solidFill>
                  <a:srgbClr val="FF0000"/>
                </a:solidFill>
                <a:cs typeface="Times New Roman" panose="02020603050405020304" pitchFamily="18" charset="0"/>
              </a:rPr>
              <a:t>Chapter5:</a:t>
            </a:r>
            <a:r>
              <a:rPr lang="zh-CN" altLang="en-US" sz="2400" dirty="0">
                <a:solidFill>
                  <a:srgbClr val="FF0000"/>
                </a:solidFill>
                <a:cs typeface="Times New Roman" panose="02020603050405020304" pitchFamily="18" charset="0"/>
              </a:rPr>
              <a:t>  </a:t>
            </a:r>
            <a:r>
              <a:rPr lang="en-US" altLang="zh-CN" sz="2400" dirty="0">
                <a:solidFill>
                  <a:srgbClr val="FF0000"/>
                </a:solidFill>
                <a:cs typeface="Times New Roman" panose="02020603050405020304" pitchFamily="18" charset="0"/>
              </a:rPr>
              <a:t>Large and Fast:  Exploiting Memory Hierarchy</a:t>
            </a:r>
          </a:p>
          <a:p>
            <a:pPr eaLnBrk="1" hangingPunct="1">
              <a:lnSpc>
                <a:spcPct val="80000"/>
              </a:lnSpc>
              <a:defRPr/>
            </a:pPr>
            <a:endParaRPr lang="en-US" altLang="zh-CN" sz="2400" dirty="0">
              <a:solidFill>
                <a:srgbClr val="FF0000"/>
              </a:solidFill>
              <a:cs typeface="Times New Roman" panose="02020603050405020304" pitchFamily="18" charset="0"/>
            </a:endParaRPr>
          </a:p>
          <a:p>
            <a:pPr eaLnBrk="1" hangingPunct="1">
              <a:lnSpc>
                <a:spcPct val="80000"/>
              </a:lnSpc>
              <a:defRPr/>
            </a:pPr>
            <a:r>
              <a:rPr lang="en-US" altLang="zh-CN" sz="2400" b="0" dirty="0">
                <a:solidFill>
                  <a:schemeClr val="tx1"/>
                </a:solidFill>
              </a:rPr>
              <a:t>Chapter 6: Parallel processor from client to Cloud (</a:t>
            </a:r>
            <a:r>
              <a:rPr lang="zh-CN" altLang="en-US" sz="2400" dirty="0">
                <a:solidFill>
                  <a:srgbClr val="003399"/>
                </a:solidFill>
                <a:cs typeface="Times New Roman" panose="02020603050405020304" pitchFamily="18" charset="0"/>
              </a:rPr>
              <a:t>选讲，非考试内容</a:t>
            </a:r>
            <a:r>
              <a:rPr lang="en-US" altLang="zh-CN" sz="2400" b="0" dirty="0">
                <a:solidFill>
                  <a:schemeClr val="tx1"/>
                </a:solidFill>
              </a:rPr>
              <a:t>)</a:t>
            </a:r>
          </a:p>
          <a:p>
            <a:pPr eaLnBrk="1" hangingPunct="1">
              <a:lnSpc>
                <a:spcPct val="80000"/>
              </a:lnSpc>
              <a:defRPr/>
            </a:pPr>
            <a:endParaRPr lang="en-US" altLang="zh-CN" sz="2400" dirty="0">
              <a:solidFill>
                <a:schemeClr val="tx1"/>
              </a:solidFill>
              <a:cs typeface="Times New Roman" panose="02020603050405020304" pitchFamily="18" charset="0"/>
            </a:endParaRPr>
          </a:p>
          <a:p>
            <a:pPr eaLnBrk="1" hangingPunct="1">
              <a:lnSpc>
                <a:spcPct val="80000"/>
              </a:lnSpc>
              <a:defRPr/>
            </a:pPr>
            <a:r>
              <a:rPr lang="en-US" altLang="zh-CN" sz="2400" b="0" dirty="0">
                <a:solidFill>
                  <a:schemeClr val="tx1"/>
                </a:solidFill>
              </a:rPr>
              <a:t>Appendix: Storage, Networks, and Other Peripherals (Ch8 of Version 3,</a:t>
            </a:r>
            <a:r>
              <a:rPr lang="zh-CN" altLang="en-US" sz="2400" b="0" dirty="0">
                <a:solidFill>
                  <a:srgbClr val="FF0000"/>
                </a:solidFill>
              </a:rPr>
              <a:t>了解概念</a:t>
            </a:r>
            <a:r>
              <a:rPr lang="en-US" altLang="zh-CN" sz="2400" b="0" dirty="0">
                <a:solidFill>
                  <a:schemeClr val="tx1"/>
                </a:solidFill>
              </a:rPr>
              <a:t>)</a:t>
            </a:r>
          </a:p>
          <a:p>
            <a:pPr marL="0" indent="0" eaLnBrk="1" hangingPunct="1">
              <a:lnSpc>
                <a:spcPct val="80000"/>
              </a:lnSpc>
              <a:buNone/>
              <a:defRPr/>
            </a:pPr>
            <a:r>
              <a:rPr lang="en-US" altLang="zh-CN" sz="2000" b="0" dirty="0">
                <a:solidFill>
                  <a:schemeClr val="tx1"/>
                </a:solidFill>
              </a:rPr>
              <a:t/>
            </a:r>
            <a:br>
              <a:rPr lang="en-US" altLang="zh-CN" sz="2000" b="0" dirty="0">
                <a:solidFill>
                  <a:schemeClr val="tx1"/>
                </a:solidFill>
              </a:rPr>
            </a:br>
            <a:endParaRPr lang="en-US" altLang="zh-CN" sz="2000" b="0" dirty="0">
              <a:solidFill>
                <a:schemeClr val="tx1"/>
              </a:solidFill>
            </a:endParaRPr>
          </a:p>
        </p:txBody>
      </p:sp>
      <p:sp>
        <p:nvSpPr>
          <p:cNvPr id="2" name="右大括号 1">
            <a:extLst>
              <a:ext uri="{FF2B5EF4-FFF2-40B4-BE49-F238E27FC236}">
                <a16:creationId xmlns="" xmlns:a16="http://schemas.microsoft.com/office/drawing/2014/main" id="{92659520-70A6-4635-A73E-A33587D2F7FD}"/>
              </a:ext>
            </a:extLst>
          </p:cNvPr>
          <p:cNvSpPr/>
          <p:nvPr/>
        </p:nvSpPr>
        <p:spPr>
          <a:xfrm>
            <a:off x="9120336" y="1988840"/>
            <a:ext cx="216024" cy="2376264"/>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6672BEE5-764D-4A8B-977D-D988D9980D8F}"/>
              </a:ext>
            </a:extLst>
          </p:cNvPr>
          <p:cNvSpPr txBox="1"/>
          <p:nvPr/>
        </p:nvSpPr>
        <p:spPr>
          <a:xfrm>
            <a:off x="9545150" y="2852936"/>
            <a:ext cx="1584176" cy="648072"/>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核心内容</a:t>
            </a:r>
          </a:p>
        </p:txBody>
      </p:sp>
    </p:spTree>
    <p:extLst>
      <p:ext uri="{BB962C8B-B14F-4D97-AF65-F5344CB8AC3E}">
        <p14:creationId xmlns:p14="http://schemas.microsoft.com/office/powerpoint/2010/main" val="3359204786"/>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EE9D82F-EE15-4B48-A4B0-1C916418918F}"/>
              </a:ext>
            </a:extLst>
          </p:cNvPr>
          <p:cNvSpPr>
            <a:spLocks noGrp="1"/>
          </p:cNvSpPr>
          <p:nvPr>
            <p:ph type="title"/>
          </p:nvPr>
        </p:nvSpPr>
        <p:spPr/>
        <p:txBody>
          <a:bodyPr/>
          <a:lstStyle/>
          <a:p>
            <a:r>
              <a:rPr lang="en-US" altLang="zh-CN" dirty="0">
                <a:ea typeface="黑体" panose="02010609060101010101" pitchFamily="49" charset="-122"/>
              </a:rPr>
              <a:t>Instructions: Language of  the computer</a:t>
            </a:r>
            <a:endParaRPr lang="zh-CN" altLang="en-US" dirty="0">
              <a:ea typeface="黑体" panose="02010609060101010101" pitchFamily="49" charset="-122"/>
            </a:endParaRPr>
          </a:p>
        </p:txBody>
      </p:sp>
      <p:sp>
        <p:nvSpPr>
          <p:cNvPr id="5" name="内容占位符 2">
            <a:extLst>
              <a:ext uri="{FF2B5EF4-FFF2-40B4-BE49-F238E27FC236}">
                <a16:creationId xmlns="" xmlns:a16="http://schemas.microsoft.com/office/drawing/2014/main" id="{ABBFF24E-7F8A-4996-8F1C-346600AB5AB5}"/>
              </a:ext>
            </a:extLst>
          </p:cNvPr>
          <p:cNvSpPr>
            <a:spLocks noGrp="1"/>
          </p:cNvSpPr>
          <p:nvPr>
            <p:ph idx="1"/>
          </p:nvPr>
        </p:nvSpPr>
        <p:spPr>
          <a:xfrm>
            <a:off x="307776" y="1196752"/>
            <a:ext cx="11677371" cy="5245647"/>
          </a:xfrm>
        </p:spPr>
        <p:txBody>
          <a:bodyPr/>
          <a:lstStyle/>
          <a:p>
            <a:pPr eaLnBrk="1" hangingPunct="1">
              <a:spcBef>
                <a:spcPts val="600"/>
              </a:spcBef>
              <a:defRPr/>
            </a:pPr>
            <a:r>
              <a:rPr lang="en-US" altLang="zh-CN" sz="2600" dirty="0">
                <a:solidFill>
                  <a:schemeClr val="tx1"/>
                </a:solidFill>
                <a:cs typeface="Times New Roman" panose="02020603050405020304" pitchFamily="18" charset="0"/>
              </a:rPr>
              <a:t>Operations of the computer hardware (</a:t>
            </a:r>
            <a:r>
              <a:rPr lang="zh-CN" altLang="en-US" sz="2600" dirty="0">
                <a:solidFill>
                  <a:schemeClr val="tx1"/>
                </a:solidFill>
                <a:cs typeface="Times New Roman" panose="02020603050405020304" pitchFamily="18" charset="0"/>
              </a:rPr>
              <a:t>计算机硬件的操作</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Operands of the computer hardware(</a:t>
            </a:r>
            <a:r>
              <a:rPr lang="zh-CN" altLang="en-US" sz="2600" dirty="0">
                <a:solidFill>
                  <a:schemeClr val="tx1"/>
                </a:solidFill>
                <a:cs typeface="Times New Roman" panose="02020603050405020304" pitchFamily="18" charset="0"/>
              </a:rPr>
              <a:t>计算机硬件的操作数</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Signed and unsigned numbers (</a:t>
            </a:r>
            <a:r>
              <a:rPr lang="zh-CN" altLang="en-US" sz="2600" dirty="0">
                <a:solidFill>
                  <a:schemeClr val="tx1"/>
                </a:solidFill>
                <a:cs typeface="Times New Roman" panose="02020603050405020304" pitchFamily="18" charset="0"/>
              </a:rPr>
              <a:t>有符号和无符号数</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Representing instructions in the computer(</a:t>
            </a:r>
            <a:r>
              <a:rPr lang="zh-CN" altLang="en-US" sz="2600" dirty="0">
                <a:solidFill>
                  <a:schemeClr val="tx1"/>
                </a:solidFill>
                <a:cs typeface="Times New Roman" panose="02020603050405020304" pitchFamily="18" charset="0"/>
              </a:rPr>
              <a:t>计算机中指令的表示</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Logical operations(</a:t>
            </a:r>
            <a:r>
              <a:rPr lang="zh-CN" altLang="en-US" sz="2600" dirty="0">
                <a:solidFill>
                  <a:schemeClr val="tx1"/>
                </a:solidFill>
                <a:cs typeface="Times New Roman" panose="02020603050405020304" pitchFamily="18" charset="0"/>
              </a:rPr>
              <a:t>逻辑操作</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Instructions for making decision(</a:t>
            </a:r>
            <a:r>
              <a:rPr lang="zh-CN" altLang="en-US" sz="2600" dirty="0">
                <a:solidFill>
                  <a:schemeClr val="tx1"/>
                </a:solidFill>
                <a:cs typeface="Times New Roman" panose="02020603050405020304" pitchFamily="18" charset="0"/>
              </a:rPr>
              <a:t>决策指令</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Supporting procedures in computer hardware(</a:t>
            </a:r>
            <a:r>
              <a:rPr lang="zh-CN" altLang="en-US" sz="2600" dirty="0">
                <a:solidFill>
                  <a:schemeClr val="tx1"/>
                </a:solidFill>
                <a:cs typeface="Times New Roman" panose="02020603050405020304" pitchFamily="18" charset="0"/>
              </a:rPr>
              <a:t>计算机对过程的支持</a:t>
            </a:r>
            <a:r>
              <a:rPr lang="en-US" altLang="zh-CN" sz="2600" dirty="0">
                <a:solidFill>
                  <a:schemeClr val="tx1"/>
                </a:solidFill>
                <a:cs typeface="Times New Roman" panose="02020603050405020304" pitchFamily="18" charset="0"/>
              </a:rPr>
              <a:t>)</a:t>
            </a:r>
          </a:p>
          <a:p>
            <a:pPr eaLnBrk="1" hangingPunct="1">
              <a:spcBef>
                <a:spcPts val="600"/>
              </a:spcBef>
              <a:defRPr/>
            </a:pPr>
            <a:r>
              <a:rPr lang="en-US" altLang="zh-CN" sz="2600" dirty="0">
                <a:solidFill>
                  <a:schemeClr val="tx1"/>
                </a:solidFill>
                <a:cs typeface="Times New Roman" panose="02020603050405020304" pitchFamily="18" charset="0"/>
              </a:rPr>
              <a:t>Instruction</a:t>
            </a:r>
            <a:r>
              <a:rPr lang="zh-CN" altLang="en-US" sz="2600" dirty="0">
                <a:solidFill>
                  <a:schemeClr val="tx1"/>
                </a:solidFill>
                <a:cs typeface="Times New Roman" panose="02020603050405020304" pitchFamily="18" charset="0"/>
              </a:rPr>
              <a:t> </a:t>
            </a:r>
            <a:r>
              <a:rPr lang="en-US" altLang="zh-CN" sz="2600" dirty="0">
                <a:solidFill>
                  <a:schemeClr val="tx1"/>
                </a:solidFill>
                <a:cs typeface="Times New Roman" panose="02020603050405020304" pitchFamily="18" charset="0"/>
              </a:rPr>
              <a:t>addressing (</a:t>
            </a:r>
            <a:r>
              <a:rPr lang="zh-CN" altLang="en-US" sz="2600" dirty="0">
                <a:solidFill>
                  <a:schemeClr val="tx1"/>
                </a:solidFill>
                <a:cs typeface="Times New Roman" panose="02020603050405020304" pitchFamily="18" charset="0"/>
              </a:rPr>
              <a:t>指令的寻址</a:t>
            </a:r>
            <a:r>
              <a:rPr lang="en-US" altLang="zh-CN" sz="2600" dirty="0">
                <a:solidFill>
                  <a:schemeClr val="tx1"/>
                </a:solidFill>
                <a:cs typeface="Times New Roman" panose="02020603050405020304" pitchFamily="18" charset="0"/>
              </a:rPr>
              <a:t>)</a:t>
            </a:r>
          </a:p>
        </p:txBody>
      </p:sp>
      <p:sp>
        <p:nvSpPr>
          <p:cNvPr id="9" name="矩形 8">
            <a:extLst>
              <a:ext uri="{FF2B5EF4-FFF2-40B4-BE49-F238E27FC236}">
                <a16:creationId xmlns="" xmlns:a16="http://schemas.microsoft.com/office/drawing/2014/main" id="{F5635619-DD9F-4D9A-976E-6085F5AB87EC}"/>
              </a:ext>
            </a:extLst>
          </p:cNvPr>
          <p:cNvSpPr/>
          <p:nvPr/>
        </p:nvSpPr>
        <p:spPr>
          <a:xfrm>
            <a:off x="6370901" y="4653136"/>
            <a:ext cx="5256584" cy="338554"/>
          </a:xfrm>
          <a:prstGeom prst="rect">
            <a:avLst/>
          </a:prstGeom>
        </p:spPr>
        <p:txBody>
          <a:bodyPr wrap="square">
            <a:spAutoFit/>
          </a:bodyPr>
          <a:lstStyle/>
          <a:p>
            <a:r>
              <a:rPr lang="en-US" altLang="zh-CN" sz="1600" b="1" dirty="0">
                <a:solidFill>
                  <a:srgbClr val="FF0000"/>
                </a:solidFill>
              </a:rPr>
              <a:t> Assembler (</a:t>
            </a:r>
            <a:r>
              <a:rPr lang="zh-CN" altLang="en-US" sz="1600" b="1" dirty="0">
                <a:solidFill>
                  <a:srgbClr val="FF0000"/>
                </a:solidFill>
              </a:rPr>
              <a:t>汇编</a:t>
            </a:r>
            <a:r>
              <a:rPr lang="en-US" altLang="zh-CN" sz="1600" b="1" dirty="0">
                <a:solidFill>
                  <a:srgbClr val="FF0000"/>
                </a:solidFill>
              </a:rPr>
              <a:t>): add    $t0, $s1, $s2</a:t>
            </a:r>
            <a:endParaRPr lang="zh-CN" altLang="en-US" sz="1600" b="1" dirty="0">
              <a:solidFill>
                <a:srgbClr val="FF0000"/>
              </a:solidFill>
            </a:endParaRPr>
          </a:p>
        </p:txBody>
      </p:sp>
      <p:sp>
        <p:nvSpPr>
          <p:cNvPr id="10" name="矩形 9">
            <a:extLst>
              <a:ext uri="{FF2B5EF4-FFF2-40B4-BE49-F238E27FC236}">
                <a16:creationId xmlns="" xmlns:a16="http://schemas.microsoft.com/office/drawing/2014/main" id="{147061A8-EC01-45C8-9815-22D7A8FD8A19}"/>
              </a:ext>
            </a:extLst>
          </p:cNvPr>
          <p:cNvSpPr/>
          <p:nvPr/>
        </p:nvSpPr>
        <p:spPr>
          <a:xfrm>
            <a:off x="5554810" y="5645809"/>
            <a:ext cx="6072675" cy="584775"/>
          </a:xfrm>
          <a:prstGeom prst="rect">
            <a:avLst/>
          </a:prstGeom>
        </p:spPr>
        <p:txBody>
          <a:bodyPr wrap="square">
            <a:spAutoFit/>
          </a:bodyPr>
          <a:lstStyle/>
          <a:p>
            <a:pPr lvl="1" eaLnBrk="1" hangingPunct="1">
              <a:spcBef>
                <a:spcPts val="0"/>
              </a:spcBef>
              <a:buFont typeface="Wingdings" pitchFamily="2" charset="2"/>
              <a:buNone/>
              <a:defRPr/>
            </a:pPr>
            <a:r>
              <a:rPr lang="en-US" altLang="zh-CN" sz="1200" dirty="0">
                <a:solidFill>
                  <a:srgbClr val="FF0000"/>
                </a:solidFill>
              </a:rPr>
              <a:t> </a:t>
            </a:r>
            <a:r>
              <a:rPr lang="en-US" altLang="zh-CN" sz="1600" b="1" u="sng" dirty="0">
                <a:solidFill>
                  <a:srgbClr val="FF0000"/>
                </a:solidFill>
              </a:rPr>
              <a:t>|  000000  |  10001  |  10010  |  01000  |  00000  |  100000  |</a:t>
            </a:r>
          </a:p>
          <a:p>
            <a:pPr lvl="1" eaLnBrk="1" hangingPunct="1">
              <a:spcBef>
                <a:spcPts val="0"/>
              </a:spcBef>
              <a:buFont typeface="Wingdings" pitchFamily="2" charset="2"/>
              <a:buNone/>
              <a:defRPr/>
            </a:pPr>
            <a:r>
              <a:rPr lang="en-US" altLang="zh-CN" sz="1200" dirty="0">
                <a:solidFill>
                  <a:srgbClr val="FF0000"/>
                </a:solidFill>
              </a:rPr>
              <a:t>       </a:t>
            </a:r>
            <a:r>
              <a:rPr lang="en-US" altLang="zh-CN" sz="1600" b="1" dirty="0">
                <a:solidFill>
                  <a:srgbClr val="FF0000"/>
                </a:solidFill>
              </a:rPr>
              <a:t>6 bits       5 bits      5 bits       5 bits      5 bits      6 bits</a:t>
            </a:r>
            <a:r>
              <a:rPr lang="en-US" altLang="zh-CN" sz="1200" b="1" dirty="0">
                <a:solidFill>
                  <a:srgbClr val="FF0000"/>
                </a:solidFill>
              </a:rPr>
              <a:t> </a:t>
            </a:r>
            <a:endParaRPr lang="zh-CN" altLang="en-US" sz="1200" dirty="0">
              <a:solidFill>
                <a:srgbClr val="FF0000"/>
              </a:solidFill>
            </a:endParaRPr>
          </a:p>
        </p:txBody>
      </p:sp>
      <p:sp>
        <p:nvSpPr>
          <p:cNvPr id="11" name="箭头: 虚尾 10">
            <a:extLst>
              <a:ext uri="{FF2B5EF4-FFF2-40B4-BE49-F238E27FC236}">
                <a16:creationId xmlns="" xmlns:a16="http://schemas.microsoft.com/office/drawing/2014/main" id="{5C46821F-3B71-494E-B649-22CE47B8B9B7}"/>
              </a:ext>
            </a:extLst>
          </p:cNvPr>
          <p:cNvSpPr/>
          <p:nvPr/>
        </p:nvSpPr>
        <p:spPr>
          <a:xfrm rot="5400000">
            <a:off x="8249389" y="5021472"/>
            <a:ext cx="400112" cy="6336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0000"/>
              </a:solidFill>
            </a:endParaRPr>
          </a:p>
        </p:txBody>
      </p:sp>
      <p:sp>
        <p:nvSpPr>
          <p:cNvPr id="12" name="文本框 11">
            <a:extLst>
              <a:ext uri="{FF2B5EF4-FFF2-40B4-BE49-F238E27FC236}">
                <a16:creationId xmlns="" xmlns:a16="http://schemas.microsoft.com/office/drawing/2014/main" id="{235B9C7E-33A5-4AA7-9DA3-568323672631}"/>
              </a:ext>
            </a:extLst>
          </p:cNvPr>
          <p:cNvSpPr txBox="1"/>
          <p:nvPr/>
        </p:nvSpPr>
        <p:spPr>
          <a:xfrm>
            <a:off x="8848638" y="5103195"/>
            <a:ext cx="2016224" cy="461665"/>
          </a:xfrm>
          <a:prstGeom prst="rect">
            <a:avLst/>
          </a:prstGeom>
          <a:noFill/>
        </p:spPr>
        <p:txBody>
          <a:bodyPr wrap="square" rtlCol="0">
            <a:spAutoFit/>
          </a:bodyPr>
          <a:lstStyle/>
          <a:p>
            <a:r>
              <a:rPr lang="en-US" altLang="zh-CN" sz="2400" b="1" i="1" dirty="0">
                <a:solidFill>
                  <a:srgbClr val="FF0000"/>
                </a:solidFill>
                <a:latin typeface="Times New Roman" panose="02020603050405020304" pitchFamily="18" charset="0"/>
                <a:ea typeface="+mj-ea"/>
              </a:rPr>
              <a:t>Translate</a:t>
            </a:r>
            <a:endParaRPr lang="zh-CN" altLang="en-US" sz="1400" i="1" dirty="0">
              <a:solidFill>
                <a:srgbClr val="FF0000"/>
              </a:solidFill>
              <a:latin typeface="Bauhaus 93" panose="04030905020B02020C02" pitchFamily="82" charset="0"/>
            </a:endParaRPr>
          </a:p>
        </p:txBody>
      </p:sp>
      <p:sp>
        <p:nvSpPr>
          <p:cNvPr id="13" name="矩形 12">
            <a:extLst>
              <a:ext uri="{FF2B5EF4-FFF2-40B4-BE49-F238E27FC236}">
                <a16:creationId xmlns="" xmlns:a16="http://schemas.microsoft.com/office/drawing/2014/main" id="{3604C877-97BB-4907-8AC1-9E91875618DE}"/>
              </a:ext>
            </a:extLst>
          </p:cNvPr>
          <p:cNvSpPr/>
          <p:nvPr/>
        </p:nvSpPr>
        <p:spPr>
          <a:xfrm>
            <a:off x="3503712" y="5681180"/>
            <a:ext cx="3888432" cy="338554"/>
          </a:xfrm>
          <a:prstGeom prst="rect">
            <a:avLst/>
          </a:prstGeom>
        </p:spPr>
        <p:txBody>
          <a:bodyPr wrap="square">
            <a:spAutoFit/>
          </a:bodyPr>
          <a:lstStyle/>
          <a:p>
            <a:r>
              <a:rPr lang="en-US" altLang="zh-CN" sz="1600" b="1" dirty="0">
                <a:solidFill>
                  <a:srgbClr val="FF0000"/>
                </a:solidFill>
              </a:rPr>
              <a:t>Machine Code </a:t>
            </a:r>
            <a:r>
              <a:rPr lang="zh-CN" altLang="en-US" sz="1600" b="1" dirty="0">
                <a:solidFill>
                  <a:srgbClr val="FF0000"/>
                </a:solidFill>
              </a:rPr>
              <a:t>（机器码）</a:t>
            </a:r>
          </a:p>
        </p:txBody>
      </p:sp>
    </p:spTree>
    <p:extLst>
      <p:ext uri="{BB962C8B-B14F-4D97-AF65-F5344CB8AC3E}">
        <p14:creationId xmlns:p14="http://schemas.microsoft.com/office/powerpoint/2010/main" val="3988116540"/>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2C24001-56A6-4F5A-AFD3-D714935AF7D5}"/>
              </a:ext>
            </a:extLst>
          </p:cNvPr>
          <p:cNvSpPr>
            <a:spLocks noGrp="1"/>
          </p:cNvSpPr>
          <p:nvPr>
            <p:ph type="title"/>
          </p:nvPr>
        </p:nvSpPr>
        <p:spPr/>
        <p:txBody>
          <a:bodyPr>
            <a:normAutofit/>
          </a:bodyPr>
          <a:lstStyle/>
          <a:p>
            <a:r>
              <a:rPr lang="en-US" altLang="zh-CN" dirty="0">
                <a:ea typeface="黑体" panose="02010609060101010101" pitchFamily="49" charset="-122"/>
              </a:rPr>
              <a:t>Arithmetic for computers</a:t>
            </a:r>
            <a:endParaRPr lang="zh-CN" altLang="en-US" dirty="0">
              <a:ea typeface="黑体" panose="02010609060101010101" pitchFamily="49" charset="-122"/>
            </a:endParaRPr>
          </a:p>
        </p:txBody>
      </p:sp>
      <p:sp>
        <p:nvSpPr>
          <p:cNvPr id="4" name="内容占位符 3">
            <a:extLst>
              <a:ext uri="{FF2B5EF4-FFF2-40B4-BE49-F238E27FC236}">
                <a16:creationId xmlns="" xmlns:a16="http://schemas.microsoft.com/office/drawing/2014/main" id="{ED513FFC-8DBF-4C2F-BCDF-7BA74B20C892}"/>
              </a:ext>
            </a:extLst>
          </p:cNvPr>
          <p:cNvSpPr>
            <a:spLocks noGrp="1"/>
          </p:cNvSpPr>
          <p:nvPr>
            <p:ph idx="1"/>
          </p:nvPr>
        </p:nvSpPr>
        <p:spPr>
          <a:xfrm>
            <a:off x="479376" y="1283232"/>
            <a:ext cx="10972800" cy="4464496"/>
          </a:xfrm>
        </p:spPr>
        <p:txBody>
          <a:bodyPr/>
          <a:lstStyle/>
          <a:p>
            <a:pPr eaLnBrk="1" hangingPunct="1">
              <a:defRPr/>
            </a:pPr>
            <a:r>
              <a:rPr lang="en-US" altLang="zh-CN" sz="2800" b="0" dirty="0">
                <a:solidFill>
                  <a:schemeClr val="tx1"/>
                </a:solidFill>
              </a:rPr>
              <a:t>Addition and Subtraction(</a:t>
            </a:r>
            <a:r>
              <a:rPr lang="zh-CN" altLang="en-US" sz="2800" b="0" dirty="0">
                <a:solidFill>
                  <a:schemeClr val="tx1"/>
                </a:solidFill>
              </a:rPr>
              <a:t>加减</a:t>
            </a:r>
            <a:r>
              <a:rPr lang="en-US" altLang="zh-CN" sz="2800" b="0" dirty="0">
                <a:solidFill>
                  <a:schemeClr val="tx1"/>
                </a:solidFill>
              </a:rPr>
              <a:t>)</a:t>
            </a:r>
          </a:p>
          <a:p>
            <a:pPr eaLnBrk="1" hangingPunct="1">
              <a:defRPr/>
            </a:pPr>
            <a:r>
              <a:rPr lang="en-US" altLang="zh-CN" sz="2800" b="0" dirty="0">
                <a:solidFill>
                  <a:schemeClr val="tx1"/>
                </a:solidFill>
              </a:rPr>
              <a:t>Logical operations(</a:t>
            </a:r>
            <a:r>
              <a:rPr lang="zh-CN" altLang="en-US" sz="2800" b="0" dirty="0">
                <a:solidFill>
                  <a:schemeClr val="tx1"/>
                </a:solidFill>
              </a:rPr>
              <a:t>逻辑操作</a:t>
            </a:r>
            <a:r>
              <a:rPr lang="en-US" altLang="zh-CN" sz="2800" b="0" dirty="0">
                <a:solidFill>
                  <a:schemeClr val="tx1"/>
                </a:solidFill>
              </a:rPr>
              <a:t>)</a:t>
            </a:r>
          </a:p>
          <a:p>
            <a:pPr eaLnBrk="1" hangingPunct="1">
              <a:defRPr/>
            </a:pPr>
            <a:r>
              <a:rPr lang="en-US" altLang="zh-CN" sz="2800" b="0" dirty="0">
                <a:solidFill>
                  <a:schemeClr val="tx1"/>
                </a:solidFill>
              </a:rPr>
              <a:t>Constructing a simple ALU(</a:t>
            </a:r>
            <a:r>
              <a:rPr lang="zh-CN" altLang="en-US" sz="2800" b="0" dirty="0">
                <a:solidFill>
                  <a:schemeClr val="tx1"/>
                </a:solidFill>
              </a:rPr>
              <a:t>简单</a:t>
            </a:r>
            <a:r>
              <a:rPr lang="en-US" altLang="zh-CN" sz="2800" b="0" dirty="0">
                <a:solidFill>
                  <a:schemeClr val="tx1"/>
                </a:solidFill>
              </a:rPr>
              <a:t>ALU</a:t>
            </a:r>
            <a:r>
              <a:rPr lang="zh-CN" altLang="en-US" sz="2800" b="0" dirty="0">
                <a:solidFill>
                  <a:schemeClr val="tx1"/>
                </a:solidFill>
              </a:rPr>
              <a:t>设计</a:t>
            </a:r>
            <a:r>
              <a:rPr lang="en-US" altLang="zh-CN" sz="2800" b="0" dirty="0">
                <a:solidFill>
                  <a:schemeClr val="tx1"/>
                </a:solidFill>
              </a:rPr>
              <a:t>)</a:t>
            </a:r>
          </a:p>
          <a:p>
            <a:pPr eaLnBrk="1" hangingPunct="1">
              <a:defRPr/>
            </a:pPr>
            <a:r>
              <a:rPr lang="en-US" altLang="zh-CN" sz="2800" b="0" dirty="0">
                <a:solidFill>
                  <a:schemeClr val="tx1"/>
                </a:solidFill>
              </a:rPr>
              <a:t>Multiplication(</a:t>
            </a:r>
            <a:r>
              <a:rPr lang="zh-CN" altLang="en-US" sz="2800" b="0" dirty="0">
                <a:solidFill>
                  <a:schemeClr val="tx1"/>
                </a:solidFill>
              </a:rPr>
              <a:t>乘法</a:t>
            </a:r>
            <a:r>
              <a:rPr lang="en-US" altLang="zh-CN" sz="2800" b="0" dirty="0">
                <a:solidFill>
                  <a:schemeClr val="tx1"/>
                </a:solidFill>
              </a:rPr>
              <a:t>)</a:t>
            </a:r>
          </a:p>
          <a:p>
            <a:pPr eaLnBrk="1" hangingPunct="1">
              <a:defRPr/>
            </a:pPr>
            <a:r>
              <a:rPr lang="en-US" altLang="zh-CN" sz="2800" b="0" dirty="0">
                <a:solidFill>
                  <a:schemeClr val="tx1"/>
                </a:solidFill>
              </a:rPr>
              <a:t>Division(</a:t>
            </a:r>
            <a:r>
              <a:rPr lang="zh-CN" altLang="en-US" sz="2800" b="0" dirty="0">
                <a:solidFill>
                  <a:schemeClr val="tx1"/>
                </a:solidFill>
              </a:rPr>
              <a:t>除法</a:t>
            </a:r>
            <a:r>
              <a:rPr lang="en-US" altLang="zh-CN" sz="2800" b="0" dirty="0">
                <a:solidFill>
                  <a:schemeClr val="tx1"/>
                </a:solidFill>
              </a:rPr>
              <a:t>)</a:t>
            </a:r>
          </a:p>
          <a:p>
            <a:pPr eaLnBrk="1" hangingPunct="1">
              <a:defRPr/>
            </a:pPr>
            <a:r>
              <a:rPr lang="en-US" altLang="zh-CN" sz="2800" b="0" dirty="0">
                <a:solidFill>
                  <a:schemeClr val="tx1"/>
                </a:solidFill>
              </a:rPr>
              <a:t>Floating point arithmetic(</a:t>
            </a:r>
            <a:r>
              <a:rPr lang="zh-CN" altLang="en-US" sz="2800" b="0" dirty="0">
                <a:solidFill>
                  <a:schemeClr val="tx1"/>
                </a:solidFill>
              </a:rPr>
              <a:t>浮点操作</a:t>
            </a:r>
            <a:r>
              <a:rPr lang="en-US" altLang="zh-CN" sz="2800" b="0" dirty="0">
                <a:solidFill>
                  <a:schemeClr val="tx1"/>
                </a:solidFill>
              </a:rPr>
              <a:t>)</a:t>
            </a:r>
          </a:p>
          <a:p>
            <a:pPr eaLnBrk="1" hangingPunct="1">
              <a:defRPr/>
            </a:pPr>
            <a:r>
              <a:rPr lang="en-US" altLang="zh-CN" sz="2800" b="0" dirty="0">
                <a:solidFill>
                  <a:schemeClr val="tx1"/>
                </a:solidFill>
              </a:rPr>
              <a:t>Adding all parts to get an ALU(ALU</a:t>
            </a:r>
            <a:r>
              <a:rPr lang="zh-CN" altLang="en-US" sz="2800" b="0" dirty="0">
                <a:solidFill>
                  <a:schemeClr val="tx1"/>
                </a:solidFill>
              </a:rPr>
              <a:t>设计</a:t>
            </a:r>
            <a:r>
              <a:rPr lang="en-US" altLang="zh-CN" sz="2800" b="0" dirty="0">
                <a:solidFill>
                  <a:schemeClr val="tx1"/>
                </a:solidFill>
              </a:rPr>
              <a:t>)</a:t>
            </a:r>
          </a:p>
        </p:txBody>
      </p:sp>
      <p:pic>
        <p:nvPicPr>
          <p:cNvPr id="6" name="对象 1">
            <a:extLst>
              <a:ext uri="{FF2B5EF4-FFF2-40B4-BE49-F238E27FC236}">
                <a16:creationId xmlns="" xmlns:a16="http://schemas.microsoft.com/office/drawing/2014/main" id="{E72A4D23-5D3D-440C-982D-357953975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021" t="-4086" r="-7021" b="-1450"/>
          <a:stretch>
            <a:fillRect/>
          </a:stretch>
        </p:blipFill>
        <p:spPr bwMode="auto">
          <a:xfrm>
            <a:off x="8112224" y="1556792"/>
            <a:ext cx="2881312"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 xmlns:a16="http://schemas.microsoft.com/office/drawing/2014/main" id="{B94BFE53-8D02-4607-B7E5-02BE8DB169C2}"/>
              </a:ext>
            </a:extLst>
          </p:cNvPr>
          <p:cNvSpPr txBox="1"/>
          <p:nvPr/>
        </p:nvSpPr>
        <p:spPr>
          <a:xfrm>
            <a:off x="8877720" y="4881456"/>
            <a:ext cx="1584176" cy="369332"/>
          </a:xfrm>
          <a:prstGeom prst="rect">
            <a:avLst/>
          </a:prstGeom>
          <a:noFill/>
        </p:spPr>
        <p:txBody>
          <a:bodyPr wrap="square" rtlCol="0">
            <a:spAutoFit/>
          </a:bodyPr>
          <a:lstStyle/>
          <a:p>
            <a:r>
              <a:rPr lang="en-US" altLang="zh-CN" b="1" i="1" dirty="0">
                <a:solidFill>
                  <a:srgbClr val="FF0000"/>
                </a:solidFill>
              </a:rPr>
              <a:t>ALU</a:t>
            </a:r>
            <a:r>
              <a:rPr lang="zh-CN" altLang="en-US" b="1" i="1" dirty="0">
                <a:solidFill>
                  <a:srgbClr val="FF0000"/>
                </a:solidFill>
              </a:rPr>
              <a:t>示意图</a:t>
            </a:r>
          </a:p>
        </p:txBody>
      </p:sp>
    </p:spTree>
    <p:extLst>
      <p:ext uri="{BB962C8B-B14F-4D97-AF65-F5344CB8AC3E}">
        <p14:creationId xmlns:p14="http://schemas.microsoft.com/office/powerpoint/2010/main" val="2995479431"/>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B665886-7442-4D5B-8F1A-FA4E381E69D5}"/>
              </a:ext>
            </a:extLst>
          </p:cNvPr>
          <p:cNvSpPr>
            <a:spLocks noGrp="1"/>
          </p:cNvSpPr>
          <p:nvPr>
            <p:ph type="title"/>
          </p:nvPr>
        </p:nvSpPr>
        <p:spPr>
          <a:xfrm>
            <a:off x="911424" y="0"/>
            <a:ext cx="9880715" cy="954360"/>
          </a:xfrm>
        </p:spPr>
        <p:txBody>
          <a:bodyPr>
            <a:normAutofit/>
          </a:bodyPr>
          <a:lstStyle/>
          <a:p>
            <a:r>
              <a:rPr lang="en-US" altLang="zh-CN" sz="4400" dirty="0">
                <a:ea typeface="黑体" panose="02010609060101010101" pitchFamily="49" charset="-122"/>
              </a:rPr>
              <a:t>The processor</a:t>
            </a:r>
            <a:r>
              <a:rPr lang="zh-CN" altLang="en-US" sz="4400" dirty="0">
                <a:ea typeface="黑体" panose="02010609060101010101" pitchFamily="49" charset="-122"/>
              </a:rPr>
              <a:t>：</a:t>
            </a:r>
            <a:r>
              <a:rPr lang="en-US" altLang="zh-CN" sz="4400" dirty="0" err="1">
                <a:ea typeface="黑体" panose="02010609060101010101" pitchFamily="49" charset="-122"/>
              </a:rPr>
              <a:t>datapath</a:t>
            </a:r>
            <a:r>
              <a:rPr lang="en-US" altLang="zh-CN" sz="4400" dirty="0">
                <a:ea typeface="黑体" panose="02010609060101010101" pitchFamily="49" charset="-122"/>
              </a:rPr>
              <a:t> and control</a:t>
            </a:r>
            <a:endParaRPr lang="zh-CN" altLang="en-US" sz="4400" dirty="0">
              <a:ea typeface="黑体" panose="02010609060101010101" pitchFamily="49" charset="-122"/>
            </a:endParaRPr>
          </a:p>
        </p:txBody>
      </p:sp>
      <p:sp>
        <p:nvSpPr>
          <p:cNvPr id="3" name="内容占位符 2">
            <a:extLst>
              <a:ext uri="{FF2B5EF4-FFF2-40B4-BE49-F238E27FC236}">
                <a16:creationId xmlns="" xmlns:a16="http://schemas.microsoft.com/office/drawing/2014/main" id="{5CF2A935-3E92-4A3C-BB1E-994BF4ED97E3}"/>
              </a:ext>
            </a:extLst>
          </p:cNvPr>
          <p:cNvSpPr>
            <a:spLocks noGrp="1"/>
          </p:cNvSpPr>
          <p:nvPr>
            <p:ph idx="1"/>
          </p:nvPr>
        </p:nvSpPr>
        <p:spPr>
          <a:xfrm>
            <a:off x="317783" y="1196752"/>
            <a:ext cx="11640616" cy="2520280"/>
          </a:xfrm>
        </p:spPr>
        <p:txBody>
          <a:bodyPr/>
          <a:lstStyle/>
          <a:p>
            <a:r>
              <a:rPr lang="en-US" altLang="zh-CN" sz="2800" dirty="0"/>
              <a:t>Logic conventions  (</a:t>
            </a:r>
            <a:r>
              <a:rPr lang="zh-CN" altLang="en-US" sz="2800" dirty="0"/>
              <a:t>逻辑设计的一般方法</a:t>
            </a:r>
            <a:r>
              <a:rPr lang="en-US" altLang="zh-CN" sz="2800" dirty="0"/>
              <a:t>)——</a:t>
            </a:r>
            <a:r>
              <a:rPr lang="zh-CN" altLang="en-US" sz="2800" dirty="0"/>
              <a:t>数字逻辑课程</a:t>
            </a:r>
            <a:endParaRPr lang="en-US" altLang="zh-CN" sz="2800" dirty="0"/>
          </a:p>
          <a:p>
            <a:r>
              <a:rPr lang="en-US" altLang="zh-CN" sz="2800" dirty="0"/>
              <a:t>Building a </a:t>
            </a:r>
            <a:r>
              <a:rPr lang="en-US" altLang="zh-CN" sz="2800" dirty="0" err="1"/>
              <a:t>datapath</a:t>
            </a:r>
            <a:r>
              <a:rPr lang="en-US" altLang="zh-CN" sz="2800" dirty="0"/>
              <a:t>  (</a:t>
            </a:r>
            <a:r>
              <a:rPr lang="zh-CN" altLang="en-US" sz="2800" dirty="0"/>
              <a:t>建立数据通路</a:t>
            </a:r>
            <a:r>
              <a:rPr lang="en-US" altLang="zh-CN" sz="2800" dirty="0"/>
              <a:t>)</a:t>
            </a:r>
          </a:p>
          <a:p>
            <a:r>
              <a:rPr lang="en-US" altLang="zh-CN" sz="2800" dirty="0"/>
              <a:t>A simple implementation scheme  (</a:t>
            </a:r>
            <a:r>
              <a:rPr lang="zh-CN" altLang="en-US" sz="2800" dirty="0"/>
              <a:t>处理器的一种简单实现机制</a:t>
            </a:r>
            <a:r>
              <a:rPr lang="en-US" altLang="zh-CN" sz="2800" dirty="0"/>
              <a:t>)</a:t>
            </a:r>
          </a:p>
          <a:p>
            <a:r>
              <a:rPr lang="en-US" altLang="zh-CN" sz="2800" dirty="0"/>
              <a:t>A </a:t>
            </a:r>
            <a:r>
              <a:rPr lang="en-US" altLang="zh-CN" sz="2800" dirty="0" smtClean="0"/>
              <a:t>pipeline </a:t>
            </a:r>
            <a:r>
              <a:rPr lang="en-US" altLang="zh-CN" sz="2800" dirty="0"/>
              <a:t>implementation  </a:t>
            </a:r>
            <a:r>
              <a:rPr lang="en-US" altLang="zh-CN" sz="2800" dirty="0" smtClean="0"/>
              <a:t>(</a:t>
            </a:r>
            <a:r>
              <a:rPr lang="zh-CN" altLang="en-US" sz="2800" dirty="0" smtClean="0"/>
              <a:t>流水线处理器</a:t>
            </a:r>
            <a:r>
              <a:rPr lang="zh-CN" altLang="en-US" sz="2800" dirty="0"/>
              <a:t>的实现</a:t>
            </a:r>
            <a:r>
              <a:rPr lang="en-US" altLang="zh-CN" sz="2800" dirty="0"/>
              <a:t>)</a:t>
            </a:r>
            <a:endParaRPr lang="zh-CN" altLang="en-US" sz="2800" dirty="0"/>
          </a:p>
        </p:txBody>
      </p:sp>
      <p:pic>
        <p:nvPicPr>
          <p:cNvPr id="4" name="Picture 11">
            <a:extLst>
              <a:ext uri="{FF2B5EF4-FFF2-40B4-BE49-F238E27FC236}">
                <a16:creationId xmlns="" xmlns:a16="http://schemas.microsoft.com/office/drawing/2014/main" id="{0107D8A0-A90F-406F-98A4-0959B22AC1F3}"/>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1464" y="3356992"/>
            <a:ext cx="6336704" cy="272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文本框 4">
            <a:extLst>
              <a:ext uri="{FF2B5EF4-FFF2-40B4-BE49-F238E27FC236}">
                <a16:creationId xmlns="" xmlns:a16="http://schemas.microsoft.com/office/drawing/2014/main" id="{452B1129-3ED9-4F6F-8BDD-90315944CADB}"/>
              </a:ext>
            </a:extLst>
          </p:cNvPr>
          <p:cNvSpPr txBox="1"/>
          <p:nvPr/>
        </p:nvSpPr>
        <p:spPr>
          <a:xfrm>
            <a:off x="8103097" y="4293096"/>
            <a:ext cx="3360373" cy="707886"/>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这章结束，你需要熟悉处理器的各个模块</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如图所示</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7399795"/>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56EA90-E488-400C-875B-B6D85544788A}"/>
              </a:ext>
            </a:extLst>
          </p:cNvPr>
          <p:cNvSpPr>
            <a:spLocks noGrp="1"/>
          </p:cNvSpPr>
          <p:nvPr>
            <p:ph type="title"/>
          </p:nvPr>
        </p:nvSpPr>
        <p:spPr>
          <a:xfrm>
            <a:off x="1127448" y="27180"/>
            <a:ext cx="9628651" cy="954360"/>
          </a:xfrm>
        </p:spPr>
        <p:txBody>
          <a:bodyPr>
            <a:normAutofit/>
          </a:bodyPr>
          <a:lstStyle/>
          <a:p>
            <a:r>
              <a:rPr lang="en-US" altLang="zh-CN" sz="4400" dirty="0">
                <a:ea typeface="黑体" panose="02010609060101010101" pitchFamily="49" charset="-122"/>
              </a:rPr>
              <a:t>Exploiting memory hierarchy</a:t>
            </a:r>
            <a:endParaRPr lang="zh-CN" altLang="en-US" sz="4400" dirty="0">
              <a:ea typeface="黑体" panose="02010609060101010101" pitchFamily="49" charset="-122"/>
            </a:endParaRPr>
          </a:p>
        </p:txBody>
      </p:sp>
      <p:sp>
        <p:nvSpPr>
          <p:cNvPr id="134" name="内容占位符 3">
            <a:extLst>
              <a:ext uri="{FF2B5EF4-FFF2-40B4-BE49-F238E27FC236}">
                <a16:creationId xmlns="" xmlns:a16="http://schemas.microsoft.com/office/drawing/2014/main" id="{CF22463B-7DF2-4D8D-937C-088850E0035C}"/>
              </a:ext>
            </a:extLst>
          </p:cNvPr>
          <p:cNvSpPr>
            <a:spLocks noGrp="1"/>
          </p:cNvSpPr>
          <p:nvPr>
            <p:ph idx="1"/>
          </p:nvPr>
        </p:nvSpPr>
        <p:spPr>
          <a:xfrm>
            <a:off x="335360" y="1254819"/>
            <a:ext cx="10972800" cy="2937856"/>
          </a:xfrm>
        </p:spPr>
        <p:txBody>
          <a:bodyPr/>
          <a:lstStyle/>
          <a:p>
            <a:pPr eaLnBrk="1" hangingPunct="1">
              <a:defRPr/>
            </a:pPr>
            <a:r>
              <a:rPr lang="en-US" altLang="zh-CN" sz="2800" b="0" dirty="0">
                <a:solidFill>
                  <a:schemeClr val="tx1"/>
                </a:solidFill>
              </a:rPr>
              <a:t>Memory Technology (</a:t>
            </a:r>
            <a:r>
              <a:rPr lang="zh-CN" altLang="en-US" sz="2800" b="0" dirty="0">
                <a:solidFill>
                  <a:schemeClr val="tx1"/>
                </a:solidFill>
              </a:rPr>
              <a:t>存储技术</a:t>
            </a:r>
            <a:r>
              <a:rPr lang="en-US" altLang="zh-CN" sz="2800" b="0" dirty="0">
                <a:solidFill>
                  <a:schemeClr val="tx1"/>
                </a:solidFill>
              </a:rPr>
              <a:t>)</a:t>
            </a:r>
          </a:p>
          <a:p>
            <a:pPr eaLnBrk="1" hangingPunct="1">
              <a:defRPr/>
            </a:pPr>
            <a:r>
              <a:rPr lang="en-US" altLang="zh-CN" sz="2800" b="0" dirty="0">
                <a:solidFill>
                  <a:schemeClr val="tx1"/>
                </a:solidFill>
              </a:rPr>
              <a:t>The Basics of Cache (</a:t>
            </a:r>
            <a:r>
              <a:rPr lang="zh-CN" altLang="en-US" sz="2800" b="0" dirty="0">
                <a:solidFill>
                  <a:schemeClr val="tx1"/>
                </a:solidFill>
              </a:rPr>
              <a:t>缓存的基本原理</a:t>
            </a:r>
            <a:r>
              <a:rPr lang="en-US" altLang="zh-CN" sz="2800" b="0" dirty="0">
                <a:solidFill>
                  <a:schemeClr val="tx1"/>
                </a:solidFill>
              </a:rPr>
              <a:t>)</a:t>
            </a:r>
          </a:p>
          <a:p>
            <a:pPr eaLnBrk="1" hangingPunct="1">
              <a:defRPr/>
            </a:pPr>
            <a:r>
              <a:rPr lang="en-US" altLang="zh-CN" sz="2800" b="0" dirty="0">
                <a:solidFill>
                  <a:schemeClr val="tx1"/>
                </a:solidFill>
              </a:rPr>
              <a:t>Measuring and Improving Cache Performance (</a:t>
            </a:r>
            <a:r>
              <a:rPr lang="zh-CN" altLang="en-US" sz="2800" b="0" dirty="0">
                <a:solidFill>
                  <a:schemeClr val="tx1"/>
                </a:solidFill>
              </a:rPr>
              <a:t>缓存性能的评估和改进</a:t>
            </a:r>
            <a:r>
              <a:rPr lang="en-US" altLang="zh-CN" sz="2800" b="0" dirty="0">
                <a:solidFill>
                  <a:schemeClr val="tx1"/>
                </a:solidFill>
              </a:rPr>
              <a:t>)</a:t>
            </a:r>
          </a:p>
          <a:p>
            <a:pPr eaLnBrk="1" hangingPunct="1">
              <a:defRPr/>
            </a:pPr>
            <a:r>
              <a:rPr lang="en-US" altLang="zh-CN" sz="2800" b="0" dirty="0">
                <a:solidFill>
                  <a:schemeClr val="tx1"/>
                </a:solidFill>
              </a:rPr>
              <a:t>Virtual Memory(</a:t>
            </a:r>
            <a:r>
              <a:rPr lang="zh-CN" altLang="en-US" sz="2800" b="0" dirty="0">
                <a:solidFill>
                  <a:schemeClr val="tx1"/>
                </a:solidFill>
              </a:rPr>
              <a:t>虚拟存储</a:t>
            </a:r>
            <a:r>
              <a:rPr lang="en-US" altLang="zh-CN" sz="2800" b="0" dirty="0">
                <a:solidFill>
                  <a:schemeClr val="tx1"/>
                </a:solidFill>
              </a:rPr>
              <a:t>)</a:t>
            </a:r>
          </a:p>
        </p:txBody>
      </p:sp>
      <p:pic>
        <p:nvPicPr>
          <p:cNvPr id="3" name="图片 2">
            <a:extLst>
              <a:ext uri="{FF2B5EF4-FFF2-40B4-BE49-F238E27FC236}">
                <a16:creationId xmlns="" xmlns:a16="http://schemas.microsoft.com/office/drawing/2014/main" id="{0A73F422-23F5-400C-89C0-3F0C9932AFFF}"/>
              </a:ext>
            </a:extLst>
          </p:cNvPr>
          <p:cNvPicPr>
            <a:picLocks noChangeAspect="1"/>
          </p:cNvPicPr>
          <p:nvPr/>
        </p:nvPicPr>
        <p:blipFill>
          <a:blip r:embed="rId4"/>
          <a:stretch>
            <a:fillRect/>
          </a:stretch>
        </p:blipFill>
        <p:spPr>
          <a:xfrm>
            <a:off x="7437128" y="3068960"/>
            <a:ext cx="4248472" cy="3347057"/>
          </a:xfrm>
          <a:prstGeom prst="rect">
            <a:avLst/>
          </a:prstGeom>
        </p:spPr>
      </p:pic>
      <p:sp>
        <p:nvSpPr>
          <p:cNvPr id="4" name="文本框 3">
            <a:extLst>
              <a:ext uri="{FF2B5EF4-FFF2-40B4-BE49-F238E27FC236}">
                <a16:creationId xmlns="" xmlns:a16="http://schemas.microsoft.com/office/drawing/2014/main" id="{DAB036FD-77DE-415F-A3BB-53FE8E71CD66}"/>
              </a:ext>
            </a:extLst>
          </p:cNvPr>
          <p:cNvSpPr txBox="1"/>
          <p:nvPr/>
        </p:nvSpPr>
        <p:spPr>
          <a:xfrm>
            <a:off x="606082" y="3615702"/>
            <a:ext cx="6597622" cy="1200329"/>
          </a:xfrm>
          <a:prstGeom prst="rect">
            <a:avLst/>
          </a:prstGeom>
          <a:noFill/>
        </p:spPr>
        <p:txBody>
          <a:bodyPr wrap="square" rtlCol="0">
            <a:spAutoFit/>
          </a:bodyPr>
          <a:lstStyle/>
          <a:p>
            <a:r>
              <a:rPr lang="en-US" altLang="zh-CN" sz="2400" dirty="0">
                <a:solidFill>
                  <a:srgbClr val="FF0000"/>
                </a:solidFill>
              </a:rPr>
              <a:t>Temporal Locality(</a:t>
            </a:r>
            <a:r>
              <a:rPr lang="zh-CN" altLang="en-US" sz="2400" dirty="0">
                <a:solidFill>
                  <a:srgbClr val="FF0000"/>
                </a:solidFill>
              </a:rPr>
              <a:t>时间局部性</a:t>
            </a:r>
            <a:r>
              <a:rPr lang="en-US" altLang="zh-CN" sz="2400" dirty="0">
                <a:solidFill>
                  <a:srgbClr val="FF0000"/>
                </a:solidFill>
              </a:rPr>
              <a:t>): </a:t>
            </a:r>
            <a:r>
              <a:rPr lang="en-US" altLang="zh-CN" sz="2400" dirty="0"/>
              <a:t>If  a data location if referenced then it will tend to be referenced again soon </a:t>
            </a:r>
            <a:endParaRPr lang="zh-CN" altLang="en-US" sz="2400" dirty="0"/>
          </a:p>
        </p:txBody>
      </p:sp>
      <p:sp>
        <p:nvSpPr>
          <p:cNvPr id="136" name="文本框 135">
            <a:extLst>
              <a:ext uri="{FF2B5EF4-FFF2-40B4-BE49-F238E27FC236}">
                <a16:creationId xmlns="" xmlns:a16="http://schemas.microsoft.com/office/drawing/2014/main" id="{39BCD81E-36A2-4107-BF5B-4D97187277B7}"/>
              </a:ext>
            </a:extLst>
          </p:cNvPr>
          <p:cNvSpPr txBox="1"/>
          <p:nvPr/>
        </p:nvSpPr>
        <p:spPr>
          <a:xfrm>
            <a:off x="606082" y="4811167"/>
            <a:ext cx="6831046" cy="1200329"/>
          </a:xfrm>
          <a:prstGeom prst="rect">
            <a:avLst/>
          </a:prstGeom>
          <a:noFill/>
        </p:spPr>
        <p:txBody>
          <a:bodyPr wrap="square" rtlCol="0">
            <a:spAutoFit/>
          </a:bodyPr>
          <a:lstStyle/>
          <a:p>
            <a:r>
              <a:rPr lang="en-US" altLang="zh-CN" sz="2400" dirty="0">
                <a:solidFill>
                  <a:srgbClr val="FF0000"/>
                </a:solidFill>
              </a:rPr>
              <a:t>Spatial Locality(</a:t>
            </a:r>
            <a:r>
              <a:rPr lang="zh-CN" altLang="en-US" sz="2400" dirty="0">
                <a:solidFill>
                  <a:srgbClr val="FF0000"/>
                </a:solidFill>
              </a:rPr>
              <a:t>空间局部性</a:t>
            </a:r>
            <a:r>
              <a:rPr lang="en-US" altLang="zh-CN" sz="2400" dirty="0">
                <a:solidFill>
                  <a:srgbClr val="FF0000"/>
                </a:solidFill>
              </a:rPr>
              <a:t>): </a:t>
            </a:r>
            <a:r>
              <a:rPr lang="en-US" altLang="zh-CN" sz="2400" dirty="0"/>
              <a:t>if a data location is referenced, data location with nearby addresses will tend to be referenced soon</a:t>
            </a:r>
            <a:endParaRPr lang="zh-CN" altLang="en-US" sz="2400" dirty="0"/>
          </a:p>
        </p:txBody>
      </p:sp>
    </p:spTree>
    <p:extLst>
      <p:ext uri="{BB962C8B-B14F-4D97-AF65-F5344CB8AC3E}">
        <p14:creationId xmlns:p14="http://schemas.microsoft.com/office/powerpoint/2010/main" val="1434640551"/>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Rot="1" noChangeArrowheads="1"/>
          </p:cNvSpPr>
          <p:nvPr>
            <p:ph type="body" idx="1"/>
          </p:nvPr>
        </p:nvSpPr>
        <p:spPr>
          <a:xfrm>
            <a:off x="335360" y="1124744"/>
            <a:ext cx="11849724" cy="5040560"/>
          </a:xfrm>
        </p:spPr>
        <p:txBody>
          <a:bodyPr/>
          <a:lstStyle/>
          <a:p>
            <a:pPr eaLnBrk="1" hangingPunct="1">
              <a:spcBef>
                <a:spcPts val="600"/>
              </a:spcBef>
              <a:defRPr/>
            </a:pPr>
            <a:r>
              <a:rPr lang="en-US" altLang="zh-CN" sz="2400" dirty="0">
                <a:solidFill>
                  <a:schemeClr val="tx1"/>
                </a:solidFill>
              </a:rPr>
              <a:t>The internal organization of computers and its influence on the performance of programs (</a:t>
            </a:r>
            <a:r>
              <a:rPr lang="zh-CN" altLang="en-US" sz="2400" dirty="0">
                <a:solidFill>
                  <a:schemeClr val="tx1"/>
                </a:solidFill>
              </a:rPr>
              <a:t>处理器内部组织结构及其性能影响</a:t>
            </a:r>
            <a:r>
              <a:rPr lang="en-US" altLang="zh-CN" sz="2400" dirty="0">
                <a:solidFill>
                  <a:schemeClr val="tx1"/>
                </a:solidFill>
              </a:rPr>
              <a:t>)</a:t>
            </a:r>
          </a:p>
          <a:p>
            <a:pPr eaLnBrk="1" hangingPunct="1">
              <a:spcBef>
                <a:spcPts val="600"/>
              </a:spcBef>
              <a:defRPr/>
            </a:pPr>
            <a:r>
              <a:rPr lang="en-US" altLang="zh-CN" sz="2400" dirty="0">
                <a:solidFill>
                  <a:schemeClr val="tx1"/>
                </a:solidFill>
              </a:rPr>
              <a:t>The hierarchy of software and hardware</a:t>
            </a:r>
          </a:p>
          <a:p>
            <a:pPr lvl="1" eaLnBrk="1" hangingPunct="1">
              <a:spcBef>
                <a:spcPts val="600"/>
              </a:spcBef>
              <a:defRPr/>
            </a:pPr>
            <a:r>
              <a:rPr lang="en-US" altLang="zh-CN" sz="2400" dirty="0"/>
              <a:t> </a:t>
            </a:r>
            <a:r>
              <a:rPr lang="en-US" altLang="zh-CN" sz="2000" dirty="0"/>
              <a:t>How are programs written in high-level language translated into the language of the hardware, and how does it run?</a:t>
            </a:r>
          </a:p>
          <a:p>
            <a:pPr marL="457200" lvl="1" indent="0" eaLnBrk="1" hangingPunct="1">
              <a:spcBef>
                <a:spcPts val="600"/>
              </a:spcBef>
              <a:buNone/>
              <a:defRPr/>
            </a:pPr>
            <a:r>
              <a:rPr lang="en-US" altLang="zh-CN" sz="2000" dirty="0"/>
              <a:t>   (</a:t>
            </a:r>
            <a:r>
              <a:rPr lang="zh-CN" altLang="en-US" sz="2000" dirty="0"/>
              <a:t>高级语言编写的程序如何变成硬件的语言， 它是如何工作的？</a:t>
            </a:r>
            <a:r>
              <a:rPr lang="en-US" altLang="zh-CN" sz="2000" dirty="0"/>
              <a:t>)</a:t>
            </a:r>
          </a:p>
          <a:p>
            <a:pPr lvl="1" eaLnBrk="1" hangingPunct="1">
              <a:spcBef>
                <a:spcPts val="600"/>
              </a:spcBef>
              <a:defRPr/>
            </a:pPr>
            <a:r>
              <a:rPr lang="en-US" altLang="zh-CN" sz="2000" dirty="0"/>
              <a:t>What is the interface between the software and the hardware, and how does software instruct the hardware to perform?</a:t>
            </a:r>
          </a:p>
          <a:p>
            <a:pPr marL="457200" lvl="1" indent="0" eaLnBrk="1" hangingPunct="1">
              <a:spcBef>
                <a:spcPts val="600"/>
              </a:spcBef>
              <a:buNone/>
              <a:defRPr/>
            </a:pPr>
            <a:r>
              <a:rPr lang="en-US" altLang="zh-CN" sz="2000" dirty="0"/>
              <a:t>    (</a:t>
            </a:r>
            <a:r>
              <a:rPr lang="zh-CN" altLang="en-US" sz="2000" dirty="0"/>
              <a:t>软硬件之间的接口是什么， 软件如何指导硬件工作</a:t>
            </a:r>
            <a:r>
              <a:rPr lang="en-US" altLang="zh-CN" sz="2000" dirty="0"/>
              <a:t>)</a:t>
            </a:r>
          </a:p>
          <a:p>
            <a:pPr lvl="1" eaLnBrk="1" hangingPunct="1">
              <a:spcBef>
                <a:spcPts val="600"/>
              </a:spcBef>
              <a:defRPr/>
            </a:pPr>
            <a:r>
              <a:rPr lang="en-US" altLang="zh-CN" sz="2000" dirty="0">
                <a:solidFill>
                  <a:srgbClr val="FF0000"/>
                </a:solidFill>
              </a:rPr>
              <a:t>What determines the performance of a program, and a programmer improve the performance?(</a:t>
            </a:r>
            <a:r>
              <a:rPr lang="zh-CN" altLang="en-US" sz="2000" dirty="0">
                <a:solidFill>
                  <a:srgbClr val="FF0000"/>
                </a:solidFill>
              </a:rPr>
              <a:t>什么决定了一个程序的性能</a:t>
            </a:r>
            <a:r>
              <a:rPr lang="en-US" altLang="zh-CN" sz="2000" dirty="0">
                <a:solidFill>
                  <a:srgbClr val="FF0000"/>
                </a:solidFill>
              </a:rPr>
              <a:t>)</a:t>
            </a:r>
          </a:p>
          <a:p>
            <a:pPr lvl="1" eaLnBrk="1" hangingPunct="1">
              <a:spcBef>
                <a:spcPts val="600"/>
              </a:spcBef>
              <a:defRPr/>
            </a:pPr>
            <a:r>
              <a:rPr lang="en-US" altLang="zh-CN" sz="2000" dirty="0">
                <a:solidFill>
                  <a:srgbClr val="FF0000"/>
                </a:solidFill>
              </a:rPr>
              <a:t>What techniques can used to improve performance?</a:t>
            </a:r>
          </a:p>
          <a:p>
            <a:pPr marL="457200" lvl="1" indent="0" eaLnBrk="1" hangingPunct="1">
              <a:spcBef>
                <a:spcPts val="600"/>
              </a:spcBef>
              <a:buNone/>
              <a:defRPr/>
            </a:pPr>
            <a:r>
              <a:rPr lang="en-US" altLang="zh-CN" sz="2000" dirty="0">
                <a:solidFill>
                  <a:srgbClr val="FF0000"/>
                </a:solidFill>
              </a:rPr>
              <a:t>   (</a:t>
            </a:r>
            <a:r>
              <a:rPr lang="zh-CN" altLang="en-US" sz="2000" dirty="0">
                <a:solidFill>
                  <a:srgbClr val="FF0000"/>
                </a:solidFill>
              </a:rPr>
              <a:t>什么技术我们可以用来提高性能</a:t>
            </a:r>
            <a:r>
              <a:rPr lang="en-US" altLang="zh-CN" sz="2000" dirty="0">
                <a:solidFill>
                  <a:srgbClr val="FF0000"/>
                </a:solidFill>
              </a:rPr>
              <a:t>)</a:t>
            </a:r>
          </a:p>
          <a:p>
            <a:pPr eaLnBrk="1" hangingPunct="1">
              <a:spcBef>
                <a:spcPts val="600"/>
              </a:spcBef>
              <a:defRPr/>
            </a:pPr>
            <a:endParaRPr lang="en-US" altLang="zh-CN" sz="2800" dirty="0"/>
          </a:p>
        </p:txBody>
      </p:sp>
      <p:sp>
        <p:nvSpPr>
          <p:cNvPr id="45059" name="Rectangle 2"/>
          <p:cNvSpPr>
            <a:spLocks noGrp="1" noRot="1" noChangeArrowheads="1"/>
          </p:cNvSpPr>
          <p:nvPr>
            <p:ph type="title"/>
          </p:nvPr>
        </p:nvSpPr>
        <p:spPr>
          <a:xfrm>
            <a:off x="1199456" y="128862"/>
            <a:ext cx="7813754" cy="854075"/>
          </a:xfrm>
        </p:spPr>
        <p:txBody>
          <a:bodyPr/>
          <a:lstStyle/>
          <a:p>
            <a:pPr eaLnBrk="1" hangingPunct="1">
              <a:lnSpc>
                <a:spcPct val="90000"/>
              </a:lnSpc>
            </a:pPr>
            <a:r>
              <a:rPr lang="en-US" altLang="zh-CN" sz="3600" dirty="0"/>
              <a:t>After the course, you should know</a:t>
            </a:r>
            <a:endParaRPr lang="en-US" altLang="zh-CN" sz="3600" dirty="0">
              <a:ea typeface="黑体" panose="02010609060101010101" pitchFamily="49" charset="-122"/>
            </a:endParaRPr>
          </a:p>
        </p:txBody>
      </p:sp>
    </p:spTree>
    <p:extLst>
      <p:ext uri="{BB962C8B-B14F-4D97-AF65-F5344CB8AC3E}">
        <p14:creationId xmlns:p14="http://schemas.microsoft.com/office/powerpoint/2010/main" val="247183020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Questions for you </a:t>
            </a:r>
            <a:endParaRPr lang="zh-CN" altLang="en-US" dirty="0"/>
          </a:p>
        </p:txBody>
      </p:sp>
      <p:sp>
        <p:nvSpPr>
          <p:cNvPr id="3" name="内容占位符 2"/>
          <p:cNvSpPr>
            <a:spLocks noGrp="1"/>
          </p:cNvSpPr>
          <p:nvPr>
            <p:ph idx="1"/>
          </p:nvPr>
        </p:nvSpPr>
        <p:spPr>
          <a:xfrm>
            <a:off x="1055440" y="1268414"/>
            <a:ext cx="10541778" cy="4886325"/>
          </a:xfrm>
        </p:spPr>
        <p:txBody>
          <a:bodyPr/>
          <a:lstStyle/>
          <a:p>
            <a:pPr eaLnBrk="1" hangingPunct="1"/>
            <a:r>
              <a:rPr lang="zh-CN" altLang="en-US" sz="2400" dirty="0"/>
              <a:t>哪个程序占了计算机那么多资源，为啥响应那么慢</a:t>
            </a:r>
          </a:p>
          <a:p>
            <a:pPr eaLnBrk="1" hangingPunct="1"/>
            <a:r>
              <a:rPr lang="zh-CN" altLang="en-US" sz="2400" dirty="0"/>
              <a:t>我设置桌面图片对计算机性能有影响么</a:t>
            </a:r>
          </a:p>
          <a:p>
            <a:pPr eaLnBrk="1" hangingPunct="1"/>
            <a:r>
              <a:rPr lang="zh-CN" altLang="en-US" sz="2400" dirty="0"/>
              <a:t>我能让计算机跑得更快么</a:t>
            </a:r>
          </a:p>
          <a:p>
            <a:pPr eaLnBrk="1" hangingPunct="1"/>
            <a:r>
              <a:rPr lang="zh-CN" altLang="en-US" sz="2400" dirty="0"/>
              <a:t>病毒原理是什么</a:t>
            </a:r>
          </a:p>
          <a:p>
            <a:pPr eaLnBrk="1" hangingPunct="1"/>
            <a:r>
              <a:rPr lang="zh-CN" altLang="en-US" sz="2400" dirty="0"/>
              <a:t>为什么上网本</a:t>
            </a:r>
            <a:r>
              <a:rPr lang="en-US" altLang="zh-CN" sz="2400" dirty="0" err="1"/>
              <a:t>2K</a:t>
            </a:r>
            <a:r>
              <a:rPr lang="en-US" altLang="zh-CN" sz="2400" dirty="0"/>
              <a:t>+</a:t>
            </a:r>
            <a:r>
              <a:rPr lang="zh-CN" altLang="en-US" sz="2400" dirty="0"/>
              <a:t>，品牌笔记本</a:t>
            </a:r>
            <a:r>
              <a:rPr lang="en-US" altLang="zh-CN" sz="2400" dirty="0" err="1"/>
              <a:t>6K</a:t>
            </a:r>
            <a:r>
              <a:rPr lang="en-US" altLang="zh-CN" sz="2400" dirty="0"/>
              <a:t>+</a:t>
            </a:r>
            <a:r>
              <a:rPr lang="zh-CN" altLang="en-US" sz="2400" dirty="0"/>
              <a:t>（配置差不多）</a:t>
            </a:r>
          </a:p>
          <a:p>
            <a:pPr eaLnBrk="1" hangingPunct="1"/>
            <a:r>
              <a:rPr lang="zh-CN" altLang="en-US" sz="2400" dirty="0"/>
              <a:t>怎么判断一台计算机的性能</a:t>
            </a:r>
          </a:p>
          <a:p>
            <a:pPr eaLnBrk="1" hangingPunct="1"/>
            <a:r>
              <a:rPr lang="zh-CN" altLang="en-US" sz="2400" dirty="0"/>
              <a:t>四核比单核快么？ </a:t>
            </a:r>
            <a:r>
              <a:rPr lang="en-US" altLang="zh-CN" sz="2400" dirty="0"/>
              <a:t>AMD</a:t>
            </a:r>
            <a:r>
              <a:rPr lang="zh-CN" altLang="en-US" sz="2400" dirty="0"/>
              <a:t>与</a:t>
            </a:r>
            <a:r>
              <a:rPr lang="en-US" altLang="zh-CN" sz="2400" dirty="0"/>
              <a:t>Intel</a:t>
            </a:r>
            <a:r>
              <a:rPr lang="zh-CN" altLang="en-US" sz="2400" dirty="0"/>
              <a:t>的四核哪个好？</a:t>
            </a:r>
          </a:p>
          <a:p>
            <a:pPr eaLnBrk="1" hangingPunct="1"/>
            <a:r>
              <a:rPr lang="zh-CN" altLang="en-US" sz="2400" dirty="0"/>
              <a:t>酷睿</a:t>
            </a:r>
            <a:r>
              <a:rPr lang="en-US" altLang="zh-CN" sz="2400" dirty="0"/>
              <a:t>2</a:t>
            </a:r>
            <a:r>
              <a:rPr lang="zh-CN" altLang="en-US" sz="2400" dirty="0"/>
              <a:t>过时在哪里，微架构的作用有多大</a:t>
            </a:r>
          </a:p>
          <a:p>
            <a:pPr eaLnBrk="1" hangingPunct="1"/>
            <a:r>
              <a:rPr lang="en-US" altLang="zh-CN" sz="2400" dirty="0" err="1"/>
              <a:t>GPU</a:t>
            </a:r>
            <a:r>
              <a:rPr lang="zh-CN" altLang="en-US" sz="2400" dirty="0"/>
              <a:t>运行机制，</a:t>
            </a:r>
            <a:r>
              <a:rPr lang="en-US" altLang="zh-CN" sz="2400" dirty="0" err="1"/>
              <a:t>GPGPU</a:t>
            </a:r>
            <a:r>
              <a:rPr lang="zh-CN" altLang="en-US" sz="2400" dirty="0"/>
              <a:t>的未来</a:t>
            </a:r>
          </a:p>
          <a:p>
            <a:endParaRPr lang="zh-CN" altLang="en-US" dirty="0"/>
          </a:p>
        </p:txBody>
      </p:sp>
    </p:spTree>
    <p:extLst>
      <p:ext uri="{BB962C8B-B14F-4D97-AF65-F5344CB8AC3E}">
        <p14:creationId xmlns:p14="http://schemas.microsoft.com/office/powerpoint/2010/main" val="296933535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Questions for you</a:t>
            </a:r>
            <a:endParaRPr lang="zh-CN" altLang="en-US" dirty="0"/>
          </a:p>
        </p:txBody>
      </p:sp>
      <p:sp>
        <p:nvSpPr>
          <p:cNvPr id="3" name="内容占位符 2"/>
          <p:cNvSpPr>
            <a:spLocks noGrp="1"/>
          </p:cNvSpPr>
          <p:nvPr>
            <p:ph idx="1"/>
          </p:nvPr>
        </p:nvSpPr>
        <p:spPr>
          <a:xfrm>
            <a:off x="1199456" y="1268414"/>
            <a:ext cx="10397762" cy="4886325"/>
          </a:xfrm>
        </p:spPr>
        <p:txBody>
          <a:bodyPr/>
          <a:lstStyle/>
          <a:p>
            <a:pPr eaLnBrk="1" hangingPunct="1"/>
            <a:r>
              <a:rPr lang="zh-CN" altLang="en-US" sz="2400" dirty="0"/>
              <a:t>磁道坏了，怎么办</a:t>
            </a:r>
          </a:p>
          <a:p>
            <a:pPr eaLnBrk="1" hangingPunct="1"/>
            <a:r>
              <a:rPr lang="en-US" altLang="zh-CN" sz="2400" dirty="0"/>
              <a:t>2</a:t>
            </a:r>
            <a:r>
              <a:rPr lang="zh-CN" altLang="en-US" sz="2400" dirty="0"/>
              <a:t>、哪个磁盘最快</a:t>
            </a:r>
          </a:p>
          <a:p>
            <a:pPr lvl="1" eaLnBrk="1" hangingPunct="1"/>
            <a:r>
              <a:rPr lang="en-US" altLang="zh-CN" sz="2000" dirty="0"/>
              <a:t>C</a:t>
            </a:r>
            <a:r>
              <a:rPr lang="zh-CN" altLang="en-US" sz="2000" dirty="0"/>
              <a:t>盘快还是</a:t>
            </a:r>
            <a:r>
              <a:rPr lang="en-US" altLang="zh-CN" sz="2000" dirty="0"/>
              <a:t>E</a:t>
            </a:r>
            <a:r>
              <a:rPr lang="zh-CN" altLang="en-US" sz="2000" dirty="0"/>
              <a:t>盘快</a:t>
            </a:r>
          </a:p>
          <a:p>
            <a:pPr eaLnBrk="1" hangingPunct="1"/>
            <a:r>
              <a:rPr lang="en-US" altLang="zh-CN" sz="2400" dirty="0"/>
              <a:t>3</a:t>
            </a:r>
            <a:r>
              <a:rPr lang="zh-CN" altLang="en-US" sz="2400" dirty="0"/>
              <a:t>、怎么设计</a:t>
            </a:r>
            <a:r>
              <a:rPr lang="en-US" altLang="zh-CN" sz="2400" dirty="0"/>
              <a:t>undelete</a:t>
            </a:r>
            <a:r>
              <a:rPr lang="zh-CN" altLang="en-US" sz="2400" dirty="0"/>
              <a:t>软件</a:t>
            </a:r>
          </a:p>
          <a:p>
            <a:pPr lvl="1" eaLnBrk="1" hangingPunct="1"/>
            <a:r>
              <a:rPr lang="en-US" altLang="zh-CN" sz="2000" dirty="0"/>
              <a:t>Easy recover</a:t>
            </a:r>
            <a:r>
              <a:rPr lang="zh-CN" altLang="en-US" sz="2000" dirty="0"/>
              <a:t>软件</a:t>
            </a:r>
          </a:p>
          <a:p>
            <a:pPr eaLnBrk="1" hangingPunct="1"/>
            <a:r>
              <a:rPr lang="en-US" altLang="zh-CN" sz="2400" dirty="0"/>
              <a:t>4</a:t>
            </a:r>
            <a:r>
              <a:rPr lang="zh-CN" altLang="en-US" sz="2400" dirty="0"/>
              <a:t>、硬盘格式化为什么可以恢复</a:t>
            </a:r>
          </a:p>
          <a:p>
            <a:pPr lvl="1" eaLnBrk="1" hangingPunct="1"/>
            <a:r>
              <a:rPr lang="zh-CN" altLang="en-US" sz="2000" dirty="0"/>
              <a:t>手机通讯录格式化了，怎么恢复</a:t>
            </a:r>
          </a:p>
          <a:p>
            <a:pPr eaLnBrk="1" hangingPunct="1"/>
            <a:r>
              <a:rPr lang="en-US" altLang="zh-CN" sz="2400" dirty="0"/>
              <a:t>5</a:t>
            </a:r>
            <a:r>
              <a:rPr lang="zh-CN" altLang="en-US" sz="2400" dirty="0"/>
              <a:t>、</a:t>
            </a:r>
            <a:r>
              <a:rPr lang="en-US" altLang="zh-CN" sz="2400" dirty="0"/>
              <a:t>flash</a:t>
            </a:r>
            <a:r>
              <a:rPr lang="zh-CN" altLang="en-US" sz="2400" dirty="0"/>
              <a:t>是</a:t>
            </a:r>
            <a:r>
              <a:rPr lang="en-US" altLang="zh-CN" sz="2400" dirty="0"/>
              <a:t>U</a:t>
            </a:r>
            <a:r>
              <a:rPr lang="zh-CN" altLang="en-US" sz="2400" dirty="0"/>
              <a:t>盘、</a:t>
            </a:r>
            <a:r>
              <a:rPr lang="en-US" altLang="zh-CN" sz="2400" dirty="0"/>
              <a:t>SD</a:t>
            </a:r>
            <a:r>
              <a:rPr lang="zh-CN" altLang="en-US" sz="2400" dirty="0"/>
              <a:t>、</a:t>
            </a:r>
            <a:r>
              <a:rPr lang="en-US" altLang="zh-CN" sz="2400" dirty="0" err="1"/>
              <a:t>SSD</a:t>
            </a:r>
            <a:r>
              <a:rPr lang="zh-CN" altLang="en-US" sz="2400" dirty="0"/>
              <a:t>的基础器件，读写</a:t>
            </a:r>
            <a:r>
              <a:rPr lang="en-US" altLang="zh-CN" sz="2400" dirty="0"/>
              <a:t>10-100</a:t>
            </a:r>
            <a:r>
              <a:rPr lang="zh-CN" altLang="en-US" sz="2400" dirty="0"/>
              <a:t>万次就坏了，为什么能作为笔记本硬盘</a:t>
            </a:r>
          </a:p>
          <a:p>
            <a:pPr eaLnBrk="1" hangingPunct="1"/>
            <a:r>
              <a:rPr lang="en-US" altLang="zh-CN" sz="2400" dirty="0"/>
              <a:t>6</a:t>
            </a:r>
            <a:r>
              <a:rPr lang="zh-CN" altLang="en-US" sz="2400" dirty="0"/>
              <a:t>、硬盘容量一样，性能一样么？</a:t>
            </a:r>
          </a:p>
          <a:p>
            <a:pPr eaLnBrk="1" hangingPunct="1"/>
            <a:r>
              <a:rPr lang="en-US" altLang="zh-CN" sz="2400" dirty="0"/>
              <a:t>7</a:t>
            </a:r>
            <a:r>
              <a:rPr lang="zh-CN" altLang="en-US" sz="2400" dirty="0"/>
              <a:t>、硬盘灯为啥经常闪</a:t>
            </a:r>
          </a:p>
        </p:txBody>
      </p:sp>
    </p:spTree>
    <p:extLst>
      <p:ext uri="{BB962C8B-B14F-4D97-AF65-F5344CB8AC3E}">
        <p14:creationId xmlns:p14="http://schemas.microsoft.com/office/powerpoint/2010/main" val="169878485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D2AA34-7AEB-4CC9-9AD4-76A0DFDB2A51}"/>
              </a:ext>
            </a:extLst>
          </p:cNvPr>
          <p:cNvSpPr>
            <a:spLocks noGrp="1"/>
          </p:cNvSpPr>
          <p:nvPr>
            <p:ph type="title"/>
          </p:nvPr>
        </p:nvSpPr>
        <p:spPr/>
        <p:txBody>
          <a:bodyPr>
            <a:noAutofit/>
          </a:bodyPr>
          <a:lstStyle/>
          <a:p>
            <a:r>
              <a:rPr lang="en-US" altLang="zh-CN" sz="3600" dirty="0"/>
              <a:t>First electronic digital computing device</a:t>
            </a:r>
            <a:endParaRPr lang="zh-CN" altLang="en-US" sz="3600" dirty="0"/>
          </a:p>
        </p:txBody>
      </p:sp>
      <p:sp>
        <p:nvSpPr>
          <p:cNvPr id="3" name="内容占位符 2">
            <a:extLst>
              <a:ext uri="{FF2B5EF4-FFF2-40B4-BE49-F238E27FC236}">
                <a16:creationId xmlns="" xmlns:a16="http://schemas.microsoft.com/office/drawing/2014/main" id="{EA78DAF1-37BD-4A4C-AD42-62D83A30283E}"/>
              </a:ext>
            </a:extLst>
          </p:cNvPr>
          <p:cNvSpPr>
            <a:spLocks noGrp="1"/>
          </p:cNvSpPr>
          <p:nvPr>
            <p:ph idx="1"/>
          </p:nvPr>
        </p:nvSpPr>
        <p:spPr>
          <a:xfrm>
            <a:off x="407368" y="1470696"/>
            <a:ext cx="9606139" cy="2427717"/>
          </a:xfrm>
        </p:spPr>
        <p:txBody>
          <a:bodyPr/>
          <a:lstStyle/>
          <a:p>
            <a:r>
              <a:rPr lang="en-US" altLang="zh-CN" sz="2400" b="0" dirty="0">
                <a:solidFill>
                  <a:schemeClr val="tx1"/>
                </a:solidFill>
              </a:rPr>
              <a:t>First electronic digit computing device  </a:t>
            </a:r>
            <a:r>
              <a:rPr lang="zh-CN" altLang="en-US" sz="2400" b="0" dirty="0" smtClean="0">
                <a:solidFill>
                  <a:schemeClr val="tx1"/>
                </a:solidFill>
              </a:rPr>
              <a:t>第一</a:t>
            </a:r>
            <a:r>
              <a:rPr lang="zh-CN" altLang="en-US" sz="2400" b="0" dirty="0">
                <a:solidFill>
                  <a:schemeClr val="tx1"/>
                </a:solidFill>
              </a:rPr>
              <a:t>台纯电子的数字计算设备</a:t>
            </a:r>
            <a:r>
              <a:rPr lang="en-US" altLang="zh-CN" sz="2400" b="0" dirty="0">
                <a:solidFill>
                  <a:schemeClr val="tx1"/>
                </a:solidFill>
              </a:rPr>
              <a:t>  </a:t>
            </a:r>
          </a:p>
          <a:p>
            <a:r>
              <a:rPr lang="en-US" altLang="zh-CN" sz="2400" b="0" dirty="0">
                <a:solidFill>
                  <a:schemeClr val="tx1"/>
                </a:solidFill>
              </a:rPr>
              <a:t>Invented by Professor </a:t>
            </a:r>
            <a:r>
              <a:rPr lang="en-US" altLang="zh-CN" sz="2400" dirty="0">
                <a:solidFill>
                  <a:schemeClr val="tx1"/>
                </a:solidFill>
              </a:rPr>
              <a:t>John Atanasoff </a:t>
            </a:r>
            <a:r>
              <a:rPr lang="en-US" altLang="zh-CN" sz="2400" b="0" dirty="0">
                <a:solidFill>
                  <a:schemeClr val="tx1"/>
                </a:solidFill>
              </a:rPr>
              <a:t>and graduate student Clifford Berry at Iowa State College between </a:t>
            </a:r>
            <a:r>
              <a:rPr lang="en-US" altLang="zh-CN" sz="2400" dirty="0">
                <a:solidFill>
                  <a:schemeClr val="tx1"/>
                </a:solidFill>
              </a:rPr>
              <a:t>1939 and 1942</a:t>
            </a:r>
          </a:p>
          <a:p>
            <a:r>
              <a:rPr lang="en-US" altLang="zh-CN" sz="2400" b="0" dirty="0">
                <a:solidFill>
                  <a:schemeClr val="tx1"/>
                </a:solidFill>
              </a:rPr>
              <a:t>Special purpose. </a:t>
            </a:r>
            <a:r>
              <a:rPr lang="en-US" altLang="zh-CN" sz="2400" b="0" dirty="0">
                <a:solidFill>
                  <a:srgbClr val="FF0000"/>
                </a:solidFill>
              </a:rPr>
              <a:t>neither programmable, nor Turing-complete</a:t>
            </a:r>
            <a:r>
              <a:rPr lang="zh-CN" altLang="en-US" sz="2400" b="0" dirty="0">
                <a:solidFill>
                  <a:srgbClr val="FF0000"/>
                </a:solidFill>
              </a:rPr>
              <a:t>  </a:t>
            </a:r>
            <a:endParaRPr lang="en-US" altLang="zh-CN" sz="2400" b="0" dirty="0">
              <a:solidFill>
                <a:srgbClr val="FF0000"/>
              </a:solidFill>
            </a:endParaRPr>
          </a:p>
          <a:p>
            <a:pPr marL="0" indent="0">
              <a:buNone/>
            </a:pPr>
            <a:r>
              <a:rPr lang="en-US" altLang="zh-CN" sz="2400" b="0" dirty="0">
                <a:solidFill>
                  <a:srgbClr val="FF0000"/>
                </a:solidFill>
              </a:rPr>
              <a:t>   </a:t>
            </a:r>
            <a:r>
              <a:rPr lang="zh-CN" altLang="en-US" sz="2400" b="0" dirty="0">
                <a:solidFill>
                  <a:srgbClr val="FF0000"/>
                </a:solidFill>
              </a:rPr>
              <a:t>非常接近现代计算机，但</a:t>
            </a:r>
            <a:r>
              <a:rPr lang="zh-CN" altLang="en-US" sz="2400" dirty="0">
                <a:solidFill>
                  <a:srgbClr val="FF0000"/>
                </a:solidFill>
                <a:latin typeface="微软雅黑" panose="020B0503020204020204" pitchFamily="34" charset="-122"/>
                <a:ea typeface="微软雅黑" panose="020B0503020204020204" pitchFamily="34" charset="-122"/>
              </a:rPr>
              <a:t>不可编程、非图灵完全</a:t>
            </a:r>
          </a:p>
        </p:txBody>
      </p:sp>
      <p:sp>
        <p:nvSpPr>
          <p:cNvPr id="5" name="内容占位符 2">
            <a:extLst>
              <a:ext uri="{FF2B5EF4-FFF2-40B4-BE49-F238E27FC236}">
                <a16:creationId xmlns="" xmlns:a16="http://schemas.microsoft.com/office/drawing/2014/main" id="{E27E6C20-55ED-44F6-991C-3A2240A75686}"/>
              </a:ext>
            </a:extLst>
          </p:cNvPr>
          <p:cNvSpPr txBox="1">
            <a:spLocks/>
          </p:cNvSpPr>
          <p:nvPr/>
        </p:nvSpPr>
        <p:spPr bwMode="auto">
          <a:xfrm>
            <a:off x="522309" y="957308"/>
            <a:ext cx="6840760" cy="56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Atanasoff</a:t>
            </a:r>
            <a:r>
              <a:rPr lang="en-US" sz="2800" dirty="0"/>
              <a:t>-Berry Computer(ABC) </a:t>
            </a:r>
            <a:r>
              <a:rPr lang="en-US" altLang="zh-CN" sz="2800" dirty="0"/>
              <a:t>1942</a:t>
            </a:r>
            <a:endParaRPr lang="en-US" sz="2800" dirty="0"/>
          </a:p>
        </p:txBody>
      </p:sp>
      <p:pic>
        <p:nvPicPr>
          <p:cNvPr id="6" name="Picture 23">
            <a:extLst>
              <a:ext uri="{FF2B5EF4-FFF2-40B4-BE49-F238E27FC236}">
                <a16:creationId xmlns="" xmlns:a16="http://schemas.microsoft.com/office/drawing/2014/main" id="{6C3713A0-B886-4612-82C0-1CF50D9C2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895" y="4030444"/>
            <a:ext cx="2995923" cy="2046128"/>
          </a:xfrm>
          <a:prstGeom prst="rect">
            <a:avLst/>
          </a:prstGeom>
          <a:noFill/>
        </p:spPr>
      </p:pic>
      <p:sp>
        <p:nvSpPr>
          <p:cNvPr id="4" name="矩形 3"/>
          <p:cNvSpPr/>
          <p:nvPr/>
        </p:nvSpPr>
        <p:spPr>
          <a:xfrm>
            <a:off x="591072" y="4115638"/>
            <a:ext cx="4493085" cy="1875740"/>
          </a:xfrm>
          <a:prstGeom prst="rect">
            <a:avLst/>
          </a:prstGeom>
          <a:ln w="57150"/>
        </p:spPr>
        <p:style>
          <a:lnRef idx="2">
            <a:schemeClr val="accent1"/>
          </a:lnRef>
          <a:fillRef idx="1">
            <a:schemeClr val="lt1"/>
          </a:fillRef>
          <a:effectRef idx="0">
            <a:schemeClr val="accent1"/>
          </a:effectRef>
          <a:fontRef idx="minor">
            <a:schemeClr val="dk1"/>
          </a:fontRef>
        </p:style>
        <p:txBody>
          <a:bodyPr wrap="square" anchor="ctr">
            <a:noAutofit/>
          </a:bodyPr>
          <a:lstStyle/>
          <a:p>
            <a:pPr>
              <a:spcBef>
                <a:spcPct val="20000"/>
              </a:spcBef>
              <a:buClr>
                <a:schemeClr val="accent5">
                  <a:lumMod val="75000"/>
                </a:schemeClr>
              </a:buClr>
              <a:buSzPct val="80000"/>
            </a:pPr>
            <a:r>
              <a:rPr lang="zh-CN" altLang="en-US" sz="2400" b="1" dirty="0">
                <a:solidFill>
                  <a:schemeClr val="tx1"/>
                </a:solidFill>
                <a:latin typeface="微软雅黑" panose="020B0503020204020204" pitchFamily="34" charset="-122"/>
                <a:ea typeface="微软雅黑" panose="020B0503020204020204" pitchFamily="34" charset="-122"/>
              </a:rPr>
              <a:t> 对现代计算机发展的重要贡献</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000" dirty="0">
                <a:solidFill>
                  <a:srgbClr val="0000FF"/>
                </a:solidFill>
                <a:latin typeface="Arial" charset="0"/>
              </a:rPr>
              <a:t>使用二进制数表示</a:t>
            </a:r>
            <a:endParaRPr lang="en-US" altLang="zh-CN" sz="2000" dirty="0">
              <a:solidFill>
                <a:srgbClr val="0000FF"/>
              </a:solidFill>
              <a:latin typeface="Arial" charset="0"/>
            </a:endParaRPr>
          </a:p>
          <a:p>
            <a:pPr marL="800100" lvl="1" indent="-342900">
              <a:lnSpc>
                <a:spcPct val="130000"/>
              </a:lnSpc>
              <a:buFont typeface="Wingdings" panose="05000000000000000000" pitchFamily="2" charset="2"/>
              <a:buChar char="n"/>
            </a:pPr>
            <a:r>
              <a:rPr lang="zh-CN" altLang="en-US" sz="2000" dirty="0">
                <a:solidFill>
                  <a:srgbClr val="0000FF"/>
                </a:solidFill>
                <a:latin typeface="Arial" charset="0"/>
              </a:rPr>
              <a:t>用纯电子实现算术与逻辑运算</a:t>
            </a:r>
            <a:endParaRPr lang="en-US" altLang="zh-CN" sz="2000" dirty="0">
              <a:solidFill>
                <a:srgbClr val="0000FF"/>
              </a:solidFill>
              <a:latin typeface="Arial" charset="0"/>
            </a:endParaRPr>
          </a:p>
          <a:p>
            <a:pPr marL="800100" lvl="1" indent="-342900">
              <a:lnSpc>
                <a:spcPct val="130000"/>
              </a:lnSpc>
              <a:buFont typeface="Wingdings" panose="05000000000000000000" pitchFamily="2" charset="2"/>
              <a:buChar char="n"/>
            </a:pPr>
            <a:r>
              <a:rPr lang="zh-CN" altLang="en-US" sz="2000" dirty="0">
                <a:solidFill>
                  <a:srgbClr val="0000FF"/>
                </a:solidFill>
                <a:latin typeface="Arial" charset="0"/>
              </a:rPr>
              <a:t>计算和存储分离</a:t>
            </a:r>
          </a:p>
        </p:txBody>
      </p:sp>
      <p:pic>
        <p:nvPicPr>
          <p:cNvPr id="8194" name="Picture 2" descr="https://history.computer.org/pioneers/images/berr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786" y="4045900"/>
            <a:ext cx="1295224" cy="18965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John Atanasov.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697" y="4065305"/>
            <a:ext cx="1441743" cy="189657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100897" y="5975529"/>
            <a:ext cx="2117887" cy="276999"/>
          </a:xfrm>
          <a:prstGeom prst="rect">
            <a:avLst/>
          </a:prstGeom>
        </p:spPr>
        <p:txBody>
          <a:bodyPr wrap="none">
            <a:spAutoFit/>
          </a:bodyPr>
          <a:lstStyle/>
          <a:p>
            <a:r>
              <a:rPr lang="en-US" altLang="zh-CN" sz="1200" dirty="0"/>
              <a:t>John </a:t>
            </a:r>
            <a:r>
              <a:rPr lang="en-US" altLang="zh-CN" sz="1200" dirty="0" err="1"/>
              <a:t>Atanasoff</a:t>
            </a:r>
            <a:r>
              <a:rPr lang="en-US" altLang="zh-CN" sz="1200" dirty="0"/>
              <a:t> (1903-1995) </a:t>
            </a:r>
            <a:endParaRPr lang="zh-CN" altLang="en-US" sz="1200" dirty="0"/>
          </a:p>
        </p:txBody>
      </p:sp>
      <p:sp>
        <p:nvSpPr>
          <p:cNvPr id="11" name="矩形 10"/>
          <p:cNvSpPr/>
          <p:nvPr/>
        </p:nvSpPr>
        <p:spPr>
          <a:xfrm>
            <a:off x="7218784" y="5975529"/>
            <a:ext cx="1998111" cy="276999"/>
          </a:xfrm>
          <a:prstGeom prst="rect">
            <a:avLst/>
          </a:prstGeom>
        </p:spPr>
        <p:txBody>
          <a:bodyPr wrap="none">
            <a:spAutoFit/>
          </a:bodyPr>
          <a:lstStyle/>
          <a:p>
            <a:r>
              <a:rPr lang="en-US" altLang="zh-CN" sz="1200" dirty="0"/>
              <a:t>Clifford Berry (1918-1963) </a:t>
            </a:r>
            <a:endParaRPr lang="zh-CN" altLang="en-US" sz="1200" dirty="0"/>
          </a:p>
        </p:txBody>
      </p:sp>
      <p:pic>
        <p:nvPicPr>
          <p:cNvPr id="8198" name="Picture 6" descr="https://upload.wikimedia.org/wikipedia/commons/9/93/Atanasoff-Berry_add-subtract_module.ag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45188" y="1340768"/>
            <a:ext cx="1639444" cy="191970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9369448" y="5961884"/>
            <a:ext cx="2451761" cy="276999"/>
          </a:xfrm>
          <a:prstGeom prst="rect">
            <a:avLst/>
          </a:prstGeom>
        </p:spPr>
        <p:txBody>
          <a:bodyPr wrap="none">
            <a:spAutoFit/>
          </a:bodyPr>
          <a:lstStyle/>
          <a:p>
            <a:r>
              <a:rPr lang="en-US" altLang="zh-CN" sz="1200" dirty="0" err="1"/>
              <a:t>Atanasoff</a:t>
            </a:r>
            <a:r>
              <a:rPr lang="en-US" altLang="zh-CN" sz="1200" dirty="0"/>
              <a:t>-Berry Computer (1942)</a:t>
            </a:r>
          </a:p>
        </p:txBody>
      </p:sp>
      <p:sp>
        <p:nvSpPr>
          <p:cNvPr id="14" name="矩形 13"/>
          <p:cNvSpPr/>
          <p:nvPr/>
        </p:nvSpPr>
        <p:spPr>
          <a:xfrm>
            <a:off x="10133660" y="3304717"/>
            <a:ext cx="1600118" cy="461665"/>
          </a:xfrm>
          <a:prstGeom prst="rect">
            <a:avLst/>
          </a:prstGeom>
        </p:spPr>
        <p:txBody>
          <a:bodyPr wrap="none">
            <a:spAutoFit/>
          </a:bodyPr>
          <a:lstStyle/>
          <a:p>
            <a:pPr algn="ctr"/>
            <a:r>
              <a:rPr lang="en-US" altLang="zh-CN" sz="1200" dirty="0"/>
              <a:t>Add-subtract module</a:t>
            </a:r>
          </a:p>
          <a:p>
            <a:pPr algn="ctr"/>
            <a:r>
              <a:rPr lang="zh-CN" altLang="en-US" sz="1200" dirty="0"/>
              <a:t>加减运算模块</a:t>
            </a:r>
            <a:endParaRPr lang="en-US" altLang="zh-CN" sz="1200" dirty="0"/>
          </a:p>
        </p:txBody>
      </p:sp>
    </p:spTree>
    <p:extLst>
      <p:ext uri="{BB962C8B-B14F-4D97-AF65-F5344CB8AC3E}">
        <p14:creationId xmlns:p14="http://schemas.microsoft.com/office/powerpoint/2010/main" val="1473417047"/>
      </p:ext>
    </p:extLst>
  </p:cSld>
  <p:clrMapOvr>
    <a:masterClrMapping/>
  </p:clrMapOvr>
  <p:transition spd="med">
    <p:random/>
    <p:sndAc>
      <p:stSnd>
        <p:snd r:embed="rId3" name="chimes.wav"/>
      </p:stSnd>
    </p:sndAc>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smtClean="0"/>
              <a:t>End </a:t>
            </a:r>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9456" y="99732"/>
            <a:ext cx="7786710" cy="1142984"/>
          </a:xfrm>
        </p:spPr>
        <p:txBody>
          <a:bodyPr/>
          <a:lstStyle/>
          <a:p>
            <a:r>
              <a:rPr lang="en-US" altLang="zh-CN" sz="3200" dirty="0" err="1" smtClean="0"/>
              <a:t>MarkI</a:t>
            </a:r>
            <a:r>
              <a:rPr lang="en-US" altLang="zh-CN" sz="3200" dirty="0" smtClean="0"/>
              <a:t> (Harvard) – IBM(ASCC) --1944</a:t>
            </a:r>
            <a:br>
              <a:rPr lang="en-US" altLang="zh-CN" sz="3200" dirty="0" smtClean="0"/>
            </a:br>
            <a:r>
              <a:rPr lang="en-US" altLang="zh-CN" dirty="0"/>
              <a:t>      </a:t>
            </a:r>
            <a:r>
              <a:rPr lang="en-US" sz="2400" u="sng" dirty="0"/>
              <a:t>A</a:t>
            </a:r>
            <a:r>
              <a:rPr lang="en-US" sz="2400" dirty="0"/>
              <a:t>utomatic </a:t>
            </a:r>
            <a:r>
              <a:rPr lang="en-US" sz="2400" u="sng" dirty="0"/>
              <a:t>S</a:t>
            </a:r>
            <a:r>
              <a:rPr lang="en-US" sz="2400" dirty="0"/>
              <a:t>equence </a:t>
            </a:r>
            <a:r>
              <a:rPr lang="en-US" sz="2400" u="sng" dirty="0"/>
              <a:t>C</a:t>
            </a:r>
            <a:r>
              <a:rPr lang="en-US" sz="2400" dirty="0"/>
              <a:t>ontrolled </a:t>
            </a:r>
            <a:r>
              <a:rPr lang="en-US" sz="2400" u="sng" dirty="0"/>
              <a:t>C</a:t>
            </a:r>
            <a:r>
              <a:rPr lang="en-US" sz="2400" dirty="0"/>
              <a:t>alculator</a:t>
            </a:r>
            <a:endParaRPr lang="zh-CN" altLang="en-US" dirty="0"/>
          </a:p>
        </p:txBody>
      </p:sp>
      <p:sp>
        <p:nvSpPr>
          <p:cNvPr id="3" name="内容占位符 2"/>
          <p:cNvSpPr>
            <a:spLocks noGrp="1"/>
          </p:cNvSpPr>
          <p:nvPr>
            <p:ph idx="1"/>
          </p:nvPr>
        </p:nvSpPr>
        <p:spPr>
          <a:xfrm>
            <a:off x="1055440" y="1233936"/>
            <a:ext cx="8329642" cy="857241"/>
          </a:xfrm>
        </p:spPr>
        <p:txBody>
          <a:bodyPr/>
          <a:lstStyle/>
          <a:p>
            <a:r>
              <a:rPr lang="en-US" sz="2400" dirty="0"/>
              <a:t>“the beginning of the era of the modern computer” and "the real dawn of the computer age”.</a:t>
            </a:r>
            <a:endParaRPr lang="zh-CN" altLang="en-US" sz="2400" dirty="0"/>
          </a:p>
        </p:txBody>
      </p:sp>
      <p:pic>
        <p:nvPicPr>
          <p:cNvPr id="4" name="图片 3" descr="Mark1_left.jpg"/>
          <p:cNvPicPr>
            <a:picLocks noChangeAspect="1"/>
          </p:cNvPicPr>
          <p:nvPr/>
        </p:nvPicPr>
        <p:blipFill>
          <a:blip r:embed="rId4"/>
          <a:stretch>
            <a:fillRect/>
          </a:stretch>
        </p:blipFill>
        <p:spPr>
          <a:xfrm>
            <a:off x="911424" y="2091177"/>
            <a:ext cx="3713256" cy="2493186"/>
          </a:xfrm>
          <a:prstGeom prst="rect">
            <a:avLst/>
          </a:prstGeom>
        </p:spPr>
      </p:pic>
      <p:pic>
        <p:nvPicPr>
          <p:cNvPr id="5" name="图片 4" descr="Mark1_right.jpg"/>
          <p:cNvPicPr>
            <a:picLocks noChangeAspect="1"/>
          </p:cNvPicPr>
          <p:nvPr/>
        </p:nvPicPr>
        <p:blipFill>
          <a:blip r:embed="rId5"/>
          <a:stretch>
            <a:fillRect/>
          </a:stretch>
        </p:blipFill>
        <p:spPr>
          <a:xfrm>
            <a:off x="6015574" y="2173471"/>
            <a:ext cx="3786214" cy="2528650"/>
          </a:xfrm>
          <a:prstGeom prst="rect">
            <a:avLst/>
          </a:prstGeom>
        </p:spPr>
      </p:pic>
      <p:pic>
        <p:nvPicPr>
          <p:cNvPr id="6" name="图片 5" descr="Mark1control.jpg"/>
          <p:cNvPicPr>
            <a:picLocks noChangeAspect="1"/>
          </p:cNvPicPr>
          <p:nvPr/>
        </p:nvPicPr>
        <p:blipFill>
          <a:blip r:embed="rId6"/>
          <a:stretch>
            <a:fillRect/>
          </a:stretch>
        </p:blipFill>
        <p:spPr>
          <a:xfrm>
            <a:off x="3378299" y="3717032"/>
            <a:ext cx="3429024" cy="2571769"/>
          </a:xfrm>
          <a:prstGeom prst="rect">
            <a:avLst/>
          </a:prstGeom>
        </p:spPr>
      </p:pic>
    </p:spTree>
    <p:extLst>
      <p:ext uri="{BB962C8B-B14F-4D97-AF65-F5344CB8AC3E}">
        <p14:creationId xmlns:p14="http://schemas.microsoft.com/office/powerpoint/2010/main" val="308392848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MarkI</a:t>
            </a:r>
            <a:r>
              <a:rPr lang="en-US" altLang="zh-CN" dirty="0" smtClean="0"/>
              <a:t> (Harvard)</a:t>
            </a:r>
            <a:r>
              <a:rPr lang="en-US" altLang="zh-CN" dirty="0"/>
              <a:t> </a:t>
            </a:r>
            <a:r>
              <a:rPr lang="en-US" altLang="zh-CN" dirty="0" smtClean="0"/>
              <a:t>-- ASCC (IBM) </a:t>
            </a:r>
            <a:endParaRPr lang="zh-CN" altLang="en-US" dirty="0"/>
          </a:p>
        </p:txBody>
      </p:sp>
      <p:sp>
        <p:nvSpPr>
          <p:cNvPr id="3" name="内容占位符 2"/>
          <p:cNvSpPr>
            <a:spLocks noGrp="1"/>
          </p:cNvSpPr>
          <p:nvPr>
            <p:ph idx="1"/>
          </p:nvPr>
        </p:nvSpPr>
        <p:spPr>
          <a:xfrm>
            <a:off x="912284" y="1093206"/>
            <a:ext cx="8186766" cy="4768850"/>
          </a:xfrm>
        </p:spPr>
        <p:txBody>
          <a:bodyPr/>
          <a:lstStyle/>
          <a:p>
            <a:pPr>
              <a:spcBef>
                <a:spcPts val="1200"/>
              </a:spcBef>
            </a:pPr>
            <a:r>
              <a:rPr lang="en-US" sz="2400" dirty="0"/>
              <a:t>765,000 </a:t>
            </a:r>
            <a:r>
              <a:rPr lang="en-US" sz="2400" dirty="0">
                <a:hlinkClick r:id="rId3" action="ppaction://hlinkfile" tooltip="Electronic component"/>
              </a:rPr>
              <a:t>components</a:t>
            </a:r>
            <a:r>
              <a:rPr lang="en-US" sz="2400" dirty="0"/>
              <a:t> and 500 miles (800 km) of wire with three million connections</a:t>
            </a:r>
          </a:p>
          <a:p>
            <a:pPr>
              <a:spcBef>
                <a:spcPts val="1200"/>
              </a:spcBef>
            </a:pPr>
            <a:r>
              <a:rPr lang="en-US" sz="2400" dirty="0"/>
              <a:t>volume of 51 feet (16 m) in length, eight feet (2.4 m) in height, and two feet (~61 cm) deep. </a:t>
            </a:r>
          </a:p>
          <a:p>
            <a:pPr>
              <a:spcBef>
                <a:spcPts val="1200"/>
              </a:spcBef>
            </a:pPr>
            <a:r>
              <a:rPr lang="en-US" sz="2400" dirty="0"/>
              <a:t>weight of about 10,000 pounds (4500 kg). </a:t>
            </a:r>
          </a:p>
          <a:p>
            <a:pPr>
              <a:spcBef>
                <a:spcPts val="1200"/>
              </a:spcBef>
            </a:pPr>
            <a:r>
              <a:rPr lang="en-US" sz="2400" dirty="0"/>
              <a:t>The basic calculating units had to be synchronized mechanically, so they were run by a 50-foot (~15.5 m) shaft driven by a five-horsepower (4 kW) electric motor</a:t>
            </a:r>
          </a:p>
          <a:p>
            <a:pPr>
              <a:spcBef>
                <a:spcPts val="1200"/>
              </a:spcBef>
            </a:pPr>
            <a:r>
              <a:rPr lang="en-US" sz="2400" dirty="0"/>
              <a:t>the industry's </a:t>
            </a:r>
            <a:r>
              <a:rPr lang="en-US" b="1" dirty="0"/>
              <a:t>largest electromechanical calculator</a:t>
            </a:r>
            <a:endParaRPr lang="zh-CN" altLang="en-US" sz="2400" b="1" dirty="0"/>
          </a:p>
        </p:txBody>
      </p:sp>
      <p:grpSp>
        <p:nvGrpSpPr>
          <p:cNvPr id="6" name="组合 5"/>
          <p:cNvGrpSpPr/>
          <p:nvPr/>
        </p:nvGrpSpPr>
        <p:grpSpPr>
          <a:xfrm>
            <a:off x="8688288" y="2852936"/>
            <a:ext cx="2856295" cy="3193786"/>
            <a:chOff x="6078697" y="2928934"/>
            <a:chExt cx="2856295" cy="3193786"/>
          </a:xfrm>
        </p:grpSpPr>
        <p:sp>
          <p:nvSpPr>
            <p:cNvPr id="4" name="矩形 3"/>
            <p:cNvSpPr/>
            <p:nvPr/>
          </p:nvSpPr>
          <p:spPr>
            <a:xfrm>
              <a:off x="6078697" y="5753388"/>
              <a:ext cx="2856295" cy="369332"/>
            </a:xfrm>
            <a:prstGeom prst="rect">
              <a:avLst/>
            </a:prstGeom>
          </p:spPr>
          <p:txBody>
            <a:bodyPr wrap="none">
              <a:spAutoFit/>
            </a:bodyPr>
            <a:lstStyle/>
            <a:p>
              <a:r>
                <a:rPr lang="en-US" b="1" dirty="0" smtClean="0"/>
                <a:t>Howard Hathaway Aiken</a:t>
              </a:r>
              <a:endParaRPr lang="zh-CN" altLang="en-US" dirty="0"/>
            </a:p>
          </p:txBody>
        </p:sp>
        <p:pic>
          <p:nvPicPr>
            <p:cNvPr id="5" name="图片 4" descr="Howard-Aiken.jpg"/>
            <p:cNvPicPr>
              <a:picLocks noChangeAspect="1"/>
            </p:cNvPicPr>
            <p:nvPr/>
          </p:nvPicPr>
          <p:blipFill>
            <a:blip r:embed="rId4"/>
            <a:stretch>
              <a:fillRect/>
            </a:stretch>
          </p:blipFill>
          <p:spPr>
            <a:xfrm>
              <a:off x="6429388" y="2928934"/>
              <a:ext cx="2286000" cy="2755900"/>
            </a:xfrm>
            <a:prstGeom prst="rect">
              <a:avLst/>
            </a:prstGeom>
          </p:spPr>
        </p:pic>
      </p:grpSp>
    </p:spTree>
    <p:extLst>
      <p:ext uri="{BB962C8B-B14F-4D97-AF65-F5344CB8AC3E}">
        <p14:creationId xmlns:p14="http://schemas.microsoft.com/office/powerpoint/2010/main" val="112122368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Electronic Computers </a:t>
            </a:r>
            <a:br>
              <a:rPr lang="en-US" altLang="zh-CN" sz="3200" dirty="0" smtClean="0"/>
            </a:br>
            <a:r>
              <a:rPr lang="en-US" altLang="zh-CN" sz="3200" dirty="0" smtClean="0"/>
              <a:t>--1</a:t>
            </a:r>
            <a:r>
              <a:rPr lang="en-US" altLang="zh-CN" sz="3200" baseline="30000" dirty="0" smtClean="0"/>
              <a:t>st</a:t>
            </a:r>
            <a:r>
              <a:rPr lang="en-US" altLang="zh-CN" sz="3200" dirty="0"/>
              <a:t> </a:t>
            </a:r>
            <a:r>
              <a:rPr lang="en-US" altLang="zh-CN" sz="3200" dirty="0" smtClean="0"/>
              <a:t>Generation </a:t>
            </a:r>
            <a:r>
              <a:rPr lang="zh-CN" altLang="en-US" sz="3200" dirty="0" smtClean="0"/>
              <a:t>（</a:t>
            </a:r>
            <a:r>
              <a:rPr lang="en-US" altLang="zh-CN" sz="3200" dirty="0" smtClean="0"/>
              <a:t>1946-1956</a:t>
            </a:r>
            <a:r>
              <a:rPr lang="zh-CN" altLang="en-US" sz="3200" dirty="0" smtClean="0"/>
              <a:t>）</a:t>
            </a:r>
            <a:endParaRPr lang="zh-CN" altLang="en-US" sz="3200" dirty="0"/>
          </a:p>
        </p:txBody>
      </p:sp>
      <p:sp>
        <p:nvSpPr>
          <p:cNvPr id="3" name="内容占位符 2"/>
          <p:cNvSpPr>
            <a:spLocks noGrp="1"/>
          </p:cNvSpPr>
          <p:nvPr>
            <p:ph idx="1"/>
          </p:nvPr>
        </p:nvSpPr>
        <p:spPr>
          <a:xfrm>
            <a:off x="1127448" y="1155821"/>
            <a:ext cx="8329642" cy="4768850"/>
          </a:xfrm>
        </p:spPr>
        <p:txBody>
          <a:bodyPr/>
          <a:lstStyle/>
          <a:p>
            <a:r>
              <a:rPr lang="en-US" altLang="zh-CN" sz="2400" dirty="0"/>
              <a:t>Dominant technologies:</a:t>
            </a:r>
          </a:p>
          <a:p>
            <a:pPr lvl="1"/>
            <a:r>
              <a:rPr lang="en-US" altLang="zh-CN" sz="2000" dirty="0"/>
              <a:t>Processors: </a:t>
            </a:r>
            <a:r>
              <a:rPr lang="en-US" altLang="zh-CN" sz="2000" dirty="0">
                <a:solidFill>
                  <a:srgbClr val="FF0000"/>
                </a:solidFill>
              </a:rPr>
              <a:t>Vacuum </a:t>
            </a:r>
            <a:r>
              <a:rPr lang="en-US" altLang="zh-CN" sz="2000" dirty="0" err="1">
                <a:solidFill>
                  <a:srgbClr val="FF0000"/>
                </a:solidFill>
              </a:rPr>
              <a:t>tubles</a:t>
            </a:r>
            <a:r>
              <a:rPr lang="en-US" altLang="zh-CN" sz="2000" dirty="0">
                <a:solidFill>
                  <a:srgbClr val="FF0000"/>
                </a:solidFill>
              </a:rPr>
              <a:t> </a:t>
            </a:r>
          </a:p>
          <a:p>
            <a:pPr lvl="1"/>
            <a:r>
              <a:rPr lang="en-US" altLang="zh-CN" sz="2000" dirty="0"/>
              <a:t>Memory: Acoustic delay line, magnetic drum</a:t>
            </a:r>
          </a:p>
          <a:p>
            <a:r>
              <a:rPr lang="en-US" altLang="zh-CN" sz="2400" dirty="0"/>
              <a:t>Special-purpose system</a:t>
            </a:r>
          </a:p>
          <a:p>
            <a:pPr lvl="1"/>
            <a:r>
              <a:rPr lang="en-US" altLang="zh-CN" sz="2000" dirty="0"/>
              <a:t>John </a:t>
            </a:r>
            <a:r>
              <a:rPr lang="en-US" altLang="zh-CN" sz="2000" dirty="0" err="1"/>
              <a:t>Atanasoff’s</a:t>
            </a:r>
            <a:r>
              <a:rPr lang="en-US" altLang="zh-CN" sz="2000" dirty="0"/>
              <a:t> experimental machine</a:t>
            </a:r>
          </a:p>
          <a:p>
            <a:pPr lvl="1"/>
            <a:r>
              <a:rPr lang="en-US" altLang="zh-CN" sz="2000" dirty="0"/>
              <a:t>Colossus , ( decrypt the German Enigma cipher)</a:t>
            </a:r>
          </a:p>
          <a:p>
            <a:pPr lvl="1"/>
            <a:r>
              <a:rPr lang="en-US" altLang="zh-CN" sz="2000" dirty="0"/>
              <a:t>Hoffman’s computer (decrypt the Japanese  Enigma cipher)</a:t>
            </a:r>
          </a:p>
          <a:p>
            <a:r>
              <a:rPr lang="en-US" altLang="zh-CN" sz="2400" dirty="0">
                <a:solidFill>
                  <a:srgbClr val="FF0000"/>
                </a:solidFill>
              </a:rPr>
              <a:t>Programmable</a:t>
            </a:r>
            <a:r>
              <a:rPr lang="en-US" altLang="zh-CN" sz="2400" dirty="0"/>
              <a:t> systems</a:t>
            </a:r>
          </a:p>
          <a:p>
            <a:pPr lvl="1"/>
            <a:r>
              <a:rPr lang="en-US" altLang="zh-CN" sz="2000" dirty="0">
                <a:solidFill>
                  <a:srgbClr val="0000FF"/>
                </a:solidFill>
              </a:rPr>
              <a:t>ENIAC I-IV</a:t>
            </a:r>
          </a:p>
          <a:p>
            <a:r>
              <a:rPr lang="en-US" altLang="zh-CN" sz="2400" dirty="0">
                <a:solidFill>
                  <a:srgbClr val="FF0000"/>
                </a:solidFill>
              </a:rPr>
              <a:t>Store-program systems</a:t>
            </a:r>
          </a:p>
          <a:p>
            <a:pPr marL="742950" lvl="2" indent="-342900"/>
            <a:r>
              <a:rPr lang="en-US" altLang="zh-CN" dirty="0">
                <a:cs typeface="+mn-cs"/>
              </a:rPr>
              <a:t>Experimental projects:  </a:t>
            </a:r>
            <a:r>
              <a:rPr lang="en-US" altLang="zh-CN" dirty="0" err="1">
                <a:solidFill>
                  <a:srgbClr val="0000FF"/>
                </a:solidFill>
                <a:cs typeface="+mn-cs"/>
              </a:rPr>
              <a:t>EDVAC</a:t>
            </a:r>
            <a:r>
              <a:rPr lang="en-US" altLang="zh-CN" dirty="0">
                <a:cs typeface="+mn-cs"/>
              </a:rPr>
              <a:t>, </a:t>
            </a:r>
          </a:p>
          <a:p>
            <a:pPr marL="742950" lvl="2" indent="-342900"/>
            <a:r>
              <a:rPr lang="en-US" altLang="zh-CN" dirty="0">
                <a:cs typeface="+mn-cs"/>
              </a:rPr>
              <a:t>Commercial products: </a:t>
            </a:r>
            <a:r>
              <a:rPr lang="en-US" altLang="zh-CN" dirty="0">
                <a:solidFill>
                  <a:srgbClr val="0000FF"/>
                </a:solidFill>
                <a:cs typeface="+mn-cs"/>
              </a:rPr>
              <a:t>UNIVAC I</a:t>
            </a:r>
            <a:r>
              <a:rPr lang="en-US" altLang="zh-CN" dirty="0">
                <a:cs typeface="+mn-cs"/>
              </a:rPr>
              <a:t>, </a:t>
            </a:r>
            <a:r>
              <a:rPr lang="en-US" altLang="zh-CN" dirty="0" err="1">
                <a:cs typeface="+mn-cs"/>
              </a:rPr>
              <a:t>IBM701</a:t>
            </a:r>
            <a:r>
              <a:rPr lang="en-US" altLang="zh-CN" dirty="0">
                <a:cs typeface="+mn-cs"/>
              </a:rPr>
              <a:t>, 704(</a:t>
            </a:r>
            <a:r>
              <a:rPr lang="en-US" altLang="zh-CN" dirty="0" err="1">
                <a:cs typeface="+mn-cs"/>
              </a:rPr>
              <a:t>fp</a:t>
            </a:r>
            <a:r>
              <a:rPr lang="en-US" altLang="zh-CN" dirty="0">
                <a:cs typeface="+mn-cs"/>
              </a:rPr>
              <a:t> hardware)</a:t>
            </a:r>
          </a:p>
          <a:p>
            <a:pPr lvl="1"/>
            <a:endParaRPr lang="en-US" altLang="zh-CN" dirty="0" smtClean="0"/>
          </a:p>
        </p:txBody>
      </p:sp>
      <p:pic>
        <p:nvPicPr>
          <p:cNvPr id="5" name="Picture 2" descr="https://upload.wikimedia.org/wikipedia/commons/thumb/e/e9/Elektronenroehren-auswahl.jpg/1920px-Elektronenroehren-auswah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2184" y="1052736"/>
            <a:ext cx="3868925" cy="188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62891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888B0F8-44B8-419C-BE9F-B3EBF2958B3E}"/>
              </a:ext>
            </a:extLst>
          </p:cNvPr>
          <p:cNvSpPr>
            <a:spLocks noGrp="1"/>
          </p:cNvSpPr>
          <p:nvPr>
            <p:ph type="title"/>
          </p:nvPr>
        </p:nvSpPr>
        <p:spPr/>
        <p:txBody>
          <a:bodyPr>
            <a:noAutofit/>
          </a:bodyPr>
          <a:lstStyle/>
          <a:p>
            <a:r>
              <a:rPr lang="en-US" altLang="zh-CN" sz="3200" dirty="0"/>
              <a:t>First general-purpose electronic digital</a:t>
            </a:r>
            <a:r>
              <a:rPr lang="zh-CN" altLang="en-US" sz="3200" dirty="0"/>
              <a:t> </a:t>
            </a:r>
            <a:r>
              <a:rPr lang="en-US" altLang="zh-CN" sz="3200" dirty="0"/>
              <a:t>computer</a:t>
            </a:r>
            <a:endParaRPr lang="zh-CN" altLang="en-US" sz="3200" dirty="0"/>
          </a:p>
        </p:txBody>
      </p:sp>
      <p:sp>
        <p:nvSpPr>
          <p:cNvPr id="3" name="内容占位符 2">
            <a:extLst>
              <a:ext uri="{FF2B5EF4-FFF2-40B4-BE49-F238E27FC236}">
                <a16:creationId xmlns="" xmlns:a16="http://schemas.microsoft.com/office/drawing/2014/main" id="{E6C594B3-CC01-4BD2-81B2-7F989266CE78}"/>
              </a:ext>
            </a:extLst>
          </p:cNvPr>
          <p:cNvSpPr>
            <a:spLocks noGrp="1"/>
          </p:cNvSpPr>
          <p:nvPr>
            <p:ph idx="1"/>
          </p:nvPr>
        </p:nvSpPr>
        <p:spPr>
          <a:xfrm>
            <a:off x="623392" y="1622452"/>
            <a:ext cx="11305256" cy="2303796"/>
          </a:xfrm>
        </p:spPr>
        <p:txBody>
          <a:bodyPr/>
          <a:lstStyle/>
          <a:p>
            <a:r>
              <a:rPr lang="en-US" altLang="zh-CN" sz="2200" b="0" dirty="0">
                <a:solidFill>
                  <a:schemeClr val="tx1"/>
                </a:solidFill>
              </a:rPr>
              <a:t>First general-purpose electronic computer  </a:t>
            </a:r>
            <a:r>
              <a:rPr lang="zh-CN" altLang="en-US" sz="2200" dirty="0">
                <a:solidFill>
                  <a:srgbClr val="C00000"/>
                </a:solidFill>
                <a:latin typeface="微软雅黑" panose="020B0503020204020204" pitchFamily="34" charset="-122"/>
                <a:ea typeface="微软雅黑" panose="020B0503020204020204" pitchFamily="34" charset="-122"/>
              </a:rPr>
              <a:t>第一台通用电子计算机</a:t>
            </a:r>
            <a:endParaRPr lang="en-US" altLang="zh-CN" sz="2200" dirty="0">
              <a:solidFill>
                <a:srgbClr val="C00000"/>
              </a:solidFill>
              <a:latin typeface="微软雅黑" panose="020B0503020204020204" pitchFamily="34" charset="-122"/>
              <a:ea typeface="微软雅黑" panose="020B0503020204020204" pitchFamily="34" charset="-122"/>
            </a:endParaRPr>
          </a:p>
          <a:p>
            <a:r>
              <a:rPr lang="en-US" altLang="zh-CN" sz="2200" b="0" dirty="0">
                <a:solidFill>
                  <a:schemeClr val="tx1"/>
                </a:solidFill>
              </a:rPr>
              <a:t>Designed by </a:t>
            </a:r>
            <a:r>
              <a:rPr lang="en-US" altLang="zh-CN" sz="2200" dirty="0">
                <a:solidFill>
                  <a:schemeClr val="tx1"/>
                </a:solidFill>
              </a:rPr>
              <a:t>John </a:t>
            </a:r>
            <a:r>
              <a:rPr lang="en-US" altLang="zh-CN" sz="2200" dirty="0" err="1">
                <a:solidFill>
                  <a:srgbClr val="FF0000"/>
                </a:solidFill>
              </a:rPr>
              <a:t>Mauchly</a:t>
            </a:r>
            <a:r>
              <a:rPr lang="en-US" altLang="zh-CN" sz="2200" dirty="0">
                <a:solidFill>
                  <a:schemeClr val="tx1"/>
                </a:solidFill>
              </a:rPr>
              <a:t> </a:t>
            </a:r>
            <a:r>
              <a:rPr lang="en-US" altLang="zh-CN" sz="2200" b="0" dirty="0">
                <a:solidFill>
                  <a:schemeClr val="tx1"/>
                </a:solidFill>
              </a:rPr>
              <a:t>and </a:t>
            </a:r>
            <a:r>
              <a:rPr lang="en-US" altLang="zh-CN" sz="2200" dirty="0">
                <a:solidFill>
                  <a:schemeClr val="tx1"/>
                </a:solidFill>
              </a:rPr>
              <a:t>J. </a:t>
            </a:r>
            <a:r>
              <a:rPr lang="en-US" altLang="zh-CN" sz="2200" dirty="0" err="1">
                <a:solidFill>
                  <a:schemeClr val="tx1"/>
                </a:solidFill>
              </a:rPr>
              <a:t>Presper</a:t>
            </a:r>
            <a:r>
              <a:rPr lang="en-US" altLang="zh-CN" sz="2200" dirty="0">
                <a:solidFill>
                  <a:schemeClr val="tx1"/>
                </a:solidFill>
              </a:rPr>
              <a:t> </a:t>
            </a:r>
            <a:r>
              <a:rPr lang="en-US" altLang="zh-CN" sz="2200" dirty="0">
                <a:solidFill>
                  <a:srgbClr val="FF0000"/>
                </a:solidFill>
              </a:rPr>
              <a:t>Eckert</a:t>
            </a:r>
            <a:r>
              <a:rPr lang="en-US" altLang="zh-CN" sz="2200" dirty="0">
                <a:solidFill>
                  <a:schemeClr val="tx1"/>
                </a:solidFill>
              </a:rPr>
              <a:t> </a:t>
            </a:r>
            <a:r>
              <a:rPr lang="en-US" altLang="zh-CN" sz="2200" b="0" dirty="0">
                <a:solidFill>
                  <a:schemeClr val="tx1"/>
                </a:solidFill>
              </a:rPr>
              <a:t>of the University of Pennsylvania</a:t>
            </a:r>
            <a:endParaRPr lang="zh-CN" altLang="en-US" sz="2200" b="0" dirty="0">
              <a:solidFill>
                <a:schemeClr val="tx1"/>
              </a:solidFill>
            </a:endParaRPr>
          </a:p>
          <a:p>
            <a:r>
              <a:rPr lang="en-US" altLang="zh-CN" sz="2200" b="0" dirty="0">
                <a:solidFill>
                  <a:schemeClr val="tx1"/>
                </a:solidFill>
              </a:rPr>
              <a:t>General-purpose instruction set, decimal, programmable &amp; Turing-complete </a:t>
            </a:r>
          </a:p>
          <a:p>
            <a:pPr marL="0" indent="0">
              <a:buNone/>
            </a:pP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通用指令集、</a:t>
            </a:r>
            <a:r>
              <a:rPr lang="zh-CN" altLang="en-US" sz="2200" dirty="0">
                <a:solidFill>
                  <a:srgbClr val="C00000"/>
                </a:solidFill>
                <a:latin typeface="微软雅黑" panose="020B0503020204020204" pitchFamily="34" charset="-122"/>
                <a:ea typeface="微软雅黑" panose="020B0503020204020204" pitchFamily="34" charset="-122"/>
              </a:rPr>
              <a:t>十进制</a:t>
            </a:r>
            <a:r>
              <a:rPr lang="zh-CN" altLang="en-US" sz="2200" dirty="0">
                <a:solidFill>
                  <a:schemeClr val="tx1"/>
                </a:solidFill>
                <a:latin typeface="微软雅黑" panose="020B0503020204020204" pitchFamily="34" charset="-122"/>
                <a:ea typeface="微软雅黑" panose="020B0503020204020204" pitchFamily="34" charset="-122"/>
              </a:rPr>
              <a:t>、可编程、图灵完全</a:t>
            </a:r>
            <a:endParaRPr lang="en-US" altLang="zh-CN" sz="2200" dirty="0">
              <a:solidFill>
                <a:schemeClr val="tx1"/>
              </a:solidFill>
              <a:latin typeface="微软雅黑" panose="020B0503020204020204" pitchFamily="34" charset="-122"/>
              <a:ea typeface="微软雅黑" panose="020B0503020204020204" pitchFamily="34" charset="-122"/>
            </a:endParaRPr>
          </a:p>
          <a:p>
            <a:r>
              <a:rPr lang="en-US" altLang="zh-CN" sz="2200" dirty="0">
                <a:solidFill>
                  <a:srgbClr val="C00000"/>
                </a:solidFill>
              </a:rPr>
              <a:t>But NOT stored program  </a:t>
            </a:r>
            <a:r>
              <a:rPr lang="zh-CN" altLang="en-US" sz="2200" dirty="0">
                <a:solidFill>
                  <a:srgbClr val="C00000"/>
                </a:solidFill>
                <a:latin typeface="微软雅黑" panose="020B0503020204020204" pitchFamily="34" charset="-122"/>
                <a:ea typeface="微软雅黑" panose="020B0503020204020204" pitchFamily="34" charset="-122"/>
              </a:rPr>
              <a:t>没有程序存储能力</a:t>
            </a:r>
            <a:endParaRPr lang="en-US" altLang="zh-CN" sz="2200" dirty="0">
              <a:solidFill>
                <a:srgbClr val="C00000"/>
              </a:solidFill>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 xmlns:a16="http://schemas.microsoft.com/office/drawing/2014/main" id="{AC3C6E25-DF72-4A1D-B835-634BE291F000}"/>
              </a:ext>
            </a:extLst>
          </p:cNvPr>
          <p:cNvSpPr txBox="1">
            <a:spLocks/>
          </p:cNvSpPr>
          <p:nvPr/>
        </p:nvSpPr>
        <p:spPr bwMode="auto">
          <a:xfrm>
            <a:off x="312938" y="1127664"/>
            <a:ext cx="10487586"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ENIAC  (</a:t>
            </a:r>
            <a:r>
              <a:rPr lang="en-US" altLang="zh-CN" sz="2800" dirty="0"/>
              <a:t>Electronic Numerical Integrator and Computer</a:t>
            </a:r>
            <a:r>
              <a:rPr lang="en-US" sz="2800" dirty="0"/>
              <a:t>)  </a:t>
            </a:r>
            <a:r>
              <a:rPr lang="en-US" altLang="zh-CN" sz="2800" dirty="0"/>
              <a:t>in 1946</a:t>
            </a:r>
            <a:endParaRPr lang="en-US" sz="2800" dirty="0"/>
          </a:p>
        </p:txBody>
      </p:sp>
      <p:pic>
        <p:nvPicPr>
          <p:cNvPr id="5" name="Picture 13" descr="d:\program files\360shadu\360se6\User Data\temp\0b7b02087bf40ad1fa0979b0562c11dfa8eccef0.jpg">
            <a:extLst>
              <a:ext uri="{FF2B5EF4-FFF2-40B4-BE49-F238E27FC236}">
                <a16:creationId xmlns="" xmlns:a16="http://schemas.microsoft.com/office/drawing/2014/main" id="{7EDAAE46-B7C8-41BD-A640-4D16D8E1BE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69"/>
          <a:stretch>
            <a:fillRect/>
          </a:stretch>
        </p:blipFill>
        <p:spPr bwMode="auto">
          <a:xfrm>
            <a:off x="3036936" y="3988988"/>
            <a:ext cx="3816424" cy="21004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program files\360shadu\360se6\User Data\temp\2006111019413514.jpg">
            <a:extLst>
              <a:ext uri="{FF2B5EF4-FFF2-40B4-BE49-F238E27FC236}">
                <a16:creationId xmlns="" xmlns:a16="http://schemas.microsoft.com/office/drawing/2014/main" id="{45867BD1-EA1C-4320-A080-AEA8A80B61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3988988"/>
            <a:ext cx="1749482" cy="2035231"/>
          </a:xfrm>
          <a:prstGeom prst="rect">
            <a:avLst/>
          </a:prstGeom>
          <a:noFill/>
        </p:spPr>
      </p:pic>
      <p:sp>
        <p:nvSpPr>
          <p:cNvPr id="8" name="内容占位符 2">
            <a:extLst>
              <a:ext uri="{FF2B5EF4-FFF2-40B4-BE49-F238E27FC236}">
                <a16:creationId xmlns="" xmlns:a16="http://schemas.microsoft.com/office/drawing/2014/main" id="{71BAB70C-E6AC-4A02-9DB0-61BCDD34AD33}"/>
              </a:ext>
            </a:extLst>
          </p:cNvPr>
          <p:cNvSpPr txBox="1">
            <a:spLocks/>
          </p:cNvSpPr>
          <p:nvPr/>
        </p:nvSpPr>
        <p:spPr bwMode="auto">
          <a:xfrm>
            <a:off x="5951984" y="6159139"/>
            <a:ext cx="5976664" cy="36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CN" sz="2000" dirty="0">
                <a:solidFill>
                  <a:srgbClr val="C00000"/>
                </a:solidFill>
                <a:latin typeface="微软雅黑" panose="020B0503020204020204" pitchFamily="34" charset="-122"/>
                <a:ea typeface="微软雅黑" panose="020B0503020204020204" pitchFamily="34" charset="-122"/>
              </a:rPr>
              <a:t>ENIAC</a:t>
            </a:r>
            <a:r>
              <a:rPr lang="zh-CN" altLang="en-US" sz="2000" dirty="0">
                <a:solidFill>
                  <a:srgbClr val="C00000"/>
                </a:solidFill>
                <a:latin typeface="微软雅黑" panose="020B0503020204020204" pitchFamily="34" charset="-122"/>
                <a:ea typeface="微软雅黑" panose="020B0503020204020204" pitchFamily="34" charset="-122"/>
              </a:rPr>
              <a:t>很多方面借鉴了</a:t>
            </a:r>
            <a:r>
              <a:rPr lang="en-US" altLang="zh-CN" sz="2000" dirty="0">
                <a:solidFill>
                  <a:srgbClr val="C00000"/>
                </a:solidFill>
                <a:latin typeface="微软雅黑" panose="020B0503020204020204" pitchFamily="34" charset="-122"/>
                <a:ea typeface="微软雅黑" panose="020B0503020204020204" pitchFamily="34" charset="-122"/>
              </a:rPr>
              <a:t>1942</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ABC</a:t>
            </a:r>
            <a:r>
              <a:rPr lang="zh-CN" altLang="en-US" sz="2000" dirty="0">
                <a:solidFill>
                  <a:srgbClr val="C00000"/>
                </a:solidFill>
                <a:latin typeface="微软雅黑" panose="020B0503020204020204" pitchFamily="34" charset="-122"/>
                <a:ea typeface="微软雅黑" panose="020B0503020204020204" pitchFamily="34" charset="-122"/>
              </a:rPr>
              <a:t>计算机的设计</a:t>
            </a:r>
            <a:endParaRPr lang="en-US" sz="2000" dirty="0">
              <a:solidFill>
                <a:srgbClr val="C00000"/>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7104112" y="3038749"/>
            <a:ext cx="4536504" cy="305067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r>
              <a:rPr lang="en-GB" sz="2000" kern="0" dirty="0" smtClean="0">
                <a:solidFill>
                  <a:srgbClr val="0000FF"/>
                </a:solidFill>
              </a:rPr>
              <a:t>Decimal </a:t>
            </a:r>
            <a:r>
              <a:rPr lang="en-GB" sz="2000" kern="0" dirty="0" smtClean="0"/>
              <a:t>(not binary)</a:t>
            </a:r>
          </a:p>
          <a:p>
            <a:r>
              <a:rPr lang="en-GB" sz="2000" kern="0" dirty="0" smtClean="0"/>
              <a:t>20 accumulators of 10 digits</a:t>
            </a:r>
          </a:p>
          <a:p>
            <a:r>
              <a:rPr lang="en-GB" sz="2000" kern="0" dirty="0" smtClean="0"/>
              <a:t>Programmed manually by switches</a:t>
            </a:r>
            <a:endParaRPr lang="en-US" altLang="zh-CN" sz="2000" kern="0" dirty="0" smtClean="0">
              <a:ea typeface="宋体" pitchFamily="2" charset="-122"/>
            </a:endParaRPr>
          </a:p>
          <a:p>
            <a:r>
              <a:rPr lang="en-US" altLang="zh-CN" sz="2000" kern="0" dirty="0" smtClean="0">
                <a:ea typeface="宋体" pitchFamily="2" charset="-122"/>
              </a:rPr>
              <a:t>18,000 vacuum tubes</a:t>
            </a:r>
          </a:p>
          <a:p>
            <a:r>
              <a:rPr lang="en-US" altLang="zh-CN" sz="2000" kern="0" dirty="0" smtClean="0">
                <a:ea typeface="宋体" pitchFamily="2" charset="-122"/>
              </a:rPr>
              <a:t>30 tons</a:t>
            </a:r>
          </a:p>
          <a:p>
            <a:r>
              <a:rPr lang="en-US" altLang="zh-CN" sz="2000" kern="0" dirty="0" smtClean="0">
                <a:ea typeface="宋体" pitchFamily="2" charset="-122"/>
              </a:rPr>
              <a:t>15,000 square feet</a:t>
            </a:r>
          </a:p>
          <a:p>
            <a:r>
              <a:rPr lang="en-US" altLang="zh-CN" sz="2000" kern="0" dirty="0" smtClean="0">
                <a:ea typeface="宋体" pitchFamily="2" charset="-122"/>
              </a:rPr>
              <a:t>140 kW power consumption</a:t>
            </a:r>
          </a:p>
          <a:p>
            <a:r>
              <a:rPr lang="en-US" altLang="zh-CN" sz="2000" kern="0" dirty="0" smtClean="0">
                <a:ea typeface="宋体" pitchFamily="2" charset="-122"/>
              </a:rPr>
              <a:t>5,000 additions per second</a:t>
            </a:r>
            <a:endParaRPr lang="en-US" altLang="zh-CN" sz="2000" kern="0" dirty="0">
              <a:ea typeface="宋体" pitchFamily="2" charset="-122"/>
            </a:endParaRPr>
          </a:p>
        </p:txBody>
      </p:sp>
    </p:spTree>
    <p:extLst>
      <p:ext uri="{BB962C8B-B14F-4D97-AF65-F5344CB8AC3E}">
        <p14:creationId xmlns:p14="http://schemas.microsoft.com/office/powerpoint/2010/main" val="3174130452"/>
      </p:ext>
    </p:extLst>
  </p:cSld>
  <p:clrMapOvr>
    <a:masterClrMapping/>
  </p:clrMapOvr>
  <p:transition spd="med">
    <p:random/>
    <p:sndAc>
      <p:stSnd>
        <p:snd r:embed="rId3" name="chimes.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AC2E1FF-5FC7-478E-A3B5-E3E6BBBEDFF7}"/>
              </a:ext>
            </a:extLst>
          </p:cNvPr>
          <p:cNvSpPr>
            <a:spLocks noGrp="1"/>
          </p:cNvSpPr>
          <p:nvPr>
            <p:ph type="title"/>
          </p:nvPr>
        </p:nvSpPr>
        <p:spPr/>
        <p:txBody>
          <a:bodyPr>
            <a:normAutofit/>
          </a:bodyPr>
          <a:lstStyle/>
          <a:p>
            <a:r>
              <a:rPr lang="en-US" altLang="zh-CN" dirty="0"/>
              <a:t>V</a:t>
            </a:r>
            <a:r>
              <a:rPr lang="en-US" altLang="zh-CN" sz="3600" dirty="0" smtClean="0"/>
              <a:t>on </a:t>
            </a:r>
            <a:r>
              <a:rPr lang="en-US" altLang="zh-CN" sz="3600" dirty="0"/>
              <a:t>Neumann architecture (1945)</a:t>
            </a:r>
            <a:endParaRPr lang="zh-CN" altLang="en-US" sz="3600" dirty="0"/>
          </a:p>
        </p:txBody>
      </p:sp>
      <p:sp>
        <p:nvSpPr>
          <p:cNvPr id="5" name="内容占位符 2">
            <a:extLst>
              <a:ext uri="{FF2B5EF4-FFF2-40B4-BE49-F238E27FC236}">
                <a16:creationId xmlns="" xmlns:a16="http://schemas.microsoft.com/office/drawing/2014/main" id="{21DC0D43-F351-495C-B9D8-2768C24EE4F8}"/>
              </a:ext>
            </a:extLst>
          </p:cNvPr>
          <p:cNvSpPr>
            <a:spLocks noGrp="1"/>
          </p:cNvSpPr>
          <p:nvPr>
            <p:ph idx="1"/>
          </p:nvPr>
        </p:nvSpPr>
        <p:spPr>
          <a:xfrm>
            <a:off x="616512" y="1034684"/>
            <a:ext cx="5212159" cy="2714462"/>
          </a:xfrm>
        </p:spPr>
        <p:style>
          <a:lnRef idx="1">
            <a:schemeClr val="accent2"/>
          </a:lnRef>
          <a:fillRef idx="2">
            <a:schemeClr val="accent2"/>
          </a:fillRef>
          <a:effectRef idx="1">
            <a:schemeClr val="accent2"/>
          </a:effectRef>
          <a:fontRef idx="minor">
            <a:schemeClr val="dk1"/>
          </a:fontRef>
        </p:style>
        <p:txBody>
          <a:bodyPr/>
          <a:lstStyle/>
          <a:p>
            <a:r>
              <a:rPr lang="en-GB" altLang="zh-CN" sz="2000" dirty="0">
                <a:solidFill>
                  <a:srgbClr val="FF0000"/>
                </a:solidFill>
              </a:rPr>
              <a:t>Stored Program concept</a:t>
            </a:r>
          </a:p>
          <a:p>
            <a:r>
              <a:rPr lang="en-GB" altLang="zh-CN" sz="2000" dirty="0"/>
              <a:t>Main memory storing programs and data</a:t>
            </a:r>
          </a:p>
          <a:p>
            <a:r>
              <a:rPr lang="en-GB" altLang="zh-CN" sz="2000" dirty="0"/>
              <a:t>ALU operating on binary data</a:t>
            </a:r>
          </a:p>
          <a:p>
            <a:r>
              <a:rPr lang="en-GB" altLang="zh-CN" sz="2000" dirty="0"/>
              <a:t>Control unit interpreting instructions from memory and executing</a:t>
            </a:r>
          </a:p>
          <a:p>
            <a:r>
              <a:rPr lang="en-GB" altLang="zh-CN" sz="2000" dirty="0"/>
              <a:t>Input and output equipment operated by control unit</a:t>
            </a:r>
          </a:p>
          <a:p>
            <a:r>
              <a:rPr lang="en-US" altLang="zh-CN" sz="2200" b="0" dirty="0" smtClean="0">
                <a:cs typeface="Times New Roman" panose="02020603050405020304" pitchFamily="18" charset="0"/>
              </a:rPr>
              <a:t>Computation and memory are separated </a:t>
            </a:r>
          </a:p>
          <a:p>
            <a:pPr marL="0" indent="0">
              <a:buNone/>
            </a:pPr>
            <a:r>
              <a:rPr lang="en-US" altLang="zh-CN" sz="22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计算与存储分离</a:t>
            </a:r>
            <a:endParaRPr lang="en-US" altLang="zh-CN" sz="22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200" b="0" dirty="0" smtClean="0">
                <a:cs typeface="Times New Roman" panose="02020603050405020304" pitchFamily="18" charset="0"/>
              </a:rPr>
              <a:t>Memory </a:t>
            </a:r>
            <a:r>
              <a:rPr lang="en-US" altLang="zh-CN" sz="2200" b="0" dirty="0">
                <a:cs typeface="Times New Roman" panose="02020603050405020304" pitchFamily="18" charset="0"/>
              </a:rPr>
              <a:t>that stores data and instructions</a:t>
            </a:r>
          </a:p>
          <a:p>
            <a:pPr marL="0" indent="0">
              <a:buNone/>
            </a:pPr>
            <a:r>
              <a:rPr lang="zh-CN" altLang="en-US" sz="2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数据与指令保存在同一个</a:t>
            </a:r>
            <a:r>
              <a:rPr lang="zh-CN" altLang="en-US" sz="22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存储器</a:t>
            </a:r>
            <a:endParaRPr lang="en-US" altLang="zh-CN" sz="2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 xmlns:a16="http://schemas.microsoft.com/office/drawing/2014/main" id="{7B5D7BB5-B44A-429F-A0C4-CEA1F58BED87}"/>
              </a:ext>
            </a:extLst>
          </p:cNvPr>
          <p:cNvPicPr>
            <a:picLocks noChangeAspect="1"/>
          </p:cNvPicPr>
          <p:nvPr/>
        </p:nvPicPr>
        <p:blipFill>
          <a:blip r:embed="rId4"/>
          <a:stretch>
            <a:fillRect/>
          </a:stretch>
        </p:blipFill>
        <p:spPr>
          <a:xfrm>
            <a:off x="8916776" y="1264222"/>
            <a:ext cx="2651832" cy="4115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p:cNvSpPr txBox="1"/>
          <p:nvPr/>
        </p:nvSpPr>
        <p:spPr>
          <a:xfrm>
            <a:off x="8134259" y="5430034"/>
            <a:ext cx="4085334" cy="600164"/>
          </a:xfrm>
          <a:prstGeom prst="rect">
            <a:avLst/>
          </a:prstGeom>
          <a:noFill/>
        </p:spPr>
        <p:txBody>
          <a:bodyPr wrap="square" rtlCol="0">
            <a:spAutoFit/>
          </a:bodyPr>
          <a:lstStyle/>
          <a:p>
            <a:pPr algn="ctr">
              <a:spcAft>
                <a:spcPts val="600"/>
              </a:spcAft>
            </a:pPr>
            <a:r>
              <a:rPr lang="en-US" altLang="zh-CN" sz="1400" b="1" dirty="0">
                <a:solidFill>
                  <a:srgbClr val="0000FF"/>
                </a:solidFill>
              </a:rPr>
              <a:t>“First Draft of a Report on the EDVAC”</a:t>
            </a:r>
          </a:p>
          <a:p>
            <a:pPr algn="ctr">
              <a:spcAft>
                <a:spcPts val="600"/>
              </a:spcAft>
            </a:pPr>
            <a:r>
              <a:rPr lang="zh-CN" altLang="en-US" sz="1400" b="1" dirty="0"/>
              <a:t>冯诺依曼提出体系结构的著名报告</a:t>
            </a:r>
            <a:r>
              <a:rPr lang="en-US" altLang="zh-CN" sz="1400" b="1" dirty="0"/>
              <a:t>1945</a:t>
            </a:r>
            <a:endParaRPr lang="zh-CN" altLang="en-US" sz="1400" b="1" dirty="0"/>
          </a:p>
        </p:txBody>
      </p:sp>
      <p:pic>
        <p:nvPicPr>
          <p:cNvPr id="8" name="Picture 2" descr="JohnvonNeumann-LosAlamo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903" y="1034684"/>
            <a:ext cx="1731259" cy="225850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038677" y="3375978"/>
            <a:ext cx="2759089" cy="307777"/>
          </a:xfrm>
          <a:prstGeom prst="rect">
            <a:avLst/>
          </a:prstGeom>
          <a:noFill/>
        </p:spPr>
        <p:txBody>
          <a:bodyPr wrap="none" rtlCol="0">
            <a:spAutoFit/>
          </a:bodyPr>
          <a:lstStyle/>
          <a:p>
            <a:r>
              <a:rPr lang="en-US" altLang="zh-CN" sz="1400" dirty="0"/>
              <a:t>John von Neumann (1903-1957)</a:t>
            </a:r>
            <a:endParaRPr lang="zh-CN" altLang="en-US" sz="1400" dirty="0"/>
          </a:p>
        </p:txBody>
      </p:sp>
      <p:pic>
        <p:nvPicPr>
          <p:cNvPr id="10242" name="Picture 2" descr="https://upload.wikimedia.org/wikipedia/commons/thumb/e/e5/Von_Neumann_Architecture.svg/1920px-Von_Neumann_Architectur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7366" y="3974786"/>
            <a:ext cx="3600400" cy="208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02678"/>
      </p:ext>
    </p:extLst>
  </p:cSld>
  <p:clrMapOvr>
    <a:masterClrMapping/>
  </p:clrMapOvr>
  <p:transition spd="med">
    <p:random/>
    <p:sndAc>
      <p:stSnd>
        <p:snd r:embed="rId3" name="chimes.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smtClean="0">
                <a:latin typeface="+mn-lt"/>
              </a:rPr>
              <a:t>Topics</a:t>
            </a:r>
            <a:endParaRPr lang="zh-CN" altLang="en-US" b="1" dirty="0">
              <a:latin typeface="+mn-lt"/>
            </a:endParaRPr>
          </a:p>
        </p:txBody>
      </p:sp>
      <p:sp>
        <p:nvSpPr>
          <p:cNvPr id="5" name="内容占位符 4"/>
          <p:cNvSpPr>
            <a:spLocks noGrp="1"/>
          </p:cNvSpPr>
          <p:nvPr>
            <p:ph idx="1"/>
          </p:nvPr>
        </p:nvSpPr>
        <p:spPr>
          <a:xfrm>
            <a:off x="1271464" y="1142984"/>
            <a:ext cx="9505056" cy="3929075"/>
          </a:xfrm>
        </p:spPr>
        <p:txBody>
          <a:bodyPr/>
          <a:lstStyle/>
          <a:p>
            <a:pPr>
              <a:buNone/>
            </a:pPr>
            <a:r>
              <a:rPr lang="en-US" altLang="zh-CN" dirty="0" smtClean="0"/>
              <a:t>1.1  Introduction</a:t>
            </a:r>
            <a:endParaRPr lang="en-US" altLang="zh-CN" dirty="0"/>
          </a:p>
          <a:p>
            <a:pPr>
              <a:buNone/>
            </a:pPr>
            <a:r>
              <a:rPr lang="en-US" altLang="zh-CN" dirty="0"/>
              <a:t>1.2   Eight Great Ideas in Computer Architecture </a:t>
            </a:r>
          </a:p>
          <a:p>
            <a:pPr>
              <a:buNone/>
            </a:pPr>
            <a:r>
              <a:rPr lang="en-US" altLang="zh-CN" dirty="0" smtClean="0"/>
              <a:t>1.3  </a:t>
            </a:r>
            <a:r>
              <a:rPr lang="en-US" altLang="zh-CN" dirty="0"/>
              <a:t>Below Your Program</a:t>
            </a:r>
          </a:p>
          <a:p>
            <a:pPr>
              <a:buNone/>
            </a:pPr>
            <a:r>
              <a:rPr lang="en-US" altLang="zh-CN" dirty="0" smtClean="0"/>
              <a:t>1.4  </a:t>
            </a:r>
            <a:r>
              <a:rPr lang="en-US" altLang="zh-CN" dirty="0"/>
              <a:t>Under the covers</a:t>
            </a:r>
          </a:p>
          <a:p>
            <a:pPr>
              <a:buNone/>
            </a:pPr>
            <a:r>
              <a:rPr lang="en-US" altLang="zh-CN" dirty="0" smtClean="0"/>
              <a:t>1.5  Technologies for building Processors and Memory</a:t>
            </a:r>
          </a:p>
          <a:p>
            <a:pPr>
              <a:buNone/>
            </a:pPr>
            <a:r>
              <a:rPr lang="en-US" altLang="zh-CN" dirty="0" smtClean="0"/>
              <a:t>1.6   Performance</a:t>
            </a:r>
            <a:endParaRPr lang="en-US" altLang="zh-CN" dirty="0"/>
          </a:p>
          <a:p>
            <a:pPr>
              <a:buNone/>
            </a:pPr>
            <a:r>
              <a:rPr lang="en-US" altLang="zh-CN" dirty="0" smtClean="0"/>
              <a:t>1.7  </a:t>
            </a:r>
            <a:r>
              <a:rPr lang="en-US" altLang="zh-CN" dirty="0"/>
              <a:t>The </a:t>
            </a:r>
            <a:r>
              <a:rPr lang="en-US" altLang="zh-CN" dirty="0" smtClean="0"/>
              <a:t>Three Walls</a:t>
            </a:r>
          </a:p>
          <a:p>
            <a:pPr>
              <a:buNone/>
            </a:pPr>
            <a:r>
              <a:rPr lang="en-US" altLang="zh-CN" dirty="0" smtClean="0"/>
              <a:t>1.8  </a:t>
            </a:r>
            <a:r>
              <a:rPr lang="en-US" altLang="zh-CN" dirty="0"/>
              <a:t>Switch from Uniprocessors to </a:t>
            </a:r>
            <a:r>
              <a:rPr lang="en-US" altLang="zh-CN" dirty="0" smtClean="0"/>
              <a:t>Multiprocessors</a:t>
            </a:r>
          </a:p>
          <a:p>
            <a:pPr>
              <a:buNone/>
            </a:pPr>
            <a:r>
              <a:rPr lang="en-US" altLang="zh-CN" dirty="0" smtClean="0"/>
              <a:t>1.9  Benchmarking the intel Core i7</a:t>
            </a:r>
          </a:p>
          <a:p>
            <a:pPr>
              <a:buNone/>
            </a:pPr>
            <a:r>
              <a:rPr lang="en-US" altLang="zh-CN" dirty="0" smtClean="0"/>
              <a:t>1.10 fallacies and Pitfalls</a:t>
            </a:r>
            <a:endParaRPr lang="en-US" altLang="zh-CN" dirty="0"/>
          </a:p>
          <a:p>
            <a:pPr>
              <a:buNone/>
            </a:pPr>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888B0F8-44B8-419C-BE9F-B3EBF2958B3E}"/>
              </a:ext>
            </a:extLst>
          </p:cNvPr>
          <p:cNvSpPr>
            <a:spLocks noGrp="1"/>
          </p:cNvSpPr>
          <p:nvPr>
            <p:ph type="title"/>
          </p:nvPr>
        </p:nvSpPr>
        <p:spPr/>
        <p:txBody>
          <a:bodyPr>
            <a:noAutofit/>
          </a:bodyPr>
          <a:lstStyle/>
          <a:p>
            <a:r>
              <a:rPr lang="en-US" altLang="zh-CN" sz="3200" dirty="0"/>
              <a:t>The first computer with stored-program</a:t>
            </a:r>
            <a:endParaRPr lang="zh-CN" altLang="en-US" sz="3200" dirty="0"/>
          </a:p>
        </p:txBody>
      </p:sp>
      <p:sp>
        <p:nvSpPr>
          <p:cNvPr id="3" name="内容占位符 2">
            <a:extLst>
              <a:ext uri="{FF2B5EF4-FFF2-40B4-BE49-F238E27FC236}">
                <a16:creationId xmlns="" xmlns:a16="http://schemas.microsoft.com/office/drawing/2014/main" id="{E6C594B3-CC01-4BD2-81B2-7F989266CE78}"/>
              </a:ext>
            </a:extLst>
          </p:cNvPr>
          <p:cNvSpPr>
            <a:spLocks noGrp="1"/>
          </p:cNvSpPr>
          <p:nvPr>
            <p:ph idx="1"/>
          </p:nvPr>
        </p:nvSpPr>
        <p:spPr>
          <a:xfrm>
            <a:off x="503552" y="1449340"/>
            <a:ext cx="11809312" cy="1583099"/>
          </a:xfrm>
        </p:spPr>
        <p:txBody>
          <a:bodyPr/>
          <a:lstStyle/>
          <a:p>
            <a:r>
              <a:rPr lang="en-US" altLang="zh-CN" sz="2400" b="0" dirty="0">
                <a:solidFill>
                  <a:schemeClr val="tx1"/>
                </a:solidFill>
              </a:rPr>
              <a:t>Inspired by John von Neumann's seminal "</a:t>
            </a:r>
            <a:r>
              <a:rPr lang="en-US" altLang="zh-CN" sz="2400" b="0" i="1" dirty="0">
                <a:solidFill>
                  <a:schemeClr val="tx1"/>
                </a:solidFill>
              </a:rPr>
              <a:t>first draft of a report on the EDVAC</a:t>
            </a:r>
            <a:r>
              <a:rPr lang="en-US" altLang="zh-CN" sz="2400" b="0" dirty="0">
                <a:solidFill>
                  <a:schemeClr val="tx1"/>
                </a:solidFill>
              </a:rPr>
              <a:t>"</a:t>
            </a:r>
          </a:p>
          <a:p>
            <a:r>
              <a:rPr lang="en-US" altLang="zh-CN" sz="2400" b="0" dirty="0">
                <a:solidFill>
                  <a:schemeClr val="tx1"/>
                </a:solidFill>
              </a:rPr>
              <a:t>Constructed by </a:t>
            </a:r>
            <a:r>
              <a:rPr lang="en-US" altLang="zh-CN" sz="2400" dirty="0">
                <a:solidFill>
                  <a:srgbClr val="0000FF"/>
                </a:solidFill>
              </a:rPr>
              <a:t>Maurice Wilkes</a:t>
            </a:r>
            <a:r>
              <a:rPr lang="en-US" altLang="zh-CN" sz="2400" b="0" dirty="0">
                <a:solidFill>
                  <a:srgbClr val="0000FF"/>
                </a:solidFill>
              </a:rPr>
              <a:t> </a:t>
            </a:r>
            <a:r>
              <a:rPr lang="en-US" altLang="zh-CN" sz="2400" b="0" dirty="0">
                <a:solidFill>
                  <a:schemeClr val="tx1"/>
                </a:solidFill>
              </a:rPr>
              <a:t>at the </a:t>
            </a:r>
            <a:r>
              <a:rPr lang="en-US" altLang="zh-CN" sz="2400" b="0" dirty="0">
                <a:solidFill>
                  <a:srgbClr val="0000FF"/>
                </a:solidFill>
              </a:rPr>
              <a:t>University of Cambridge </a:t>
            </a:r>
            <a:r>
              <a:rPr lang="en-US" altLang="zh-CN" sz="2400" b="0" dirty="0">
                <a:solidFill>
                  <a:schemeClr val="tx1"/>
                </a:solidFill>
              </a:rPr>
              <a:t>Mathematical Lab.</a:t>
            </a:r>
          </a:p>
          <a:p>
            <a:r>
              <a:rPr lang="en-US" altLang="zh-CN" sz="2400" dirty="0" smtClean="0">
                <a:solidFill>
                  <a:schemeClr val="tx1"/>
                </a:solidFill>
              </a:rPr>
              <a:t>Binary, stored-program </a:t>
            </a:r>
            <a:r>
              <a:rPr lang="en-US" altLang="zh-CN" sz="2400" b="0" dirty="0" smtClean="0">
                <a:solidFill>
                  <a:schemeClr val="tx1"/>
                </a:solidFill>
              </a:rPr>
              <a:t>(used a mercury delay line memory)  </a:t>
            </a:r>
            <a:r>
              <a:rPr lang="zh-CN" altLang="en-US" sz="2400" dirty="0" smtClean="0">
                <a:solidFill>
                  <a:srgbClr val="C00000"/>
                </a:solidFill>
                <a:latin typeface="微软雅黑" panose="020B0503020204020204" pitchFamily="34" charset="-122"/>
                <a:ea typeface="微软雅黑" panose="020B0503020204020204" pitchFamily="34" charset="-122"/>
              </a:rPr>
              <a:t>二进制</a:t>
            </a:r>
            <a:r>
              <a:rPr lang="zh-CN" altLang="en-US" sz="2400" dirty="0">
                <a:solidFill>
                  <a:srgbClr val="C00000"/>
                </a:solidFill>
                <a:latin typeface="微软雅黑" panose="020B0503020204020204" pitchFamily="34" charset="-122"/>
                <a:ea typeface="微软雅黑" panose="020B0503020204020204" pitchFamily="34" charset="-122"/>
              </a:rPr>
              <a:t>、存储</a:t>
            </a:r>
            <a:r>
              <a:rPr lang="zh-CN" altLang="en-US" sz="2400" dirty="0" smtClean="0">
                <a:solidFill>
                  <a:srgbClr val="C00000"/>
                </a:solidFill>
                <a:latin typeface="微软雅黑" panose="020B0503020204020204" pitchFamily="34" charset="-122"/>
                <a:ea typeface="微软雅黑" panose="020B0503020204020204" pitchFamily="34" charset="-122"/>
              </a:rPr>
              <a:t>程序</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 xmlns:a16="http://schemas.microsoft.com/office/drawing/2014/main" id="{AC3C6E25-DF72-4A1D-B835-634BE291F000}"/>
              </a:ext>
            </a:extLst>
          </p:cNvPr>
          <p:cNvSpPr txBox="1">
            <a:spLocks/>
          </p:cNvSpPr>
          <p:nvPr/>
        </p:nvSpPr>
        <p:spPr bwMode="auto">
          <a:xfrm>
            <a:off x="368927" y="838282"/>
            <a:ext cx="11535206"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a:t>EDSAC</a:t>
            </a:r>
            <a:r>
              <a:rPr lang="zh-CN" altLang="en-US" sz="2800" dirty="0"/>
              <a:t>：</a:t>
            </a:r>
            <a:r>
              <a:rPr lang="en-US" altLang="zh-CN" sz="2800" b="0" dirty="0"/>
              <a:t>Electronic delay storage automatic calculator (1949) </a:t>
            </a:r>
            <a:endParaRPr lang="en-US" sz="2400" b="0" dirty="0"/>
          </a:p>
        </p:txBody>
      </p:sp>
      <p:pic>
        <p:nvPicPr>
          <p:cNvPr id="37890" name="Picture 2" descr="EDSAC (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694" y="3588041"/>
            <a:ext cx="3672408" cy="2582162"/>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Maurice Vincent Wilkes 1980 (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419" y="3940989"/>
            <a:ext cx="2736304" cy="205222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21252" y="6028211"/>
            <a:ext cx="2749471" cy="338554"/>
          </a:xfrm>
          <a:prstGeom prst="rect">
            <a:avLst/>
          </a:prstGeom>
        </p:spPr>
        <p:txBody>
          <a:bodyPr wrap="none">
            <a:spAutoFit/>
          </a:bodyPr>
          <a:lstStyle/>
          <a:p>
            <a:r>
              <a:rPr lang="en-US" altLang="zh-CN" sz="1600" dirty="0"/>
              <a:t>Maurice Wilkes (1913-2010)</a:t>
            </a:r>
            <a:endParaRPr lang="zh-CN" altLang="en-US" sz="1600" dirty="0"/>
          </a:p>
        </p:txBody>
      </p:sp>
      <p:pic>
        <p:nvPicPr>
          <p:cNvPr id="37894" name="Picture 6" descr="https://upload.wikimedia.org/wikipedia/commons/thumb/2/20/EDSAC_%289%29.jpg/800px-EDSAC_%289%2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8328" y="3581000"/>
            <a:ext cx="1763961" cy="241221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606067" y="5993217"/>
            <a:ext cx="2648482" cy="338554"/>
          </a:xfrm>
          <a:prstGeom prst="rect">
            <a:avLst/>
          </a:prstGeom>
        </p:spPr>
        <p:txBody>
          <a:bodyPr wrap="none">
            <a:spAutoFit/>
          </a:bodyPr>
          <a:lstStyle/>
          <a:p>
            <a:r>
              <a:rPr lang="en-US" altLang="zh-CN" sz="1600" dirty="0"/>
              <a:t>mercury delay line memory</a:t>
            </a:r>
            <a:endParaRPr lang="zh-CN" altLang="en-US" sz="1600" dirty="0"/>
          </a:p>
        </p:txBody>
      </p:sp>
      <p:sp>
        <p:nvSpPr>
          <p:cNvPr id="6" name="矩形 5"/>
          <p:cNvSpPr/>
          <p:nvPr/>
        </p:nvSpPr>
        <p:spPr>
          <a:xfrm>
            <a:off x="794650" y="3490859"/>
            <a:ext cx="2897203" cy="461665"/>
          </a:xfrm>
          <a:prstGeom prst="rect">
            <a:avLst/>
          </a:prstGeom>
        </p:spPr>
        <p:txBody>
          <a:bodyPr wrap="none">
            <a:spAutoFit/>
          </a:bodyPr>
          <a:lstStyle/>
          <a:p>
            <a:r>
              <a:rPr lang="en-US" altLang="zh-CN" sz="2400" b="1" dirty="0">
                <a:solidFill>
                  <a:srgbClr val="FF0000"/>
                </a:solidFill>
              </a:rPr>
              <a:t>Turing Award 1967</a:t>
            </a:r>
            <a:endParaRPr lang="zh-CN" altLang="en-US" sz="2400" b="1" dirty="0"/>
          </a:p>
        </p:txBody>
      </p:sp>
    </p:spTree>
    <p:extLst>
      <p:ext uri="{BB962C8B-B14F-4D97-AF65-F5344CB8AC3E}">
        <p14:creationId xmlns:p14="http://schemas.microsoft.com/office/powerpoint/2010/main" val="189696722"/>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smtClean="0">
                <a:ea typeface="宋体" pitchFamily="2" charset="-122"/>
              </a:rPr>
              <a:t>1</a:t>
            </a:r>
            <a:r>
              <a:rPr lang="en-US" altLang="zh-CN" baseline="30000" dirty="0" smtClean="0">
                <a:ea typeface="宋体" pitchFamily="2" charset="-122"/>
              </a:rPr>
              <a:t>st</a:t>
            </a:r>
            <a:r>
              <a:rPr lang="en-US" altLang="zh-CN" dirty="0" smtClean="0">
                <a:ea typeface="宋体" pitchFamily="2" charset="-122"/>
              </a:rPr>
              <a:t> Commercial </a:t>
            </a:r>
            <a:r>
              <a:rPr lang="en-US" altLang="zh-CN" dirty="0">
                <a:ea typeface="宋体" pitchFamily="2" charset="-122"/>
              </a:rPr>
              <a:t>Computers</a:t>
            </a:r>
          </a:p>
        </p:txBody>
      </p:sp>
      <p:sp>
        <p:nvSpPr>
          <p:cNvPr id="44035" name="Rectangle 3"/>
          <p:cNvSpPr>
            <a:spLocks noGrp="1" noChangeArrowheads="1"/>
          </p:cNvSpPr>
          <p:nvPr>
            <p:ph idx="1"/>
          </p:nvPr>
        </p:nvSpPr>
        <p:spPr>
          <a:xfrm>
            <a:off x="912284" y="1268760"/>
            <a:ext cx="8372476" cy="4357718"/>
          </a:xfrm>
        </p:spPr>
        <p:txBody>
          <a:bodyPr/>
          <a:lstStyle/>
          <a:p>
            <a:r>
              <a:rPr lang="en-US" altLang="zh-CN" dirty="0">
                <a:ea typeface="宋体" pitchFamily="2" charset="-122"/>
              </a:rPr>
              <a:t>1947 - </a:t>
            </a:r>
            <a:r>
              <a:rPr lang="en-US" altLang="zh-CN" dirty="0">
                <a:solidFill>
                  <a:srgbClr val="FF0000"/>
                </a:solidFill>
                <a:ea typeface="宋体" pitchFamily="2" charset="-122"/>
              </a:rPr>
              <a:t>Eckert-</a:t>
            </a:r>
            <a:r>
              <a:rPr lang="en-US" altLang="zh-CN" dirty="0" err="1">
                <a:solidFill>
                  <a:srgbClr val="FF0000"/>
                </a:solidFill>
                <a:ea typeface="宋体" pitchFamily="2" charset="-122"/>
              </a:rPr>
              <a:t>Mauchly</a:t>
            </a:r>
            <a:r>
              <a:rPr lang="en-US" altLang="zh-CN" dirty="0">
                <a:solidFill>
                  <a:srgbClr val="FF0000"/>
                </a:solidFill>
                <a:ea typeface="宋体" pitchFamily="2" charset="-122"/>
              </a:rPr>
              <a:t> Computer Corporation</a:t>
            </a:r>
          </a:p>
          <a:p>
            <a:r>
              <a:rPr lang="en-US" altLang="zh-CN" dirty="0">
                <a:solidFill>
                  <a:srgbClr val="FF0000"/>
                </a:solidFill>
                <a:ea typeface="宋体" pitchFamily="2" charset="-122"/>
              </a:rPr>
              <a:t>UNIVAC I </a:t>
            </a:r>
            <a:r>
              <a:rPr lang="en-US" altLang="zh-CN" dirty="0">
                <a:ea typeface="宋体" pitchFamily="2" charset="-122"/>
              </a:rPr>
              <a:t>(Universal Automatic Computer)</a:t>
            </a:r>
          </a:p>
          <a:p>
            <a:r>
              <a:rPr lang="en-US" altLang="zh-CN" dirty="0">
                <a:ea typeface="宋体" pitchFamily="2" charset="-122"/>
              </a:rPr>
              <a:t>US Bureau of Census 1950 calculations</a:t>
            </a:r>
          </a:p>
          <a:p>
            <a:r>
              <a:rPr lang="en-US" altLang="zh-CN" dirty="0">
                <a:ea typeface="宋体" pitchFamily="2" charset="-122"/>
              </a:rPr>
              <a:t>Became part of Sperry-Rand Corporation</a:t>
            </a:r>
          </a:p>
          <a:p>
            <a:r>
              <a:rPr lang="en-US" altLang="zh-CN" dirty="0">
                <a:ea typeface="宋体" pitchFamily="2" charset="-122"/>
              </a:rPr>
              <a:t>Late </a:t>
            </a:r>
            <a:r>
              <a:rPr lang="en-US" altLang="zh-CN" dirty="0" err="1">
                <a:ea typeface="宋体" pitchFamily="2" charset="-122"/>
              </a:rPr>
              <a:t>1950s</a:t>
            </a:r>
            <a:r>
              <a:rPr lang="en-US" altLang="zh-CN" dirty="0">
                <a:ea typeface="宋体" pitchFamily="2" charset="-122"/>
              </a:rPr>
              <a:t> - UNIVAC II</a:t>
            </a:r>
          </a:p>
          <a:p>
            <a:pPr lvl="1"/>
            <a:r>
              <a:rPr lang="en-US" altLang="zh-CN" dirty="0">
                <a:ea typeface="宋体" pitchFamily="2" charset="-122"/>
              </a:rPr>
              <a:t>Faster</a:t>
            </a:r>
          </a:p>
          <a:p>
            <a:pPr lvl="1"/>
            <a:r>
              <a:rPr lang="en-US" altLang="zh-CN" dirty="0">
                <a:ea typeface="宋体" pitchFamily="2" charset="-122"/>
              </a:rPr>
              <a:t>More memory</a:t>
            </a:r>
          </a:p>
        </p:txBody>
      </p:sp>
      <p:pic>
        <p:nvPicPr>
          <p:cNvPr id="4" name="图片 3" descr="UNIVAC-I.jpg"/>
          <p:cNvPicPr>
            <a:picLocks noChangeAspect="1"/>
          </p:cNvPicPr>
          <p:nvPr/>
        </p:nvPicPr>
        <p:blipFill>
          <a:blip r:embed="rId4"/>
          <a:stretch>
            <a:fillRect/>
          </a:stretch>
        </p:blipFill>
        <p:spPr>
          <a:xfrm>
            <a:off x="7176120" y="4138582"/>
            <a:ext cx="3694192" cy="1998222"/>
          </a:xfrm>
          <a:prstGeom prst="rect">
            <a:avLst/>
          </a:prstGeom>
        </p:spPr>
      </p:pic>
      <p:pic>
        <p:nvPicPr>
          <p:cNvPr id="5" name="图片 4" descr="UNIVAC_1_console.jpg"/>
          <p:cNvPicPr>
            <a:picLocks noChangeAspect="1"/>
          </p:cNvPicPr>
          <p:nvPr/>
        </p:nvPicPr>
        <p:blipFill>
          <a:blip r:embed="rId5"/>
          <a:stretch>
            <a:fillRect/>
          </a:stretch>
        </p:blipFill>
        <p:spPr>
          <a:xfrm>
            <a:off x="4223792" y="4138582"/>
            <a:ext cx="2664296" cy="1998222"/>
          </a:xfrm>
          <a:prstGeom prst="rect">
            <a:avLst/>
          </a:prstGeom>
        </p:spPr>
      </p:pic>
    </p:spTree>
    <p:extLst>
      <p:ext uri="{BB962C8B-B14F-4D97-AF65-F5344CB8AC3E}">
        <p14:creationId xmlns:p14="http://schemas.microsoft.com/office/powerpoint/2010/main" val="203051583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dirty="0">
                <a:ea typeface="宋体" pitchFamily="2" charset="-122"/>
              </a:rPr>
              <a:t>IBM</a:t>
            </a:r>
          </a:p>
        </p:txBody>
      </p:sp>
      <p:sp>
        <p:nvSpPr>
          <p:cNvPr id="45059" name="Rectangle 3"/>
          <p:cNvSpPr>
            <a:spLocks noGrp="1" noChangeArrowheads="1"/>
          </p:cNvSpPr>
          <p:nvPr>
            <p:ph idx="1"/>
          </p:nvPr>
        </p:nvSpPr>
        <p:spPr>
          <a:xfrm>
            <a:off x="551384" y="1268760"/>
            <a:ext cx="11070167" cy="4886325"/>
          </a:xfrm>
        </p:spPr>
        <p:txBody>
          <a:bodyPr/>
          <a:lstStyle/>
          <a:p>
            <a:r>
              <a:rPr lang="en-US" altLang="zh-CN" dirty="0">
                <a:ea typeface="宋体" pitchFamily="2" charset="-122"/>
              </a:rPr>
              <a:t>Punched-card processing equipment</a:t>
            </a:r>
          </a:p>
          <a:p>
            <a:r>
              <a:rPr lang="en-US" altLang="zh-CN" dirty="0" smtClean="0">
                <a:ea typeface="宋体" pitchFamily="2" charset="-122"/>
              </a:rPr>
              <a:t>1952.4 </a:t>
            </a:r>
            <a:r>
              <a:rPr lang="en-US" altLang="zh-CN" dirty="0">
                <a:ea typeface="宋体" pitchFamily="2" charset="-122"/>
              </a:rPr>
              <a:t>- the 701</a:t>
            </a:r>
          </a:p>
          <a:p>
            <a:pPr lvl="1"/>
            <a:r>
              <a:rPr lang="en-US" altLang="zh-CN" dirty="0">
                <a:ea typeface="宋体" pitchFamily="2" charset="-122"/>
              </a:rPr>
              <a:t>IBM’s first stored program computer</a:t>
            </a:r>
          </a:p>
          <a:p>
            <a:pPr lvl="1"/>
            <a:r>
              <a:rPr lang="en-US" altLang="zh-CN" dirty="0">
                <a:ea typeface="宋体" pitchFamily="2" charset="-122"/>
              </a:rPr>
              <a:t>Scientific </a:t>
            </a:r>
            <a:r>
              <a:rPr lang="en-US" altLang="zh-CN" dirty="0" smtClean="0">
                <a:ea typeface="宋体" pitchFamily="2" charset="-122"/>
              </a:rPr>
              <a:t>calculations</a:t>
            </a:r>
          </a:p>
          <a:p>
            <a:pPr lvl="1"/>
            <a:r>
              <a:rPr lang="en-US" altLang="zh-CN" dirty="0">
                <a:ea typeface="宋体" pitchFamily="2" charset="-122"/>
              </a:rPr>
              <a:t>First </a:t>
            </a:r>
            <a:r>
              <a:rPr lang="en-US" altLang="zh-CN" dirty="0" smtClean="0">
                <a:ea typeface="宋体" pitchFamily="2" charset="-122"/>
              </a:rPr>
              <a:t>mass-produced </a:t>
            </a:r>
            <a:r>
              <a:rPr lang="en-US" altLang="zh-CN" dirty="0">
                <a:ea typeface="宋体" pitchFamily="2" charset="-122"/>
              </a:rPr>
              <a:t>mainframe</a:t>
            </a:r>
          </a:p>
          <a:p>
            <a:r>
              <a:rPr lang="en-US" altLang="zh-CN" dirty="0">
                <a:ea typeface="宋体" pitchFamily="2" charset="-122"/>
              </a:rPr>
              <a:t>1955 - the 702</a:t>
            </a:r>
          </a:p>
          <a:p>
            <a:pPr lvl="1"/>
            <a:r>
              <a:rPr lang="en-US" altLang="zh-CN" dirty="0">
                <a:ea typeface="宋体" pitchFamily="2" charset="-122"/>
              </a:rPr>
              <a:t>Business applications</a:t>
            </a:r>
          </a:p>
          <a:p>
            <a:r>
              <a:rPr lang="en-US" altLang="zh-CN" dirty="0">
                <a:ea typeface="宋体" pitchFamily="2" charset="-122"/>
              </a:rPr>
              <a:t>Lead to 700/7000 series</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96952"/>
            <a:ext cx="5252535" cy="2952328"/>
          </a:xfrm>
          <a:prstGeom prst="rect">
            <a:avLst/>
          </a:prstGeom>
        </p:spPr>
      </p:pic>
    </p:spTree>
    <p:extLst>
      <p:ext uri="{BB962C8B-B14F-4D97-AF65-F5344CB8AC3E}">
        <p14:creationId xmlns:p14="http://schemas.microsoft.com/office/powerpoint/2010/main" val="401783424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ea typeface="宋体" pitchFamily="2" charset="-122"/>
              </a:rPr>
              <a:t>Electronic Computers </a:t>
            </a:r>
            <a:br>
              <a:rPr lang="en-US" altLang="zh-CN" dirty="0" smtClean="0">
                <a:ea typeface="宋体" pitchFamily="2" charset="-122"/>
              </a:rPr>
            </a:br>
            <a:r>
              <a:rPr lang="en-US" altLang="zh-CN" dirty="0" smtClean="0">
                <a:ea typeface="宋体" pitchFamily="2" charset="-122"/>
              </a:rPr>
              <a:t>-- 2</a:t>
            </a:r>
            <a:r>
              <a:rPr lang="en-US" altLang="zh-CN" baseline="30000" dirty="0" smtClean="0">
                <a:ea typeface="宋体" pitchFamily="2" charset="-122"/>
              </a:rPr>
              <a:t>nd</a:t>
            </a:r>
            <a:r>
              <a:rPr lang="en-US" altLang="zh-CN" dirty="0" smtClean="0">
                <a:ea typeface="宋体" pitchFamily="2" charset="-122"/>
              </a:rPr>
              <a:t> Generation  </a:t>
            </a:r>
            <a:r>
              <a:rPr lang="en-US" altLang="zh-CN" dirty="0"/>
              <a:t>(1956-1964</a:t>
            </a:r>
            <a:r>
              <a:rPr lang="en-US" altLang="zh-CN" dirty="0" smtClean="0"/>
              <a:t>)</a:t>
            </a:r>
            <a:endParaRPr lang="en-US" altLang="zh-CN" dirty="0">
              <a:ea typeface="宋体" pitchFamily="2" charset="-122"/>
            </a:endParaRPr>
          </a:p>
        </p:txBody>
      </p:sp>
      <p:sp>
        <p:nvSpPr>
          <p:cNvPr id="47107" name="Rectangle 3"/>
          <p:cNvSpPr>
            <a:spLocks noGrp="1" noChangeArrowheads="1"/>
          </p:cNvSpPr>
          <p:nvPr>
            <p:ph idx="1"/>
          </p:nvPr>
        </p:nvSpPr>
        <p:spPr>
          <a:xfrm>
            <a:off x="551384" y="1142984"/>
            <a:ext cx="11070167" cy="5166336"/>
          </a:xfrm>
        </p:spPr>
        <p:txBody>
          <a:bodyPr/>
          <a:lstStyle/>
          <a:p>
            <a:r>
              <a:rPr lang="en-US" altLang="zh-CN" dirty="0">
                <a:ea typeface="宋体" pitchFamily="2" charset="-122"/>
              </a:rPr>
              <a:t>Dominant technologies</a:t>
            </a:r>
          </a:p>
          <a:p>
            <a:pPr lvl="1"/>
            <a:r>
              <a:rPr lang="en-US" altLang="zh-CN" dirty="0">
                <a:ea typeface="宋体" pitchFamily="2" charset="-122"/>
              </a:rPr>
              <a:t>Processors: </a:t>
            </a:r>
            <a:r>
              <a:rPr lang="en-US" altLang="zh-CN" dirty="0">
                <a:solidFill>
                  <a:srgbClr val="0000FF"/>
                </a:solidFill>
                <a:ea typeface="宋体" pitchFamily="2" charset="-122"/>
              </a:rPr>
              <a:t>Discrete </a:t>
            </a:r>
            <a:r>
              <a:rPr lang="en-US" altLang="zh-CN" dirty="0" smtClean="0">
                <a:solidFill>
                  <a:srgbClr val="FF0000"/>
                </a:solidFill>
                <a:ea typeface="宋体" pitchFamily="2" charset="-122"/>
              </a:rPr>
              <a:t>transistors</a:t>
            </a:r>
          </a:p>
          <a:p>
            <a:pPr marL="457200" lvl="1" indent="0">
              <a:buNone/>
            </a:pPr>
            <a:r>
              <a:rPr lang="en-US" altLang="zh-CN" b="1" dirty="0" smtClean="0"/>
              <a:t>   </a:t>
            </a:r>
            <a:r>
              <a:rPr lang="en-US" altLang="zh-CN" sz="2000" b="1" dirty="0" smtClean="0"/>
              <a:t>Smaller</a:t>
            </a:r>
            <a:r>
              <a:rPr lang="en-US" altLang="zh-CN" sz="2000" b="1" dirty="0"/>
              <a:t>, faster, less power, more reliable </a:t>
            </a:r>
            <a:endParaRPr lang="en-US" altLang="zh-CN" b="1" dirty="0"/>
          </a:p>
          <a:p>
            <a:pPr lvl="1"/>
            <a:r>
              <a:rPr lang="en-US" altLang="zh-CN" dirty="0" smtClean="0">
                <a:ea typeface="宋体" pitchFamily="2" charset="-122"/>
              </a:rPr>
              <a:t>Memory</a:t>
            </a:r>
            <a:r>
              <a:rPr lang="en-US" altLang="zh-CN" dirty="0">
                <a:ea typeface="宋体" pitchFamily="2" charset="-122"/>
              </a:rPr>
              <a:t>: </a:t>
            </a:r>
            <a:r>
              <a:rPr lang="en-US" altLang="zh-CN" dirty="0">
                <a:solidFill>
                  <a:srgbClr val="0000FF"/>
                </a:solidFill>
                <a:ea typeface="宋体" pitchFamily="2" charset="-122"/>
              </a:rPr>
              <a:t>Magnetic cores</a:t>
            </a:r>
          </a:p>
          <a:p>
            <a:pPr lvl="1"/>
            <a:r>
              <a:rPr lang="en-US" altLang="zh-CN" dirty="0" smtClean="0">
                <a:ea typeface="宋体" pitchFamily="2" charset="-122"/>
              </a:rPr>
              <a:t>Programming: </a:t>
            </a:r>
            <a:r>
              <a:rPr lang="en-US" altLang="zh-CN" dirty="0" smtClean="0"/>
              <a:t>binary </a:t>
            </a:r>
            <a:r>
              <a:rPr lang="en-US" altLang="zh-CN" dirty="0"/>
              <a:t>machine language </a:t>
            </a:r>
            <a:endParaRPr lang="en-US" altLang="zh-CN" dirty="0" smtClean="0"/>
          </a:p>
          <a:p>
            <a:pPr marL="457200" lvl="1" indent="0">
              <a:buNone/>
            </a:pPr>
            <a:r>
              <a:rPr lang="en-US" altLang="zh-CN" dirty="0" smtClean="0">
                <a:sym typeface="Wingdings" panose="05000000000000000000" pitchFamily="2" charset="2"/>
              </a:rPr>
              <a:t>                          </a:t>
            </a:r>
            <a:r>
              <a:rPr lang="en-US" altLang="zh-CN" dirty="0" smtClean="0"/>
              <a:t>symbolic </a:t>
            </a:r>
            <a:r>
              <a:rPr lang="en-US" altLang="zh-CN" dirty="0"/>
              <a:t>languages</a:t>
            </a:r>
          </a:p>
          <a:p>
            <a:pPr lvl="1"/>
            <a:r>
              <a:rPr lang="en-US" altLang="zh-CN" dirty="0"/>
              <a:t>I/O: Punched cards for </a:t>
            </a:r>
            <a:r>
              <a:rPr lang="en-US" altLang="zh-CN" dirty="0" smtClean="0"/>
              <a:t>input/output</a:t>
            </a:r>
            <a:r>
              <a:rPr lang="en-US" altLang="zh-CN" dirty="0"/>
              <a:t>.</a:t>
            </a:r>
          </a:p>
          <a:p>
            <a:r>
              <a:rPr lang="en-US" altLang="zh-CN" sz="3200" dirty="0"/>
              <a:t>Examples: </a:t>
            </a:r>
            <a:endParaRPr lang="en-US" altLang="zh-CN" sz="3200" dirty="0" smtClean="0"/>
          </a:p>
          <a:p>
            <a:pPr lvl="1"/>
            <a:r>
              <a:rPr lang="en-US" altLang="zh-CN" dirty="0" smtClean="0"/>
              <a:t>UNIVAC </a:t>
            </a:r>
            <a:r>
              <a:rPr lang="en-US" altLang="zh-CN" dirty="0"/>
              <a:t>III, RCA 501, </a:t>
            </a:r>
            <a:r>
              <a:rPr lang="en-US" altLang="zh-CN" dirty="0" err="1"/>
              <a:t>Philco</a:t>
            </a:r>
            <a:r>
              <a:rPr lang="en-US" altLang="zh-CN" dirty="0"/>
              <a:t> TransactS-2000, </a:t>
            </a:r>
            <a:endParaRPr lang="en-US" altLang="zh-CN" dirty="0" smtClean="0"/>
          </a:p>
          <a:p>
            <a:pPr lvl="1"/>
            <a:r>
              <a:rPr lang="en-US" altLang="zh-CN" dirty="0" smtClean="0"/>
              <a:t>NCR </a:t>
            </a:r>
            <a:r>
              <a:rPr lang="en-US" altLang="zh-CN" dirty="0"/>
              <a:t>300 series, IBM7030 Stretch </a:t>
            </a:r>
            <a:endParaRPr lang="en-US" altLang="zh-CN" dirty="0" smtClean="0">
              <a:ea typeface="宋体" pitchFamily="2" charset="-122"/>
            </a:endParaRPr>
          </a:p>
          <a:p>
            <a:pPr>
              <a:spcBef>
                <a:spcPts val="300"/>
              </a:spcBef>
            </a:pPr>
            <a:endParaRPr lang="en-US" altLang="zh-CN" dirty="0">
              <a:ea typeface="宋体" pitchFamily="2" charset="-122"/>
            </a:endParaRPr>
          </a:p>
          <a:p>
            <a:pPr>
              <a:spcBef>
                <a:spcPts val="300"/>
              </a:spcBef>
            </a:pPr>
            <a:endParaRPr lang="en-US" altLang="zh-CN" dirty="0" smtClean="0">
              <a:ea typeface="宋体" pitchFamily="2" charset="-122"/>
            </a:endParaRPr>
          </a:p>
          <a:p>
            <a:pPr>
              <a:spcBef>
                <a:spcPts val="300"/>
              </a:spcBef>
            </a:pPr>
            <a:r>
              <a:rPr lang="en-US" altLang="zh-CN" dirty="0" smtClean="0">
                <a:ea typeface="宋体" pitchFamily="2" charset="-122"/>
              </a:rPr>
              <a:t>General-purpose </a:t>
            </a:r>
            <a:r>
              <a:rPr lang="en-US" altLang="zh-CN" dirty="0">
                <a:ea typeface="宋体" pitchFamily="2" charset="-122"/>
              </a:rPr>
              <a:t>computers</a:t>
            </a:r>
          </a:p>
          <a:p>
            <a:pPr lvl="1">
              <a:spcBef>
                <a:spcPts val="300"/>
              </a:spcBef>
            </a:pPr>
            <a:r>
              <a:rPr lang="en-US" altLang="zh-CN" dirty="0">
                <a:ea typeface="宋体" pitchFamily="2" charset="-122"/>
              </a:rPr>
              <a:t>IBM System/360</a:t>
            </a:r>
          </a:p>
          <a:p>
            <a:pPr lvl="1">
              <a:spcBef>
                <a:spcPts val="300"/>
              </a:spcBef>
            </a:pPr>
            <a:r>
              <a:rPr lang="en-US" altLang="zh-CN" dirty="0">
                <a:ea typeface="宋体" pitchFamily="2" charset="-122"/>
              </a:rPr>
              <a:t>Minicomputers: Digital Equipment  </a:t>
            </a:r>
            <a:r>
              <a:rPr lang="en-US" altLang="zh-CN" dirty="0" err="1">
                <a:ea typeface="宋体" pitchFamily="2" charset="-122"/>
              </a:rPr>
              <a:t>PDP</a:t>
            </a:r>
            <a:r>
              <a:rPr lang="en-US" altLang="zh-CN" dirty="0">
                <a:ea typeface="宋体" pitchFamily="2" charset="-122"/>
              </a:rPr>
              <a:t>-8</a:t>
            </a:r>
          </a:p>
          <a:p>
            <a:pPr>
              <a:spcBef>
                <a:spcPts val="300"/>
              </a:spcBef>
            </a:pPr>
            <a:r>
              <a:rPr lang="en-US" altLang="zh-CN" dirty="0">
                <a:ea typeface="宋体" pitchFamily="2" charset="-122"/>
              </a:rPr>
              <a:t>Supercomputers</a:t>
            </a:r>
          </a:p>
          <a:p>
            <a:pPr lvl="1">
              <a:spcBef>
                <a:spcPts val="300"/>
              </a:spcBef>
            </a:pPr>
            <a:r>
              <a:rPr lang="en-US" altLang="zh-CN" dirty="0">
                <a:ea typeface="宋体" pitchFamily="2" charset="-122"/>
              </a:rPr>
              <a:t>Control Data 6600</a:t>
            </a:r>
          </a:p>
          <a:p>
            <a:pPr lvl="2"/>
            <a:r>
              <a:rPr lang="en-US" altLang="zh-CN" dirty="0">
                <a:ea typeface="宋体" pitchFamily="2" charset="-122"/>
              </a:rPr>
              <a:t>Innovations: Load-store architecture, pipeline</a:t>
            </a:r>
          </a:p>
          <a:p>
            <a:endParaRPr lang="en-US" altLang="zh-CN" dirty="0">
              <a:ea typeface="宋体" pitchFamily="2" charset="-122"/>
            </a:endParaRPr>
          </a:p>
          <a:p>
            <a:endParaRPr lang="en-US" altLang="zh-CN" dirty="0">
              <a:ea typeface="宋体" pitchFamily="2" charset="-122"/>
            </a:endParaRPr>
          </a:p>
        </p:txBody>
      </p:sp>
      <p:pic>
        <p:nvPicPr>
          <p:cNvPr id="4" name="图片 3">
            <a:extLst>
              <a:ext uri="{FF2B5EF4-FFF2-40B4-BE49-F238E27FC236}">
                <a16:creationId xmlns="" xmlns:a16="http://schemas.microsoft.com/office/drawing/2014/main" id="{16B80096-6D53-4054-841D-C06787CEBEB1}"/>
              </a:ext>
            </a:extLst>
          </p:cNvPr>
          <p:cNvPicPr>
            <a:picLocks noChangeAspect="1"/>
          </p:cNvPicPr>
          <p:nvPr/>
        </p:nvPicPr>
        <p:blipFill>
          <a:blip r:embed="rId4"/>
          <a:stretch>
            <a:fillRect/>
          </a:stretch>
        </p:blipFill>
        <p:spPr>
          <a:xfrm>
            <a:off x="8832304" y="2310903"/>
            <a:ext cx="2279323" cy="3118669"/>
          </a:xfrm>
          <a:prstGeom prst="rect">
            <a:avLst/>
          </a:prstGeom>
        </p:spPr>
      </p:pic>
    </p:spTree>
    <p:extLst>
      <p:ext uri="{BB962C8B-B14F-4D97-AF65-F5344CB8AC3E}">
        <p14:creationId xmlns:p14="http://schemas.microsoft.com/office/powerpoint/2010/main" val="328881112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90F3D17-348C-48E6-9150-F3C807DA441D}"/>
              </a:ext>
            </a:extLst>
          </p:cNvPr>
          <p:cNvSpPr>
            <a:spLocks noGrp="1"/>
          </p:cNvSpPr>
          <p:nvPr>
            <p:ph type="title"/>
          </p:nvPr>
        </p:nvSpPr>
        <p:spPr/>
        <p:txBody>
          <a:bodyPr/>
          <a:lstStyle/>
          <a:p>
            <a:r>
              <a:rPr lang="en-US" altLang="zh-CN" dirty="0"/>
              <a:t>IBM 1401 (1959) </a:t>
            </a:r>
            <a:endParaRPr lang="zh-CN" altLang="en-US" dirty="0"/>
          </a:p>
        </p:txBody>
      </p:sp>
      <p:sp>
        <p:nvSpPr>
          <p:cNvPr id="4" name="内容占位符 2">
            <a:extLst>
              <a:ext uri="{FF2B5EF4-FFF2-40B4-BE49-F238E27FC236}">
                <a16:creationId xmlns="" xmlns:a16="http://schemas.microsoft.com/office/drawing/2014/main" id="{FD8792BA-265F-4509-8FB0-2C7EDCF77BA8}"/>
              </a:ext>
            </a:extLst>
          </p:cNvPr>
          <p:cNvSpPr>
            <a:spLocks noGrp="1"/>
          </p:cNvSpPr>
          <p:nvPr>
            <p:ph idx="1"/>
          </p:nvPr>
        </p:nvSpPr>
        <p:spPr>
          <a:xfrm>
            <a:off x="479376" y="1181930"/>
            <a:ext cx="11548864" cy="2315334"/>
          </a:xfrm>
        </p:spPr>
        <p:txBody>
          <a:bodyPr/>
          <a:lstStyle/>
          <a:p>
            <a:pPr>
              <a:spcBef>
                <a:spcPts val="300"/>
              </a:spcBef>
              <a:buFont typeface="Wingdings" panose="05000000000000000000" pitchFamily="2" charset="2"/>
              <a:buChar char="n"/>
            </a:pPr>
            <a:r>
              <a:rPr lang="en-US" altLang="zh-CN" sz="2600" b="0" dirty="0">
                <a:solidFill>
                  <a:schemeClr val="tx1"/>
                </a:solidFill>
              </a:rPr>
              <a:t>announced by IBM on October 5, 1959.</a:t>
            </a:r>
          </a:p>
          <a:p>
            <a:pPr>
              <a:spcBef>
                <a:spcPts val="300"/>
              </a:spcBef>
              <a:buFont typeface="Wingdings" panose="05000000000000000000" pitchFamily="2" charset="2"/>
              <a:buChar char="n"/>
            </a:pPr>
            <a:r>
              <a:rPr lang="en-US" altLang="zh-CN" sz="2600" b="0" dirty="0">
                <a:solidFill>
                  <a:schemeClr val="tx1"/>
                </a:solidFill>
              </a:rPr>
              <a:t>a variable-</a:t>
            </a:r>
            <a:r>
              <a:rPr lang="en-US" altLang="zh-CN" sz="2600" b="0" dirty="0" err="1">
                <a:solidFill>
                  <a:schemeClr val="tx1"/>
                </a:solidFill>
              </a:rPr>
              <a:t>wordlength</a:t>
            </a:r>
            <a:r>
              <a:rPr lang="en-US" altLang="zh-CN" sz="2600" b="0" dirty="0">
                <a:solidFill>
                  <a:schemeClr val="tx1"/>
                </a:solidFill>
              </a:rPr>
              <a:t> decimal computer </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可变字长、十进制</a:t>
            </a:r>
            <a:r>
              <a:rPr lang="en-US" altLang="zh-CN" sz="2400" dirty="0">
                <a:solidFill>
                  <a:srgbClr val="C00000"/>
                </a:solidFill>
                <a:latin typeface="微软雅黑" panose="020B0503020204020204" pitchFamily="34" charset="-122"/>
                <a:ea typeface="微软雅黑" panose="020B0503020204020204" pitchFamily="34" charset="-122"/>
              </a:rPr>
              <a:t>)</a:t>
            </a:r>
          </a:p>
          <a:p>
            <a:pPr>
              <a:spcBef>
                <a:spcPts val="300"/>
              </a:spcBef>
              <a:buFont typeface="Wingdings" panose="05000000000000000000" pitchFamily="2" charset="2"/>
              <a:buChar char="n"/>
            </a:pPr>
            <a:r>
              <a:rPr lang="en-US" altLang="zh-CN" sz="2600" b="0" dirty="0">
                <a:solidFill>
                  <a:schemeClr val="tx1"/>
                </a:solidFill>
              </a:rPr>
              <a:t>installed more than 10,000 units between 1960 and 1964.  </a:t>
            </a:r>
            <a:r>
              <a:rPr lang="zh-CN" altLang="en-US" sz="2400" dirty="0">
                <a:solidFill>
                  <a:srgbClr val="C00000"/>
                </a:solidFill>
                <a:latin typeface="微软雅黑" panose="020B0503020204020204" pitchFamily="34" charset="-122"/>
                <a:ea typeface="微软雅黑" panose="020B0503020204020204" pitchFamily="34" charset="-122"/>
              </a:rPr>
              <a:t>商业上大获成功</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775520" y="5835387"/>
            <a:ext cx="2031325" cy="369332"/>
          </a:xfrm>
          <a:prstGeom prst="rect">
            <a:avLst/>
          </a:prstGeom>
        </p:spPr>
        <p:txBody>
          <a:bodyPr wrap="none">
            <a:spAutoFit/>
          </a:bodyPr>
          <a:lstStyle/>
          <a:p>
            <a:r>
              <a:rPr lang="en-US" altLang="zh-CN" dirty="0">
                <a:solidFill>
                  <a:srgbClr val="000000"/>
                </a:solidFill>
              </a:rPr>
              <a:t>IBM 1401 system </a:t>
            </a:r>
            <a:endParaRPr lang="zh-CN" altLang="en-US" dirty="0"/>
          </a:p>
        </p:txBody>
      </p:sp>
      <p:sp>
        <p:nvSpPr>
          <p:cNvPr id="10" name="矩形 9"/>
          <p:cNvSpPr/>
          <p:nvPr/>
        </p:nvSpPr>
        <p:spPr>
          <a:xfrm>
            <a:off x="8085973" y="5826750"/>
            <a:ext cx="1176925" cy="338554"/>
          </a:xfrm>
          <a:prstGeom prst="rect">
            <a:avLst/>
          </a:prstGeom>
        </p:spPr>
        <p:txBody>
          <a:bodyPr wrap="none">
            <a:spAutoFit/>
          </a:bodyPr>
          <a:lstStyle/>
          <a:p>
            <a:r>
              <a:rPr lang="en-US" altLang="zh-CN" sz="1600" dirty="0">
                <a:solidFill>
                  <a:srgbClr val="000000"/>
                </a:solidFill>
                <a:latin typeface="Microsoft YaHei" panose="020B0503020204020204" pitchFamily="34" charset="-122"/>
                <a:ea typeface="Microsoft YaHei" panose="020B0503020204020204" pitchFamily="34" charset="-122"/>
              </a:rPr>
              <a:t> IBM 1401</a:t>
            </a:r>
            <a:endParaRPr lang="zh-CN" altLang="en-US" sz="1600" dirty="0"/>
          </a:p>
        </p:txBody>
      </p:sp>
      <p:pic>
        <p:nvPicPr>
          <p:cNvPr id="11266" name="Picture 2" descr="https://upload.wikimedia.org/wikipedia/commons/c/cb/BRL61-IBM_14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24" y="2924944"/>
            <a:ext cx="4068217" cy="288434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279576" y="3244130"/>
            <a:ext cx="1944216"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a:t>1401 Processing Unit</a:t>
            </a:r>
            <a:endParaRPr lang="zh-CN" altLang="en-US" sz="1600" dirty="0"/>
          </a:p>
        </p:txBody>
      </p:sp>
      <p:sp>
        <p:nvSpPr>
          <p:cNvPr id="11" name="文本框 10"/>
          <p:cNvSpPr txBox="1"/>
          <p:nvPr/>
        </p:nvSpPr>
        <p:spPr>
          <a:xfrm>
            <a:off x="407368" y="5330121"/>
            <a:ext cx="2088232" cy="3485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600" dirty="0"/>
              <a:t>1402 Card Read-Punch</a:t>
            </a:r>
            <a:endParaRPr lang="zh-CN" altLang="en-US" sz="1600" dirty="0"/>
          </a:p>
        </p:txBody>
      </p:sp>
      <p:sp>
        <p:nvSpPr>
          <p:cNvPr id="12" name="文本框 11"/>
          <p:cNvSpPr txBox="1"/>
          <p:nvPr/>
        </p:nvSpPr>
        <p:spPr>
          <a:xfrm>
            <a:off x="3719736" y="5335296"/>
            <a:ext cx="1259905" cy="3434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600" dirty="0"/>
              <a:t>1403 Printer</a:t>
            </a:r>
            <a:endParaRPr lang="zh-CN" altLang="en-US" sz="1600" dirty="0"/>
          </a:p>
        </p:txBody>
      </p:sp>
      <p:pic>
        <p:nvPicPr>
          <p:cNvPr id="11268" name="Picture 4" descr="https://upload.wikimedia.org/wikipedia/commons/thumb/b/b7/IBM_1401_signal_tracing_at_CHM.agr.jpg/1280px-IBM_1401_signal_tracing_at_CHM.ag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9005" y="2881143"/>
            <a:ext cx="3927475" cy="294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77448"/>
      </p:ext>
    </p:extLst>
  </p:cSld>
  <p:clrMapOvr>
    <a:masterClrMapping/>
  </p:clrMapOvr>
  <p:transition spd="med">
    <p:random/>
    <p:sndAc>
      <p:stSnd>
        <p:snd r:embed="rId3" name="chimes.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90F3D17-348C-48E6-9150-F3C807DA441D}"/>
              </a:ext>
            </a:extLst>
          </p:cNvPr>
          <p:cNvSpPr>
            <a:spLocks noGrp="1"/>
          </p:cNvSpPr>
          <p:nvPr>
            <p:ph type="title"/>
          </p:nvPr>
        </p:nvSpPr>
        <p:spPr/>
        <p:txBody>
          <a:bodyPr>
            <a:normAutofit/>
          </a:bodyPr>
          <a:lstStyle/>
          <a:p>
            <a:r>
              <a:rPr lang="en-US" altLang="zh-CN" sz="3600" dirty="0"/>
              <a:t>UNIVAC III (1962)</a:t>
            </a:r>
            <a:endParaRPr lang="zh-CN" altLang="en-US" sz="3600" dirty="0"/>
          </a:p>
        </p:txBody>
      </p:sp>
      <p:sp>
        <p:nvSpPr>
          <p:cNvPr id="4" name="内容占位符 2">
            <a:extLst>
              <a:ext uri="{FF2B5EF4-FFF2-40B4-BE49-F238E27FC236}">
                <a16:creationId xmlns="" xmlns:a16="http://schemas.microsoft.com/office/drawing/2014/main" id="{FD8792BA-265F-4509-8FB0-2C7EDCF77BA8}"/>
              </a:ext>
            </a:extLst>
          </p:cNvPr>
          <p:cNvSpPr>
            <a:spLocks noGrp="1"/>
          </p:cNvSpPr>
          <p:nvPr>
            <p:ph idx="1"/>
          </p:nvPr>
        </p:nvSpPr>
        <p:spPr>
          <a:xfrm>
            <a:off x="307777" y="1268760"/>
            <a:ext cx="11980912" cy="2315334"/>
          </a:xfrm>
        </p:spPr>
        <p:txBody>
          <a:bodyPr/>
          <a:lstStyle/>
          <a:p>
            <a:pPr>
              <a:buFont typeface="Wingdings" panose="05000000000000000000" pitchFamily="2" charset="2"/>
              <a:buChar char="n"/>
            </a:pPr>
            <a:r>
              <a:rPr lang="en-US" altLang="zh-CN" sz="2800" dirty="0" err="1"/>
              <a:t>UNIV</a:t>
            </a:r>
            <a:r>
              <a:rPr lang="en-US" altLang="zh-CN" sz="2800" b="0" dirty="0" err="1"/>
              <a:t>ersal</a:t>
            </a:r>
            <a:r>
              <a:rPr lang="en-US" altLang="zh-CN" sz="2800" dirty="0"/>
              <a:t> A</a:t>
            </a:r>
            <a:r>
              <a:rPr lang="en-US" altLang="zh-CN" sz="2800" b="0" dirty="0"/>
              <a:t>utomatic</a:t>
            </a:r>
            <a:r>
              <a:rPr lang="en-US" altLang="zh-CN" sz="2800" dirty="0"/>
              <a:t> C</a:t>
            </a:r>
            <a:r>
              <a:rPr lang="en-US" altLang="zh-CN" sz="2800" b="0" dirty="0"/>
              <a:t>omputer</a:t>
            </a:r>
            <a:r>
              <a:rPr lang="en-US" altLang="zh-CN" sz="2800" dirty="0"/>
              <a:t>  III (1962)</a:t>
            </a:r>
          </a:p>
          <a:p>
            <a:pPr>
              <a:buFont typeface="Arial" panose="020B0604020202020204" pitchFamily="34" charset="0"/>
              <a:buChar char="•"/>
            </a:pPr>
            <a:r>
              <a:rPr lang="en-US" altLang="zh-CN" sz="2400" b="0" dirty="0"/>
              <a:t>Designed by </a:t>
            </a:r>
            <a:r>
              <a:rPr lang="en-US" altLang="zh-CN" sz="2400" dirty="0"/>
              <a:t>John </a:t>
            </a:r>
            <a:r>
              <a:rPr lang="en-US" altLang="zh-CN" sz="2400" dirty="0" err="1"/>
              <a:t>Perper</a:t>
            </a:r>
            <a:r>
              <a:rPr lang="en-US" altLang="zh-CN" sz="2400" dirty="0"/>
              <a:t> Eckert </a:t>
            </a:r>
            <a:r>
              <a:rPr lang="en-US" altLang="zh-CN" sz="2400" b="0" dirty="0"/>
              <a:t>and </a:t>
            </a:r>
            <a:r>
              <a:rPr lang="en-US" altLang="zh-CN" sz="2400" dirty="0"/>
              <a:t>John Mauchly </a:t>
            </a:r>
            <a:r>
              <a:rPr lang="en-US" altLang="zh-CN" sz="2400" b="0" dirty="0"/>
              <a:t>(ENIAC designers) </a:t>
            </a:r>
          </a:p>
          <a:p>
            <a:pPr>
              <a:buFont typeface="Arial" panose="020B0604020202020204" pitchFamily="34" charset="0"/>
              <a:buChar char="•"/>
            </a:pPr>
            <a:r>
              <a:rPr lang="en-US" altLang="zh-CN" sz="2400" b="0" dirty="0"/>
              <a:t>An improved </a:t>
            </a:r>
            <a:r>
              <a:rPr lang="en-US" altLang="zh-CN" sz="2400" b="0" dirty="0">
                <a:hlinkClick r:id="rId4" tooltip="Transistor computer"/>
              </a:rPr>
              <a:t>transistorized</a:t>
            </a:r>
            <a:r>
              <a:rPr lang="en-US" altLang="zh-CN" sz="2400" b="0" dirty="0"/>
              <a:t> replacement for </a:t>
            </a:r>
            <a:r>
              <a:rPr lang="en-US" altLang="zh-CN" sz="2400" b="0" dirty="0">
                <a:hlinkClick r:id="rId5" tooltip="UNIVAC I"/>
              </a:rPr>
              <a:t>UNIVAC I</a:t>
            </a:r>
            <a:r>
              <a:rPr lang="en-US" altLang="zh-CN" sz="2400" b="0" dirty="0"/>
              <a:t> and </a:t>
            </a:r>
            <a:r>
              <a:rPr lang="en-US" altLang="zh-CN" sz="2400" b="0" dirty="0">
                <a:hlinkClick r:id="rId6" tooltip="UNIVAC II"/>
              </a:rPr>
              <a:t>UNIVAC II</a:t>
            </a:r>
            <a:endParaRPr lang="en-US" altLang="zh-CN" sz="2400" b="0" dirty="0"/>
          </a:p>
        </p:txBody>
      </p:sp>
      <p:pic>
        <p:nvPicPr>
          <p:cNvPr id="7" name="Picture 2" descr="d:\program files\360shadu\360se6\User Data\temp\314e251f95cad1c8b22a6dbb7f3e6709c83d519c.jpg">
            <a:extLst>
              <a:ext uri="{FF2B5EF4-FFF2-40B4-BE49-F238E27FC236}">
                <a16:creationId xmlns="" xmlns:a16="http://schemas.microsoft.com/office/drawing/2014/main" id="{A7FE328F-AFC9-412C-8AF7-5BD5ADB6CD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169"/>
          <a:stretch>
            <a:fillRect/>
          </a:stretch>
        </p:blipFill>
        <p:spPr bwMode="auto">
          <a:xfrm>
            <a:off x="6600056" y="3169459"/>
            <a:ext cx="3843118" cy="2701222"/>
          </a:xfrm>
          <a:prstGeom prst="rect">
            <a:avLst/>
          </a:prstGeom>
          <a:noFill/>
        </p:spPr>
      </p:pic>
      <p:pic>
        <p:nvPicPr>
          <p:cNvPr id="3" name="图片 2">
            <a:extLst>
              <a:ext uri="{FF2B5EF4-FFF2-40B4-BE49-F238E27FC236}">
                <a16:creationId xmlns="" xmlns:a16="http://schemas.microsoft.com/office/drawing/2014/main" id="{1F89AD1A-3D9A-4DF2-8AA9-7A3964E82784}"/>
              </a:ext>
            </a:extLst>
          </p:cNvPr>
          <p:cNvPicPr>
            <a:picLocks noChangeAspect="1"/>
          </p:cNvPicPr>
          <p:nvPr/>
        </p:nvPicPr>
        <p:blipFill>
          <a:blip r:embed="rId8"/>
          <a:stretch>
            <a:fillRect/>
          </a:stretch>
        </p:blipFill>
        <p:spPr>
          <a:xfrm>
            <a:off x="1631504" y="3169459"/>
            <a:ext cx="3528392" cy="2701222"/>
          </a:xfrm>
          <a:prstGeom prst="rect">
            <a:avLst/>
          </a:prstGeom>
        </p:spPr>
      </p:pic>
    </p:spTree>
    <p:extLst>
      <p:ext uri="{BB962C8B-B14F-4D97-AF65-F5344CB8AC3E}">
        <p14:creationId xmlns:p14="http://schemas.microsoft.com/office/powerpoint/2010/main" val="3528018967"/>
      </p:ext>
    </p:extLst>
  </p:cSld>
  <p:clrMapOvr>
    <a:masterClrMapping/>
  </p:clrMapOvr>
  <p:transition spd="med">
    <p:random/>
    <p:sndAc>
      <p:stSnd>
        <p:snd r:embed="rId3" name="chimes.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A18241-3401-4430-951E-D7210F58623B}"/>
              </a:ext>
            </a:extLst>
          </p:cNvPr>
          <p:cNvSpPr>
            <a:spLocks noGrp="1"/>
          </p:cNvSpPr>
          <p:nvPr>
            <p:ph type="title"/>
          </p:nvPr>
        </p:nvSpPr>
        <p:spPr>
          <a:xfrm>
            <a:off x="1199456" y="116631"/>
            <a:ext cx="10828783" cy="878857"/>
          </a:xfrm>
        </p:spPr>
        <p:txBody>
          <a:bodyPr>
            <a:normAutofit/>
          </a:bodyPr>
          <a:lstStyle/>
          <a:p>
            <a:r>
              <a:rPr lang="zh-CN" altLang="en-US" sz="3600" dirty="0"/>
              <a:t>高级编程语言出现：</a:t>
            </a:r>
            <a:r>
              <a:rPr lang="en-US" altLang="zh-CN" sz="3600" dirty="0"/>
              <a:t>FORTRAN (1957)</a:t>
            </a:r>
            <a:endParaRPr lang="zh-CN" altLang="en-US" sz="3600" dirty="0"/>
          </a:p>
        </p:txBody>
      </p:sp>
      <p:sp>
        <p:nvSpPr>
          <p:cNvPr id="4" name="内容占位符 2">
            <a:extLst>
              <a:ext uri="{FF2B5EF4-FFF2-40B4-BE49-F238E27FC236}">
                <a16:creationId xmlns="" xmlns:a16="http://schemas.microsoft.com/office/drawing/2014/main" id="{7970F4C4-866F-4138-9D55-F2189A4261E3}"/>
              </a:ext>
            </a:extLst>
          </p:cNvPr>
          <p:cNvSpPr>
            <a:spLocks noGrp="1"/>
          </p:cNvSpPr>
          <p:nvPr>
            <p:ph idx="1"/>
          </p:nvPr>
        </p:nvSpPr>
        <p:spPr>
          <a:xfrm>
            <a:off x="2939654" y="2891977"/>
            <a:ext cx="5459540" cy="2739814"/>
          </a:xfrm>
        </p:spPr>
        <p:txBody>
          <a:bodyPr/>
          <a:lstStyle/>
          <a:p>
            <a:pPr marL="0" indent="0">
              <a:buNone/>
            </a:pPr>
            <a:r>
              <a:rPr lang="en-US" altLang="zh-CN" sz="2800" dirty="0"/>
              <a:t>John Backus</a:t>
            </a:r>
          </a:p>
          <a:p>
            <a:r>
              <a:rPr lang="en-US" altLang="zh-CN" sz="2400" b="0" dirty="0"/>
              <a:t>developed </a:t>
            </a:r>
            <a:r>
              <a:rPr lang="en-US" altLang="zh-CN" sz="2400" dirty="0">
                <a:solidFill>
                  <a:srgbClr val="C00000"/>
                </a:solidFill>
              </a:rPr>
              <a:t>FORTRAN</a:t>
            </a:r>
            <a:r>
              <a:rPr lang="en-US" altLang="zh-CN" sz="2400" b="0" dirty="0"/>
              <a:t> in 1957</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b="0" dirty="0"/>
              <a:t>for the IBM 704 computer</a:t>
            </a:r>
          </a:p>
          <a:p>
            <a:r>
              <a:rPr lang="en-US" altLang="zh-CN" sz="2400" b="0" dirty="0"/>
              <a:t>inventor of the Backus–</a:t>
            </a:r>
            <a:r>
              <a:rPr lang="en-US" altLang="zh-CN" sz="2400" b="0" dirty="0" err="1"/>
              <a:t>Naur</a:t>
            </a:r>
            <a:r>
              <a:rPr lang="en-US" altLang="zh-CN" sz="2400" b="0" dirty="0"/>
              <a:t> form (BNF)</a:t>
            </a:r>
          </a:p>
          <a:p>
            <a:r>
              <a:rPr lang="en-US" altLang="zh-CN" sz="2400" dirty="0"/>
              <a:t>National Medal of Science</a:t>
            </a:r>
            <a:r>
              <a:rPr lang="en-US" altLang="zh-CN" sz="2400" b="0" dirty="0"/>
              <a:t> in 1975</a:t>
            </a:r>
          </a:p>
        </p:txBody>
      </p:sp>
      <p:pic>
        <p:nvPicPr>
          <p:cNvPr id="6" name="图片 5">
            <a:extLst>
              <a:ext uri="{FF2B5EF4-FFF2-40B4-BE49-F238E27FC236}">
                <a16:creationId xmlns="" xmlns:a16="http://schemas.microsoft.com/office/drawing/2014/main" id="{14E37489-0537-42DC-95EB-90DC5EF38CB2}"/>
              </a:ext>
            </a:extLst>
          </p:cNvPr>
          <p:cNvPicPr>
            <a:picLocks noChangeAspect="1"/>
          </p:cNvPicPr>
          <p:nvPr/>
        </p:nvPicPr>
        <p:blipFill>
          <a:blip r:embed="rId4"/>
          <a:stretch>
            <a:fillRect/>
          </a:stretch>
        </p:blipFill>
        <p:spPr>
          <a:xfrm>
            <a:off x="687823" y="2828736"/>
            <a:ext cx="2133220" cy="2618043"/>
          </a:xfrm>
          <a:prstGeom prst="rect">
            <a:avLst/>
          </a:prstGeom>
        </p:spPr>
      </p:pic>
      <p:sp>
        <p:nvSpPr>
          <p:cNvPr id="3" name="矩形 2"/>
          <p:cNvSpPr/>
          <p:nvPr/>
        </p:nvSpPr>
        <p:spPr>
          <a:xfrm>
            <a:off x="347283" y="5510917"/>
            <a:ext cx="2533066" cy="338554"/>
          </a:xfrm>
          <a:prstGeom prst="rect">
            <a:avLst/>
          </a:prstGeom>
        </p:spPr>
        <p:txBody>
          <a:bodyPr wrap="none">
            <a:spAutoFit/>
          </a:bodyPr>
          <a:lstStyle/>
          <a:p>
            <a:pPr algn="ctr"/>
            <a:r>
              <a:rPr lang="en-US" altLang="zh-CN" sz="1600" dirty="0"/>
              <a:t>John Backus (1924-2007)</a:t>
            </a:r>
          </a:p>
        </p:txBody>
      </p:sp>
      <p:sp>
        <p:nvSpPr>
          <p:cNvPr id="7" name="矩形 6"/>
          <p:cNvSpPr/>
          <p:nvPr/>
        </p:nvSpPr>
        <p:spPr>
          <a:xfrm>
            <a:off x="322819" y="1079605"/>
            <a:ext cx="11645952" cy="992579"/>
          </a:xfrm>
          <a:prstGeom prst="rect">
            <a:avLst/>
          </a:prstGeom>
        </p:spPr>
        <p:txBody>
          <a:bodyPr wrap="square">
            <a:spAutoFit/>
          </a:bodyPr>
          <a:lstStyle/>
          <a:p>
            <a:pPr>
              <a:spcBef>
                <a:spcPts val="300"/>
              </a:spcBef>
            </a:pPr>
            <a:r>
              <a:rPr lang="en-US" altLang="zh-CN" sz="2800" b="1" dirty="0">
                <a:solidFill>
                  <a:srgbClr val="003399"/>
                </a:solidFill>
                <a:latin typeface="Times New Roman" panose="02020603050405020304" pitchFamily="18" charset="0"/>
                <a:cs typeface="Times New Roman" panose="02020603050405020304" pitchFamily="18" charset="0"/>
              </a:rPr>
              <a:t>The first widely-used high-level programming language</a:t>
            </a:r>
          </a:p>
          <a:p>
            <a:pPr>
              <a:spcBef>
                <a:spcPts val="300"/>
              </a:spcBef>
            </a:pP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第一个广泛使用的高级编程语言</a:t>
            </a:r>
          </a:p>
        </p:txBody>
      </p:sp>
      <p:pic>
        <p:nvPicPr>
          <p:cNvPr id="39938" name="Picture 2" descr="https://upload.wikimedia.org/wikipedia/commons/thumb/2/20/IBM_Electronic_Data_Processing_Machine_-_GPN-2000-001881.jpg/1280px-IBM_Electronic_Data_Processing_Machine_-_GPN-2000-0018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0228" y="2717918"/>
            <a:ext cx="3458542" cy="27398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231106" y="5495528"/>
            <a:ext cx="2069797" cy="369332"/>
          </a:xfrm>
          <a:prstGeom prst="rect">
            <a:avLst/>
          </a:prstGeom>
        </p:spPr>
        <p:txBody>
          <a:bodyPr wrap="none">
            <a:spAutoFit/>
          </a:bodyPr>
          <a:lstStyle/>
          <a:p>
            <a:r>
              <a:rPr lang="en-US" altLang="zh-CN" dirty="0"/>
              <a:t>IBM 704 computer</a:t>
            </a:r>
          </a:p>
        </p:txBody>
      </p:sp>
      <p:sp>
        <p:nvSpPr>
          <p:cNvPr id="5" name="矩形 4"/>
          <p:cNvSpPr/>
          <p:nvPr/>
        </p:nvSpPr>
        <p:spPr>
          <a:xfrm>
            <a:off x="263352" y="2364011"/>
            <a:ext cx="2982163" cy="461665"/>
          </a:xfrm>
          <a:prstGeom prst="rect">
            <a:avLst/>
          </a:prstGeom>
        </p:spPr>
        <p:txBody>
          <a:bodyPr wrap="none">
            <a:spAutoFit/>
          </a:bodyPr>
          <a:lstStyle/>
          <a:p>
            <a:r>
              <a:rPr lang="en-US" altLang="zh-CN" sz="2400" b="1" dirty="0">
                <a:solidFill>
                  <a:srgbClr val="FF0000"/>
                </a:solidFill>
              </a:rPr>
              <a:t>Turing Award 1977 </a:t>
            </a:r>
            <a:endParaRPr lang="zh-CN" altLang="en-US" sz="2400" b="1" dirty="0">
              <a:solidFill>
                <a:srgbClr val="FF0000"/>
              </a:solidFill>
            </a:endParaRPr>
          </a:p>
        </p:txBody>
      </p:sp>
    </p:spTree>
    <p:extLst>
      <p:ext uri="{BB962C8B-B14F-4D97-AF65-F5344CB8AC3E}">
        <p14:creationId xmlns:p14="http://schemas.microsoft.com/office/powerpoint/2010/main" val="541045912"/>
      </p:ext>
    </p:extLst>
  </p:cSld>
  <p:clrMapOvr>
    <a:masterClrMapping/>
  </p:clrMapOvr>
  <p:transition spd="med">
    <p:random/>
    <p:sndAc>
      <p:stSnd>
        <p:snd r:embed="rId3" name="chimes.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Electronic Computers </a:t>
            </a:r>
            <a:br>
              <a:rPr lang="en-US" altLang="zh-CN" dirty="0" smtClean="0">
                <a:ea typeface="宋体" pitchFamily="2" charset="-122"/>
              </a:rPr>
            </a:br>
            <a:r>
              <a:rPr lang="en-US" altLang="zh-CN" dirty="0" smtClean="0">
                <a:ea typeface="宋体" pitchFamily="2" charset="-122"/>
              </a:rPr>
              <a:t>-- 3</a:t>
            </a:r>
            <a:r>
              <a:rPr lang="en-US" altLang="zh-CN" baseline="30000" dirty="0" smtClean="0">
                <a:ea typeface="宋体" pitchFamily="2" charset="-122"/>
              </a:rPr>
              <a:t>rd</a:t>
            </a:r>
            <a:r>
              <a:rPr lang="en-US" altLang="zh-CN" dirty="0" smtClean="0">
                <a:ea typeface="宋体" pitchFamily="2" charset="-122"/>
              </a:rPr>
              <a:t> Generation (1964-1971)</a:t>
            </a:r>
            <a:endParaRPr lang="zh-CN" altLang="en-US" dirty="0"/>
          </a:p>
        </p:txBody>
      </p:sp>
      <p:sp>
        <p:nvSpPr>
          <p:cNvPr id="3" name="内容占位符 2"/>
          <p:cNvSpPr>
            <a:spLocks noGrp="1"/>
          </p:cNvSpPr>
          <p:nvPr>
            <p:ph idx="1"/>
          </p:nvPr>
        </p:nvSpPr>
        <p:spPr>
          <a:xfrm>
            <a:off x="1127448" y="1268760"/>
            <a:ext cx="8229600" cy="4768850"/>
          </a:xfrm>
        </p:spPr>
        <p:txBody>
          <a:bodyPr/>
          <a:lstStyle/>
          <a:p>
            <a:r>
              <a:rPr lang="en-US" altLang="zh-CN" dirty="0"/>
              <a:t>Dominant  technologies:</a:t>
            </a:r>
          </a:p>
          <a:p>
            <a:pPr lvl="1"/>
            <a:r>
              <a:rPr lang="en-US" altLang="zh-CN" dirty="0"/>
              <a:t>Processors:  </a:t>
            </a:r>
            <a:r>
              <a:rPr lang="en-US" altLang="zh-CN" dirty="0">
                <a:solidFill>
                  <a:srgbClr val="0000FF"/>
                </a:solidFill>
              </a:rPr>
              <a:t>Integrated circuits</a:t>
            </a:r>
          </a:p>
          <a:p>
            <a:pPr lvl="1"/>
            <a:r>
              <a:rPr lang="en-US" altLang="zh-CN" dirty="0"/>
              <a:t>Memory:</a:t>
            </a:r>
          </a:p>
          <a:p>
            <a:pPr lvl="2"/>
            <a:r>
              <a:rPr lang="en-US" altLang="zh-CN" dirty="0"/>
              <a:t>Early:  Magnetic  cores</a:t>
            </a:r>
          </a:p>
          <a:p>
            <a:pPr lvl="2"/>
            <a:r>
              <a:rPr lang="en-US" altLang="zh-CN" dirty="0"/>
              <a:t>Later: Integrated circuits(SRAM, DRAM)</a:t>
            </a:r>
          </a:p>
          <a:p>
            <a:pPr lvl="1"/>
            <a:r>
              <a:rPr lang="en-US" altLang="zh-CN" dirty="0" smtClean="0"/>
              <a:t>OS: </a:t>
            </a:r>
            <a:r>
              <a:rPr lang="en-US" altLang="zh-CN" dirty="0"/>
              <a:t>run many different applications at one </a:t>
            </a:r>
            <a:r>
              <a:rPr lang="en-US" altLang="zh-CN" dirty="0" smtClean="0"/>
              <a:t>time</a:t>
            </a:r>
          </a:p>
          <a:p>
            <a:pPr lvl="1"/>
            <a:r>
              <a:rPr lang="en-US" altLang="zh-CN" dirty="0" smtClean="0"/>
              <a:t>General-purpose </a:t>
            </a:r>
            <a:r>
              <a:rPr lang="en-US" altLang="zh-CN" dirty="0"/>
              <a:t>computers</a:t>
            </a:r>
          </a:p>
          <a:p>
            <a:pPr lvl="2"/>
            <a:r>
              <a:rPr lang="en-US" altLang="zh-CN" dirty="0"/>
              <a:t>Minicomputers: </a:t>
            </a:r>
            <a:r>
              <a:rPr lang="en-US" altLang="zh-CN" dirty="0" err="1"/>
              <a:t>PDP</a:t>
            </a:r>
            <a:r>
              <a:rPr lang="en-US" altLang="zh-CN" dirty="0"/>
              <a:t>-11, </a:t>
            </a:r>
            <a:r>
              <a:rPr lang="en-US" altLang="zh-CN" dirty="0" err="1"/>
              <a:t>VAX11</a:t>
            </a:r>
            <a:r>
              <a:rPr lang="en-US" altLang="zh-CN" dirty="0"/>
              <a:t>-780</a:t>
            </a:r>
          </a:p>
          <a:p>
            <a:pPr lvl="2"/>
            <a:r>
              <a:rPr lang="en-US" altLang="zh-CN" dirty="0"/>
              <a:t>IBM </a:t>
            </a:r>
            <a:r>
              <a:rPr lang="en-US" altLang="zh-CN" dirty="0" smtClean="0"/>
              <a:t>system/360</a:t>
            </a:r>
            <a:endParaRPr lang="en-US" altLang="zh-CN" dirty="0"/>
          </a:p>
          <a:p>
            <a:pPr lvl="1"/>
            <a:r>
              <a:rPr lang="en-US" altLang="zh-CN" dirty="0"/>
              <a:t>Supercomputer s</a:t>
            </a:r>
          </a:p>
          <a:p>
            <a:pPr lvl="2"/>
            <a:r>
              <a:rPr lang="en-US" altLang="zh-CN" dirty="0"/>
              <a:t>Control Data 7600</a:t>
            </a:r>
          </a:p>
          <a:p>
            <a:pPr lvl="2"/>
            <a:r>
              <a:rPr lang="en-US" altLang="zh-CN" dirty="0"/>
              <a:t>Cray-1</a:t>
            </a:r>
            <a:endParaRPr lang="zh-CN" altLang="en-US" dirty="0"/>
          </a:p>
        </p:txBody>
      </p:sp>
      <p:pic>
        <p:nvPicPr>
          <p:cNvPr id="338947" name="Picture 3"/>
          <p:cNvPicPr>
            <a:picLocks noChangeAspect="1" noChangeArrowheads="1"/>
          </p:cNvPicPr>
          <p:nvPr/>
        </p:nvPicPr>
        <p:blipFill>
          <a:blip r:embed="rId3"/>
          <a:srcRect/>
          <a:stretch>
            <a:fillRect/>
          </a:stretch>
        </p:blipFill>
        <p:spPr bwMode="auto">
          <a:xfrm>
            <a:off x="8361248" y="3939136"/>
            <a:ext cx="3440274" cy="2033584"/>
          </a:xfrm>
          <a:prstGeom prst="rect">
            <a:avLst/>
          </a:prstGeom>
          <a:noFill/>
          <a:ln w="9525">
            <a:noFill/>
            <a:miter lim="800000"/>
            <a:headEnd/>
            <a:tailEnd/>
          </a:ln>
          <a:effectLst/>
        </p:spPr>
      </p:pic>
      <p:pic>
        <p:nvPicPr>
          <p:cNvPr id="5" name="图片 4" descr="VAX-11-780.jpg"/>
          <p:cNvPicPr>
            <a:picLocks noChangeAspect="1"/>
          </p:cNvPicPr>
          <p:nvPr/>
        </p:nvPicPr>
        <p:blipFill>
          <a:blip r:embed="rId4"/>
          <a:stretch>
            <a:fillRect/>
          </a:stretch>
        </p:blipFill>
        <p:spPr>
          <a:xfrm>
            <a:off x="5355842" y="4652997"/>
            <a:ext cx="1285884" cy="1319723"/>
          </a:xfrm>
          <a:prstGeom prst="rect">
            <a:avLst/>
          </a:prstGeom>
        </p:spPr>
      </p:pic>
      <p:pic>
        <p:nvPicPr>
          <p:cNvPr id="6" name="图片 5" descr="VAX-11-780-inside.jpg"/>
          <p:cNvPicPr>
            <a:picLocks noChangeAspect="1"/>
          </p:cNvPicPr>
          <p:nvPr/>
        </p:nvPicPr>
        <p:blipFill>
          <a:blip r:embed="rId5"/>
          <a:stretch>
            <a:fillRect/>
          </a:stretch>
        </p:blipFill>
        <p:spPr>
          <a:xfrm>
            <a:off x="6751404" y="4115522"/>
            <a:ext cx="1500166" cy="1922088"/>
          </a:xfrm>
          <a:prstGeom prst="rect">
            <a:avLst/>
          </a:prstGeom>
        </p:spPr>
      </p:pic>
      <p:pic>
        <p:nvPicPr>
          <p:cNvPr id="7" name="图片 6">
            <a:extLst>
              <a:ext uri="{FF2B5EF4-FFF2-40B4-BE49-F238E27FC236}">
                <a16:creationId xmlns="" xmlns:a16="http://schemas.microsoft.com/office/drawing/2014/main" id="{EA4194A4-FF8F-45E8-845E-081064773D51}"/>
              </a:ext>
            </a:extLst>
          </p:cNvPr>
          <p:cNvPicPr>
            <a:picLocks noChangeAspect="1"/>
          </p:cNvPicPr>
          <p:nvPr/>
        </p:nvPicPr>
        <p:blipFill>
          <a:blip r:embed="rId6"/>
          <a:stretch>
            <a:fillRect/>
          </a:stretch>
        </p:blipFill>
        <p:spPr>
          <a:xfrm>
            <a:off x="8616280" y="1604956"/>
            <a:ext cx="2541524" cy="1872208"/>
          </a:xfrm>
          <a:prstGeom prst="rect">
            <a:avLst/>
          </a:prstGeom>
        </p:spPr>
      </p:pic>
    </p:spTree>
    <p:extLst>
      <p:ext uri="{BB962C8B-B14F-4D97-AF65-F5344CB8AC3E}">
        <p14:creationId xmlns:p14="http://schemas.microsoft.com/office/powerpoint/2010/main" val="17635017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5E730AF-EF6B-483E-9F4C-DDDB7A809D66}"/>
              </a:ext>
            </a:extLst>
          </p:cNvPr>
          <p:cNvSpPr>
            <a:spLocks noGrp="1"/>
          </p:cNvSpPr>
          <p:nvPr>
            <p:ph type="title"/>
          </p:nvPr>
        </p:nvSpPr>
        <p:spPr/>
        <p:txBody>
          <a:bodyPr>
            <a:normAutofit/>
          </a:bodyPr>
          <a:lstStyle/>
          <a:p>
            <a:r>
              <a:rPr lang="en-US" altLang="zh-CN" sz="3600" dirty="0"/>
              <a:t>IBM System/360 Family (1964)</a:t>
            </a:r>
            <a:endParaRPr lang="zh-CN" altLang="en-US" sz="3600" dirty="0"/>
          </a:p>
        </p:txBody>
      </p:sp>
      <p:sp>
        <p:nvSpPr>
          <p:cNvPr id="5" name="内容占位符 2">
            <a:extLst>
              <a:ext uri="{FF2B5EF4-FFF2-40B4-BE49-F238E27FC236}">
                <a16:creationId xmlns="" xmlns:a16="http://schemas.microsoft.com/office/drawing/2014/main" id="{81D3DEDF-C585-4BF9-AAFD-0FF62A5DC628}"/>
              </a:ext>
            </a:extLst>
          </p:cNvPr>
          <p:cNvSpPr txBox="1">
            <a:spLocks/>
          </p:cNvSpPr>
          <p:nvPr/>
        </p:nvSpPr>
        <p:spPr bwMode="auto">
          <a:xfrm>
            <a:off x="6082515" y="1628800"/>
            <a:ext cx="4987032"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p:txBody>
      </p:sp>
      <p:sp>
        <p:nvSpPr>
          <p:cNvPr id="6" name="内容占位符 2">
            <a:extLst>
              <a:ext uri="{FF2B5EF4-FFF2-40B4-BE49-F238E27FC236}">
                <a16:creationId xmlns="" xmlns:a16="http://schemas.microsoft.com/office/drawing/2014/main" id="{468009F1-AC4C-47A0-9D36-BEF3A1C9C261}"/>
              </a:ext>
            </a:extLst>
          </p:cNvPr>
          <p:cNvSpPr txBox="1">
            <a:spLocks/>
          </p:cNvSpPr>
          <p:nvPr/>
        </p:nvSpPr>
        <p:spPr bwMode="auto">
          <a:xfrm>
            <a:off x="550871" y="1209281"/>
            <a:ext cx="6459802" cy="228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400" dirty="0"/>
              <a:t>Announced in 1964, delivered in </a:t>
            </a:r>
            <a:r>
              <a:rPr lang="en-US" sz="2400" dirty="0"/>
              <a:t>1965</a:t>
            </a:r>
            <a:endParaRPr lang="en-US" sz="2400" b="0" dirty="0"/>
          </a:p>
          <a:p>
            <a:pPr lvl="1">
              <a:buFont typeface="Arial" panose="020B0604020202020204" pitchFamily="34" charset="0"/>
              <a:buChar char="•"/>
            </a:pPr>
            <a:r>
              <a:rPr lang="en-US" sz="2000" b="0" u="sng" dirty="0"/>
              <a:t>Model 30</a:t>
            </a:r>
            <a:r>
              <a:rPr lang="en-US" sz="2000" b="0" dirty="0"/>
              <a:t>: up to 34,500 instructions per second, with memory from 8 to 64 KB.</a:t>
            </a:r>
          </a:p>
          <a:p>
            <a:pPr lvl="1">
              <a:buFont typeface="Arial" panose="020B0604020202020204" pitchFamily="34" charset="0"/>
              <a:buChar char="•"/>
            </a:pPr>
            <a:r>
              <a:rPr lang="en-US" altLang="zh-CN" sz="2000" u="sng" dirty="0"/>
              <a:t>Model 91 in </a:t>
            </a:r>
            <a:r>
              <a:rPr lang="en-US" sz="2000" u="sng" dirty="0"/>
              <a:t>1967</a:t>
            </a:r>
            <a:r>
              <a:rPr lang="en-US" sz="2000" dirty="0"/>
              <a:t>: up to 16.6 million instructions per second, with memory from 1M to 4M</a:t>
            </a:r>
          </a:p>
          <a:p>
            <a:pPr lvl="1">
              <a:buFont typeface="Arial" panose="020B0604020202020204" pitchFamily="34" charset="0"/>
              <a:buChar char="•"/>
            </a:pPr>
            <a:r>
              <a:rPr lang="en-US" altLang="zh-CN" sz="2000" dirty="0"/>
              <a:t>E</a:t>
            </a:r>
            <a:r>
              <a:rPr lang="en-US" sz="2000" dirty="0"/>
              <a:t>xtremely successful in the market </a:t>
            </a:r>
            <a:r>
              <a:rPr lang="zh-CN" altLang="en-US" sz="2000" b="1" dirty="0">
                <a:solidFill>
                  <a:srgbClr val="C00000"/>
                </a:solidFill>
                <a:latin typeface="微软雅黑" panose="020B0503020204020204" pitchFamily="34" charset="-122"/>
                <a:ea typeface="微软雅黑" panose="020B0503020204020204" pitchFamily="34" charset="-122"/>
              </a:rPr>
              <a:t>商业上极为</a:t>
            </a:r>
            <a:r>
              <a:rPr lang="zh-CN" altLang="en-US" sz="2000" b="1" dirty="0" smtClean="0">
                <a:solidFill>
                  <a:srgbClr val="C00000"/>
                </a:solidFill>
                <a:latin typeface="微软雅黑" panose="020B0503020204020204" pitchFamily="34" charset="-122"/>
                <a:ea typeface="微软雅黑" panose="020B0503020204020204" pitchFamily="34" charset="-122"/>
              </a:rPr>
              <a:t>成功</a:t>
            </a:r>
            <a:endParaRPr lang="en-US" sz="2000" b="1" dirty="0">
              <a:solidFill>
                <a:srgbClr val="C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7877" y="349959"/>
            <a:ext cx="1944216" cy="2430978"/>
          </a:xfrm>
          <a:prstGeom prst="rect">
            <a:avLst/>
          </a:prstGeom>
        </p:spPr>
      </p:pic>
      <p:sp>
        <p:nvSpPr>
          <p:cNvPr id="9" name="矩形 8"/>
          <p:cNvSpPr/>
          <p:nvPr/>
        </p:nvSpPr>
        <p:spPr>
          <a:xfrm>
            <a:off x="8229052" y="2784174"/>
            <a:ext cx="2601866" cy="338554"/>
          </a:xfrm>
          <a:prstGeom prst="rect">
            <a:avLst/>
          </a:prstGeom>
        </p:spPr>
        <p:txBody>
          <a:bodyPr wrap="none">
            <a:spAutoFit/>
          </a:bodyPr>
          <a:lstStyle/>
          <a:p>
            <a:pPr algn="r"/>
            <a:r>
              <a:rPr lang="en-US" altLang="en-US" sz="1600" dirty="0"/>
              <a:t>Gene Amdahl (1922-2015)</a:t>
            </a:r>
          </a:p>
        </p:txBody>
      </p:sp>
      <p:grpSp>
        <p:nvGrpSpPr>
          <p:cNvPr id="16" name="组合 15"/>
          <p:cNvGrpSpPr/>
          <p:nvPr/>
        </p:nvGrpSpPr>
        <p:grpSpPr>
          <a:xfrm>
            <a:off x="7474462" y="3272192"/>
            <a:ext cx="4364881" cy="2933592"/>
            <a:chOff x="7315042" y="1148869"/>
            <a:chExt cx="4698993" cy="3258097"/>
          </a:xfrm>
        </p:grpSpPr>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t="-4" b="18575"/>
            <a:stretch/>
          </p:blipFill>
          <p:spPr>
            <a:xfrm>
              <a:off x="7315460" y="1148869"/>
              <a:ext cx="4698575" cy="2869478"/>
            </a:xfrm>
            <a:prstGeom prst="rect">
              <a:avLst/>
            </a:prstGeom>
          </p:spPr>
        </p:pic>
        <p:sp>
          <p:nvSpPr>
            <p:cNvPr id="10" name="矩形 9"/>
            <p:cNvSpPr/>
            <p:nvPr/>
          </p:nvSpPr>
          <p:spPr>
            <a:xfrm>
              <a:off x="8724439" y="4099189"/>
              <a:ext cx="2284600" cy="307777"/>
            </a:xfrm>
            <a:prstGeom prst="rect">
              <a:avLst/>
            </a:prstGeom>
          </p:spPr>
          <p:txBody>
            <a:bodyPr wrap="none">
              <a:spAutoFit/>
            </a:bodyPr>
            <a:lstStyle/>
            <a:p>
              <a:r>
                <a:rPr lang="en-US" altLang="zh-CN" sz="1400" dirty="0"/>
                <a:t>IBM System/360 Model 30</a:t>
              </a:r>
              <a:endParaRPr lang="zh-CN" altLang="en-US" sz="1400" dirty="0"/>
            </a:p>
          </p:txBody>
        </p:sp>
        <p:sp>
          <p:nvSpPr>
            <p:cNvPr id="12" name="椭圆形标注 11"/>
            <p:cNvSpPr/>
            <p:nvPr/>
          </p:nvSpPr>
          <p:spPr>
            <a:xfrm>
              <a:off x="8732969" y="3276658"/>
              <a:ext cx="1345897" cy="456649"/>
            </a:xfrm>
            <a:prstGeom prst="wedgeEllipseCallout">
              <a:avLst>
                <a:gd name="adj1" fmla="val -46480"/>
                <a:gd name="adj2" fmla="val -242573"/>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altLang="zh-CN" sz="1600" b="1" dirty="0"/>
                <a:t>Mainframe</a:t>
              </a:r>
              <a:endParaRPr lang="zh-CN" altLang="en-US" sz="1600" b="1" dirty="0"/>
            </a:p>
          </p:txBody>
        </p:sp>
        <p:sp>
          <p:nvSpPr>
            <p:cNvPr id="14" name="椭圆形标注 13"/>
            <p:cNvSpPr/>
            <p:nvPr/>
          </p:nvSpPr>
          <p:spPr>
            <a:xfrm>
              <a:off x="10200456" y="3295044"/>
              <a:ext cx="1224136" cy="456649"/>
            </a:xfrm>
            <a:prstGeom prst="wedgeEllipseCallout">
              <a:avLst>
                <a:gd name="adj1" fmla="val -32793"/>
                <a:gd name="adj2" fmla="val -249558"/>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altLang="zh-CN" sz="1600" b="1" dirty="0"/>
                <a:t>Disk drive</a:t>
              </a:r>
              <a:endParaRPr lang="zh-CN" altLang="en-US" sz="1600" b="1" dirty="0"/>
            </a:p>
          </p:txBody>
        </p:sp>
        <p:sp>
          <p:nvSpPr>
            <p:cNvPr id="15" name="椭圆形标注 14"/>
            <p:cNvSpPr/>
            <p:nvPr/>
          </p:nvSpPr>
          <p:spPr>
            <a:xfrm>
              <a:off x="7315042" y="3012725"/>
              <a:ext cx="1296338" cy="456649"/>
            </a:xfrm>
            <a:prstGeom prst="wedgeEllipseCallout">
              <a:avLst>
                <a:gd name="adj1" fmla="val -20723"/>
                <a:gd name="adj2" fmla="val -226274"/>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altLang="zh-CN" sz="1600" b="1" dirty="0"/>
                <a:t>Tape drive</a:t>
              </a:r>
              <a:endParaRPr lang="zh-CN" altLang="en-US" sz="1600" b="1" dirty="0"/>
            </a:p>
          </p:txBody>
        </p:sp>
      </p:grpSp>
      <p:sp>
        <p:nvSpPr>
          <p:cNvPr id="13" name="Rectangle 3"/>
          <p:cNvSpPr>
            <a:spLocks noGrp="1" noChangeArrowheads="1"/>
          </p:cNvSpPr>
          <p:nvPr>
            <p:ph idx="1"/>
          </p:nvPr>
        </p:nvSpPr>
        <p:spPr>
          <a:xfrm>
            <a:off x="7221947" y="3169197"/>
            <a:ext cx="4717538" cy="3038882"/>
          </a:xfrm>
        </p:spPr>
        <p:style>
          <a:lnRef idx="1">
            <a:schemeClr val="accent2"/>
          </a:lnRef>
          <a:fillRef idx="2">
            <a:schemeClr val="accent2"/>
          </a:fillRef>
          <a:effectRef idx="1">
            <a:schemeClr val="accent2"/>
          </a:effectRef>
          <a:fontRef idx="minor">
            <a:schemeClr val="dk1"/>
          </a:fontRef>
        </p:style>
        <p:txBody>
          <a:bodyPr/>
          <a:lstStyle/>
          <a:p>
            <a:r>
              <a:rPr lang="en-GB" sz="2400" dirty="0" smtClean="0">
                <a:solidFill>
                  <a:srgbClr val="0000FF"/>
                </a:solidFill>
              </a:rPr>
              <a:t>First </a:t>
            </a:r>
            <a:r>
              <a:rPr lang="en-GB" sz="2400" dirty="0">
                <a:solidFill>
                  <a:srgbClr val="0000FF"/>
                </a:solidFill>
              </a:rPr>
              <a:t>planned “family</a:t>
            </a:r>
            <a:r>
              <a:rPr lang="en-GB" sz="2400" dirty="0" smtClean="0">
                <a:solidFill>
                  <a:srgbClr val="0000FF"/>
                </a:solidFill>
              </a:rPr>
              <a:t>”</a:t>
            </a:r>
            <a:endParaRPr lang="en-GB" sz="2400" dirty="0">
              <a:solidFill>
                <a:srgbClr val="0000FF"/>
              </a:solidFill>
            </a:endParaRPr>
          </a:p>
          <a:p>
            <a:pPr lvl="1"/>
            <a:r>
              <a:rPr lang="en-GB" sz="1800" dirty="0" smtClean="0"/>
              <a:t>Similar or identical instruction sets</a:t>
            </a:r>
          </a:p>
          <a:p>
            <a:pPr lvl="1"/>
            <a:r>
              <a:rPr lang="en-GB" sz="1800" dirty="0" smtClean="0"/>
              <a:t>Similar or identical O/S</a:t>
            </a:r>
          </a:p>
          <a:p>
            <a:pPr lvl="1"/>
            <a:r>
              <a:rPr lang="en-GB" sz="1800" dirty="0" smtClean="0"/>
              <a:t>Increasing speed</a:t>
            </a:r>
          </a:p>
          <a:p>
            <a:pPr lvl="1"/>
            <a:r>
              <a:rPr lang="en-GB" sz="1800" dirty="0" smtClean="0"/>
              <a:t>Increasing number of I/O ports </a:t>
            </a:r>
          </a:p>
          <a:p>
            <a:pPr lvl="1">
              <a:buNone/>
            </a:pPr>
            <a:r>
              <a:rPr lang="en-GB" sz="1800" dirty="0" smtClean="0"/>
              <a:t>     (i.e. more terminals)</a:t>
            </a:r>
          </a:p>
          <a:p>
            <a:pPr lvl="1"/>
            <a:r>
              <a:rPr lang="en-GB" sz="1800" dirty="0" smtClean="0"/>
              <a:t>Increased </a:t>
            </a:r>
            <a:r>
              <a:rPr lang="en-GB" sz="1800" dirty="0"/>
              <a:t>memory size </a:t>
            </a:r>
          </a:p>
          <a:p>
            <a:pPr lvl="1"/>
            <a:r>
              <a:rPr lang="en-GB" sz="1800" dirty="0" smtClean="0"/>
              <a:t>Increased cost</a:t>
            </a:r>
            <a:endParaRPr lang="en-GB" sz="1800" dirty="0"/>
          </a:p>
        </p:txBody>
      </p:sp>
      <p:sp>
        <p:nvSpPr>
          <p:cNvPr id="17" name="内容占位符 2">
            <a:extLst>
              <a:ext uri="{FF2B5EF4-FFF2-40B4-BE49-F238E27FC236}">
                <a16:creationId xmlns="" xmlns:a16="http://schemas.microsoft.com/office/drawing/2014/main" id="{468009F1-AC4C-47A0-9D36-BEF3A1C9C261}"/>
              </a:ext>
            </a:extLst>
          </p:cNvPr>
          <p:cNvSpPr txBox="1">
            <a:spLocks/>
          </p:cNvSpPr>
          <p:nvPr/>
        </p:nvSpPr>
        <p:spPr bwMode="auto">
          <a:xfrm>
            <a:off x="517289" y="3673521"/>
            <a:ext cx="7429749" cy="232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en-US" sz="2400" dirty="0" smtClean="0"/>
              <a:t>Backward compatibility </a:t>
            </a:r>
            <a:r>
              <a:rPr lang="zh-CN" altLang="en-US" sz="2400" dirty="0" smtClean="0">
                <a:solidFill>
                  <a:srgbClr val="C00000"/>
                </a:solidFill>
                <a:latin typeface="微软雅黑" panose="020B0503020204020204" pitchFamily="34" charset="-122"/>
                <a:ea typeface="微软雅黑" panose="020B0503020204020204" pitchFamily="34" charset="-122"/>
              </a:rPr>
              <a:t>向前兼容</a:t>
            </a:r>
            <a:endParaRPr lang="en-US" altLang="en-US" sz="2400" dirty="0" smtClean="0">
              <a:solidFill>
                <a:srgbClr val="C00000"/>
              </a:solidFill>
              <a:latin typeface="微软雅黑" panose="020B0503020204020204" pitchFamily="34" charset="-122"/>
              <a:ea typeface="微软雅黑" panose="020B0503020204020204" pitchFamily="34" charset="-122"/>
            </a:endParaRPr>
          </a:p>
          <a:p>
            <a:pPr marL="342900" lvl="1" indent="-342900">
              <a:buSzPct val="80000"/>
              <a:buFont typeface="Arial" panose="020B0604020202020204" pitchFamily="34" charset="0"/>
              <a:buChar char="•"/>
            </a:pPr>
            <a:r>
              <a:rPr lang="en-US" altLang="en-US" sz="2000" b="1" dirty="0" smtClean="0">
                <a:solidFill>
                  <a:srgbClr val="242790"/>
                </a:solidFill>
                <a:ea typeface="+mj-ea"/>
              </a:rPr>
              <a:t>Computer System Architecture Specification</a:t>
            </a:r>
          </a:p>
          <a:p>
            <a:pPr lvl="1">
              <a:buFont typeface="Arial" panose="020B0604020202020204" pitchFamily="34" charset="0"/>
              <a:buChar char="•"/>
            </a:pPr>
            <a:r>
              <a:rPr lang="en-US" altLang="en-US" sz="2000" dirty="0" smtClean="0"/>
              <a:t>Chief Architect: Gene Amdahl (NAE in 1967)</a:t>
            </a:r>
          </a:p>
          <a:p>
            <a:pPr marL="342900" lvl="1" indent="-342900">
              <a:buSzPct val="80000"/>
              <a:buFont typeface="Arial" panose="020B0604020202020204" pitchFamily="34" charset="0"/>
              <a:buChar char="•"/>
            </a:pPr>
            <a:r>
              <a:rPr lang="en-US" altLang="zh-CN" sz="2000" b="1" dirty="0" smtClean="0">
                <a:solidFill>
                  <a:srgbClr val="242790"/>
                </a:solidFill>
                <a:ea typeface="+mj-ea"/>
              </a:rPr>
              <a:t>A Single Operating System for All:  OS/360</a:t>
            </a:r>
          </a:p>
          <a:p>
            <a:pPr lvl="1">
              <a:buFont typeface="Arial" panose="020B0604020202020204" pitchFamily="34" charset="0"/>
              <a:buChar char="•"/>
            </a:pPr>
            <a:r>
              <a:rPr lang="en-US" altLang="zh-CN" sz="2000" dirty="0" smtClean="0"/>
              <a:t>Dynamic address translation (virtual memory) </a:t>
            </a:r>
            <a:r>
              <a:rPr lang="zh-CN" altLang="en-US" sz="2000" b="1" dirty="0" smtClean="0">
                <a:solidFill>
                  <a:srgbClr val="FF0000"/>
                </a:solidFill>
              </a:rPr>
              <a:t>虚拟内存</a:t>
            </a:r>
            <a:endParaRPr lang="en-US" altLang="zh-CN" sz="2000" b="1" dirty="0" smtClean="0">
              <a:solidFill>
                <a:srgbClr val="FF0000"/>
              </a:solidFill>
            </a:endParaRPr>
          </a:p>
          <a:p>
            <a:pPr lvl="1">
              <a:buFont typeface="Arial" panose="020B0604020202020204" pitchFamily="34" charset="0"/>
              <a:buChar char="•"/>
            </a:pPr>
            <a:r>
              <a:rPr lang="en-US" altLang="zh-CN" sz="2000" dirty="0" smtClean="0"/>
              <a:t>Time-sharing </a:t>
            </a:r>
            <a:r>
              <a:rPr lang="zh-CN" altLang="en-US" sz="2000" b="1" dirty="0" smtClean="0">
                <a:solidFill>
                  <a:srgbClr val="FF0000"/>
                </a:solidFill>
              </a:rPr>
              <a:t>分时</a:t>
            </a:r>
            <a:endParaRPr lang="en-US" altLang="zh-CN" sz="2000" b="1" dirty="0" smtClean="0">
              <a:solidFill>
                <a:srgbClr val="FF0000"/>
              </a:solidFill>
            </a:endParaRPr>
          </a:p>
          <a:p>
            <a:pPr marL="342900" lvl="1" indent="-342900">
              <a:buSzPct val="80000"/>
              <a:buFont typeface="Arial" panose="020B0604020202020204" pitchFamily="34" charset="0"/>
              <a:buChar char="•"/>
            </a:pPr>
            <a:endParaRPr lang="en-US" altLang="zh-CN" sz="2000" b="1" dirty="0">
              <a:solidFill>
                <a:srgbClr val="242790"/>
              </a:solidFill>
              <a:ea typeface="+mj-ea"/>
            </a:endParaRPr>
          </a:p>
        </p:txBody>
      </p:sp>
    </p:spTree>
    <p:extLst>
      <p:ext uri="{BB962C8B-B14F-4D97-AF65-F5344CB8AC3E}">
        <p14:creationId xmlns:p14="http://schemas.microsoft.com/office/powerpoint/2010/main" val="2719523252"/>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IBM Compatibility Problem in Early 1960s</a:t>
            </a:r>
            <a:endParaRPr lang="zh-CN" altLang="en-US" dirty="0"/>
          </a:p>
        </p:txBody>
      </p:sp>
      <p:sp>
        <p:nvSpPr>
          <p:cNvPr id="3" name="内容占位符 2"/>
          <p:cNvSpPr>
            <a:spLocks noGrp="1"/>
          </p:cNvSpPr>
          <p:nvPr>
            <p:ph idx="1"/>
          </p:nvPr>
        </p:nvSpPr>
        <p:spPr/>
        <p:txBody>
          <a:bodyPr/>
          <a:lstStyle/>
          <a:p>
            <a:r>
              <a:rPr lang="en-US" altLang="zh-CN" dirty="0" smtClean="0"/>
              <a:t>By early 1960’s, IBM had 4 incompatible lines of computers !</a:t>
            </a:r>
          </a:p>
          <a:p>
            <a:pPr lvl="1"/>
            <a:r>
              <a:rPr lang="en-US" altLang="zh-CN" dirty="0" smtClean="0"/>
              <a:t>701 </a:t>
            </a:r>
            <a:r>
              <a:rPr lang="en-US" altLang="zh-CN" dirty="0" smtClean="0">
                <a:sym typeface="Wingdings" panose="05000000000000000000" pitchFamily="2" charset="2"/>
              </a:rPr>
              <a:t>  7094</a:t>
            </a:r>
          </a:p>
          <a:p>
            <a:pPr lvl="1"/>
            <a:r>
              <a:rPr lang="en-US" altLang="zh-CN" dirty="0" smtClean="0">
                <a:sym typeface="Wingdings" panose="05000000000000000000" pitchFamily="2" charset="2"/>
              </a:rPr>
              <a:t>650   7074</a:t>
            </a:r>
          </a:p>
          <a:p>
            <a:pPr lvl="1"/>
            <a:r>
              <a:rPr lang="en-US" altLang="zh-CN" dirty="0" smtClean="0">
                <a:sym typeface="Wingdings" panose="05000000000000000000" pitchFamily="2" charset="2"/>
              </a:rPr>
              <a:t>702   7080</a:t>
            </a:r>
          </a:p>
          <a:p>
            <a:pPr lvl="1"/>
            <a:r>
              <a:rPr lang="en-US" altLang="zh-CN" dirty="0" smtClean="0">
                <a:sym typeface="Wingdings" panose="05000000000000000000" pitchFamily="2" charset="2"/>
              </a:rPr>
              <a:t>1401   7010</a:t>
            </a:r>
          </a:p>
          <a:p>
            <a:r>
              <a:rPr lang="en-US" altLang="zh-CN" dirty="0" smtClean="0">
                <a:sym typeface="Wingdings" panose="05000000000000000000" pitchFamily="2" charset="2"/>
              </a:rPr>
              <a:t>Each system has its own</a:t>
            </a:r>
          </a:p>
          <a:p>
            <a:pPr lvl="1"/>
            <a:r>
              <a:rPr lang="en-US" altLang="zh-CN" dirty="0" smtClean="0">
                <a:sym typeface="Wingdings" panose="05000000000000000000" pitchFamily="2" charset="2"/>
              </a:rPr>
              <a:t>Instruction set architecture</a:t>
            </a:r>
          </a:p>
          <a:p>
            <a:pPr lvl="1"/>
            <a:r>
              <a:rPr lang="en-US" altLang="zh-CN" dirty="0" smtClean="0">
                <a:sym typeface="Wingdings" panose="05000000000000000000" pitchFamily="2" charset="2"/>
              </a:rPr>
              <a:t>I/O system and secondary storage</a:t>
            </a:r>
          </a:p>
          <a:p>
            <a:pPr lvl="1"/>
            <a:r>
              <a:rPr lang="en-US" altLang="zh-CN" dirty="0" smtClean="0">
                <a:sym typeface="Wingdings" panose="05000000000000000000" pitchFamily="2" charset="2"/>
              </a:rPr>
              <a:t>Assemblers, compilers, libraries, …</a:t>
            </a:r>
          </a:p>
          <a:p>
            <a:pPr lvl="1"/>
            <a:r>
              <a:rPr lang="en-US" altLang="zh-CN" dirty="0" smtClean="0">
                <a:sym typeface="Wingdings" panose="05000000000000000000" pitchFamily="2" charset="2"/>
              </a:rPr>
              <a:t>Market niche: business, scientific, real time, … </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2363" y="4149080"/>
            <a:ext cx="2340165" cy="161939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3049" y="1937755"/>
            <a:ext cx="2256234" cy="169447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8650" y="3173835"/>
            <a:ext cx="2142092" cy="161681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7963" y="1874539"/>
            <a:ext cx="2005853" cy="1552028"/>
          </a:xfrm>
          <a:prstGeom prst="rect">
            <a:avLst/>
          </a:prstGeom>
        </p:spPr>
      </p:pic>
    </p:spTree>
    <p:extLst>
      <p:ext uri="{BB962C8B-B14F-4D97-AF65-F5344CB8AC3E}">
        <p14:creationId xmlns:p14="http://schemas.microsoft.com/office/powerpoint/2010/main" val="305020956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911424" y="1844824"/>
            <a:ext cx="7772400" cy="1470025"/>
          </a:xfrm>
        </p:spPr>
        <p:txBody>
          <a:bodyPr/>
          <a:lstStyle/>
          <a:p>
            <a:pPr algn="l"/>
            <a:r>
              <a:rPr lang="en-US" altLang="zh-CN" sz="3600" dirty="0" smtClean="0"/>
              <a:t>1.1 Introduction</a:t>
            </a:r>
            <a:endParaRPr lang="en-US" altLang="zh-CN" sz="3600" dirty="0"/>
          </a:p>
        </p:txBody>
      </p:sp>
      <p:sp>
        <p:nvSpPr>
          <p:cNvPr id="5" name="Rectangle 6"/>
          <p:cNvSpPr>
            <a:spLocks noGrp="1" noChangeArrowheads="1"/>
          </p:cNvSpPr>
          <p:nvPr>
            <p:ph type="sldNum" sz="quarter" idx="12"/>
          </p:nvPr>
        </p:nvSpPr>
        <p:spPr>
          <a:xfrm>
            <a:off x="8077200" y="6245225"/>
            <a:ext cx="2133600" cy="476250"/>
          </a:xfrm>
          <a:prstGeom prst="rect">
            <a:avLst/>
          </a:prstGeom>
        </p:spPr>
        <p:txBody>
          <a:bodyPr/>
          <a:lstStyle/>
          <a:p>
            <a:fld id="{3915D265-858B-4522-941A-C622E72EF54B}" type="slidenum">
              <a:rPr lang="zh-CN" altLang="en-US"/>
              <a:pPr/>
              <a:t>3</a:t>
            </a:fld>
            <a:endParaRPr lang="en-US" altLang="zh-CN"/>
          </a:p>
        </p:txBody>
      </p:sp>
    </p:spTree>
    <p:extLst>
      <p:ext uri="{BB962C8B-B14F-4D97-AF65-F5344CB8AC3E}">
        <p14:creationId xmlns:p14="http://schemas.microsoft.com/office/powerpoint/2010/main" val="915317057"/>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GB"/>
              <a:t>DEC PDP-8</a:t>
            </a:r>
          </a:p>
        </p:txBody>
      </p:sp>
      <p:sp>
        <p:nvSpPr>
          <p:cNvPr id="24579" name="Rectangle 3"/>
          <p:cNvSpPr>
            <a:spLocks noGrp="1" noChangeArrowheads="1"/>
          </p:cNvSpPr>
          <p:nvPr>
            <p:ph idx="1"/>
          </p:nvPr>
        </p:nvSpPr>
        <p:spPr>
          <a:xfrm>
            <a:off x="915338" y="1268760"/>
            <a:ext cx="11070167" cy="4886325"/>
          </a:xfrm>
        </p:spPr>
        <p:txBody>
          <a:bodyPr/>
          <a:lstStyle/>
          <a:p>
            <a:r>
              <a:rPr lang="en-GB" dirty="0"/>
              <a:t>1964</a:t>
            </a:r>
          </a:p>
          <a:p>
            <a:r>
              <a:rPr lang="en-GB" dirty="0"/>
              <a:t>First </a:t>
            </a:r>
            <a:r>
              <a:rPr lang="en-GB" dirty="0">
                <a:solidFill>
                  <a:srgbClr val="0000FF"/>
                </a:solidFill>
              </a:rPr>
              <a:t>minicomputer</a:t>
            </a:r>
            <a:r>
              <a:rPr lang="en-GB" dirty="0"/>
              <a:t> (after miniskirt!)</a:t>
            </a:r>
          </a:p>
          <a:p>
            <a:r>
              <a:rPr lang="en-GB" dirty="0"/>
              <a:t>Did not need air conditioned room</a:t>
            </a:r>
          </a:p>
          <a:p>
            <a:r>
              <a:rPr lang="en-GB" dirty="0"/>
              <a:t>Small enough to sit on a lab bench</a:t>
            </a:r>
          </a:p>
          <a:p>
            <a:r>
              <a:rPr lang="en-GB" dirty="0"/>
              <a:t>$16,000 </a:t>
            </a:r>
          </a:p>
          <a:p>
            <a:pPr lvl="1"/>
            <a:r>
              <a:rPr lang="en-GB" dirty="0"/>
              <a:t>$100k+ for IBM 360</a:t>
            </a:r>
          </a:p>
          <a:p>
            <a:r>
              <a:rPr lang="en-GB" dirty="0"/>
              <a:t>Embedded applications &amp; OEM</a:t>
            </a:r>
          </a:p>
          <a:p>
            <a:r>
              <a:rPr lang="en-GB" dirty="0">
                <a:solidFill>
                  <a:srgbClr val="0000FF"/>
                </a:solidFill>
              </a:rPr>
              <a:t>BUS  STRUCTURE</a:t>
            </a:r>
          </a:p>
        </p:txBody>
      </p:sp>
      <p:pic>
        <p:nvPicPr>
          <p:cNvPr id="4" name="图片 3" descr="PDP-8.jpg"/>
          <p:cNvPicPr>
            <a:picLocks noChangeAspect="1"/>
          </p:cNvPicPr>
          <p:nvPr/>
        </p:nvPicPr>
        <p:blipFill>
          <a:blip r:embed="rId4"/>
          <a:stretch>
            <a:fillRect/>
          </a:stretch>
        </p:blipFill>
        <p:spPr>
          <a:xfrm>
            <a:off x="7896200" y="1844823"/>
            <a:ext cx="2808312" cy="3572797"/>
          </a:xfrm>
          <a:prstGeom prst="rect">
            <a:avLst/>
          </a:prstGeom>
        </p:spPr>
      </p:pic>
    </p:spTree>
    <p:extLst>
      <p:ext uri="{BB962C8B-B14F-4D97-AF65-F5344CB8AC3E}">
        <p14:creationId xmlns:p14="http://schemas.microsoft.com/office/powerpoint/2010/main" val="210622347"/>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A18241-3401-4430-951E-D7210F58623B}"/>
              </a:ext>
            </a:extLst>
          </p:cNvPr>
          <p:cNvSpPr>
            <a:spLocks noGrp="1"/>
          </p:cNvSpPr>
          <p:nvPr>
            <p:ph type="title"/>
          </p:nvPr>
        </p:nvSpPr>
        <p:spPr>
          <a:xfrm>
            <a:off x="983432" y="116631"/>
            <a:ext cx="11044807" cy="878857"/>
          </a:xfrm>
        </p:spPr>
        <p:txBody>
          <a:bodyPr>
            <a:normAutofit/>
          </a:bodyPr>
          <a:lstStyle/>
          <a:p>
            <a:r>
              <a:rPr lang="en-US" altLang="zh-CN" sz="3600" dirty="0"/>
              <a:t>UNIX (1960s)  &amp; C programming language (1972)</a:t>
            </a:r>
            <a:endParaRPr lang="zh-CN" altLang="en-US" sz="3600" dirty="0"/>
          </a:p>
        </p:txBody>
      </p:sp>
      <p:sp>
        <p:nvSpPr>
          <p:cNvPr id="4" name="内容占位符 2">
            <a:extLst>
              <a:ext uri="{FF2B5EF4-FFF2-40B4-BE49-F238E27FC236}">
                <a16:creationId xmlns="" xmlns:a16="http://schemas.microsoft.com/office/drawing/2014/main" id="{7970F4C4-866F-4138-9D55-F2189A4261E3}"/>
              </a:ext>
            </a:extLst>
          </p:cNvPr>
          <p:cNvSpPr>
            <a:spLocks noGrp="1"/>
          </p:cNvSpPr>
          <p:nvPr>
            <p:ph idx="1"/>
          </p:nvPr>
        </p:nvSpPr>
        <p:spPr>
          <a:xfrm>
            <a:off x="263352" y="1182056"/>
            <a:ext cx="7920880" cy="1958912"/>
          </a:xfrm>
        </p:spPr>
        <p:txBody>
          <a:bodyPr/>
          <a:lstStyle/>
          <a:p>
            <a:pPr marL="0" indent="0">
              <a:spcBef>
                <a:spcPts val="300"/>
              </a:spcBef>
              <a:buNone/>
            </a:pPr>
            <a:r>
              <a:rPr lang="en-US" altLang="zh-CN" sz="2800" dirty="0"/>
              <a:t>Ken Thompson &amp; Dennis Ritchie at Bell Labs</a:t>
            </a:r>
          </a:p>
          <a:p>
            <a:pPr>
              <a:spcBef>
                <a:spcPts val="300"/>
              </a:spcBef>
            </a:pPr>
            <a:r>
              <a:rPr lang="en-US" altLang="zh-CN" sz="2400" b="0" dirty="0"/>
              <a:t>Designed and implemented </a:t>
            </a:r>
            <a:r>
              <a:rPr lang="en-US" altLang="zh-CN" sz="2400" dirty="0">
                <a:solidFill>
                  <a:srgbClr val="C00000"/>
                </a:solidFill>
              </a:rPr>
              <a:t>Unix</a:t>
            </a:r>
            <a:r>
              <a:rPr lang="en-US" altLang="zh-CN" sz="2400" b="0" dirty="0"/>
              <a:t> </a:t>
            </a:r>
            <a:r>
              <a:rPr lang="en-US" altLang="zh-CN" sz="2400" b="0" dirty="0" smtClean="0"/>
              <a:t>OS in </a:t>
            </a:r>
            <a:r>
              <a:rPr lang="en-US" altLang="zh-CN" sz="2400" dirty="0"/>
              <a:t>1960s</a:t>
            </a:r>
            <a:r>
              <a:rPr lang="en-US" altLang="zh-CN" sz="2400" b="0" dirty="0"/>
              <a:t> </a:t>
            </a:r>
          </a:p>
          <a:p>
            <a:pPr>
              <a:spcBef>
                <a:spcPts val="300"/>
              </a:spcBef>
            </a:pPr>
            <a:r>
              <a:rPr lang="en-US" altLang="zh-CN" sz="2400" b="0" dirty="0"/>
              <a:t>Thompson invented B programming language </a:t>
            </a:r>
          </a:p>
          <a:p>
            <a:pPr>
              <a:spcBef>
                <a:spcPts val="300"/>
              </a:spcBef>
            </a:pPr>
            <a:r>
              <a:rPr lang="en-US" altLang="zh-CN" sz="2400" b="0" dirty="0"/>
              <a:t>Ritchie invented </a:t>
            </a:r>
            <a:r>
              <a:rPr lang="en-US" altLang="zh-CN" sz="2400" dirty="0">
                <a:solidFill>
                  <a:srgbClr val="C00000"/>
                </a:solidFill>
              </a:rPr>
              <a:t>C programming language</a:t>
            </a:r>
            <a:r>
              <a:rPr lang="en-US" altLang="zh-CN" sz="2400" b="0" dirty="0"/>
              <a:t> in </a:t>
            </a:r>
            <a:r>
              <a:rPr lang="en-US" altLang="zh-CN" sz="2400" dirty="0"/>
              <a:t>1972-1973</a:t>
            </a:r>
            <a:endParaRPr lang="en-US" altLang="zh-CN" sz="2400" dirty="0">
              <a:solidFill>
                <a:srgbClr val="C00000"/>
              </a:solidFill>
            </a:endParaRPr>
          </a:p>
        </p:txBody>
      </p:sp>
      <p:sp>
        <p:nvSpPr>
          <p:cNvPr id="8" name="矩形 7"/>
          <p:cNvSpPr/>
          <p:nvPr/>
        </p:nvSpPr>
        <p:spPr>
          <a:xfrm>
            <a:off x="9020005" y="3740921"/>
            <a:ext cx="2598275" cy="523220"/>
          </a:xfrm>
          <a:prstGeom prst="rect">
            <a:avLst/>
          </a:prstGeom>
        </p:spPr>
        <p:txBody>
          <a:bodyPr wrap="none">
            <a:spAutoFit/>
          </a:bodyPr>
          <a:lstStyle/>
          <a:p>
            <a:pPr algn="ctr"/>
            <a:r>
              <a:rPr lang="en-US" altLang="zh-CN" sz="1400" dirty="0"/>
              <a:t>Ken Thompson (1943-)</a:t>
            </a:r>
          </a:p>
          <a:p>
            <a:pPr algn="ctr"/>
            <a:r>
              <a:rPr lang="en-US" altLang="zh-CN" sz="1400" dirty="0"/>
              <a:t>Dennis M. Ritchie (1941-2011)</a:t>
            </a:r>
          </a:p>
        </p:txBody>
      </p:sp>
      <p:pic>
        <p:nvPicPr>
          <p:cNvPr id="41986" name="Picture 2" descr="https://upload.wikimedia.org/wikipedia/commons/1/1b/Ken_Thompson_and_Dennis_Ritchie--197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407" y="1710673"/>
            <a:ext cx="29527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upload.wikimedia.org/wikipedia/commons/thumb/5/52/Pdp7-oslo-2005.jpeg/1280px-Pdp7-oslo-2005.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1944" y="3789040"/>
            <a:ext cx="3078561" cy="23089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760296" y="5459180"/>
            <a:ext cx="2965876" cy="584775"/>
          </a:xfrm>
          <a:prstGeom prst="rect">
            <a:avLst/>
          </a:prstGeom>
        </p:spPr>
        <p:txBody>
          <a:bodyPr wrap="none">
            <a:spAutoFit/>
          </a:bodyPr>
          <a:lstStyle/>
          <a:p>
            <a:r>
              <a:rPr lang="en-US" altLang="zh-CN" sz="1600" b="1" dirty="0"/>
              <a:t>DEC PDP-7</a:t>
            </a:r>
            <a:endParaRPr lang="en-US" altLang="zh-CN" sz="1600" dirty="0"/>
          </a:p>
          <a:p>
            <a:r>
              <a:rPr lang="en-US" altLang="zh-CN" sz="1600" dirty="0"/>
              <a:t>as used for initial work on Unix</a:t>
            </a:r>
            <a:endParaRPr lang="zh-CN" altLang="en-US" sz="1600" dirty="0"/>
          </a:p>
        </p:txBody>
      </p:sp>
      <p:sp>
        <p:nvSpPr>
          <p:cNvPr id="10" name="矩形 9"/>
          <p:cNvSpPr/>
          <p:nvPr/>
        </p:nvSpPr>
        <p:spPr>
          <a:xfrm>
            <a:off x="8912407" y="1133285"/>
            <a:ext cx="2982163" cy="461665"/>
          </a:xfrm>
          <a:prstGeom prst="rect">
            <a:avLst/>
          </a:prstGeom>
        </p:spPr>
        <p:txBody>
          <a:bodyPr wrap="none">
            <a:spAutoFit/>
          </a:bodyPr>
          <a:lstStyle/>
          <a:p>
            <a:r>
              <a:rPr lang="en-US" altLang="zh-CN" sz="2400" b="1" dirty="0">
                <a:solidFill>
                  <a:srgbClr val="FF0000"/>
                </a:solidFill>
              </a:rPr>
              <a:t>Turing Award 1983 </a:t>
            </a:r>
            <a:endParaRPr lang="zh-CN" altLang="en-US" sz="2400" b="1" dirty="0">
              <a:solidFill>
                <a:srgbClr val="FF0000"/>
              </a:solidFill>
            </a:endParaRPr>
          </a:p>
        </p:txBody>
      </p:sp>
      <p:sp>
        <p:nvSpPr>
          <p:cNvPr id="3" name="文本框 2"/>
          <p:cNvSpPr txBox="1"/>
          <p:nvPr/>
        </p:nvSpPr>
        <p:spPr>
          <a:xfrm>
            <a:off x="335360" y="3313174"/>
            <a:ext cx="5832648" cy="461665"/>
          </a:xfrm>
          <a:prstGeom prst="rect">
            <a:avLst/>
          </a:prstGeom>
          <a:noFill/>
        </p:spPr>
        <p:txBody>
          <a:bodyPr wrap="squar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UNIX</a:t>
            </a:r>
            <a:r>
              <a:rPr lang="zh-CN" altLang="en-US" sz="2400" b="1" dirty="0">
                <a:solidFill>
                  <a:srgbClr val="C00000"/>
                </a:solidFill>
                <a:latin typeface="微软雅黑" panose="020B0503020204020204" pitchFamily="34" charset="-122"/>
                <a:ea typeface="微软雅黑" panose="020B0503020204020204" pitchFamily="34" charset="-122"/>
              </a:rPr>
              <a:t>又孵育了</a:t>
            </a:r>
            <a:r>
              <a:rPr lang="en-US" altLang="zh-CN" sz="2400" b="1" dirty="0">
                <a:solidFill>
                  <a:srgbClr val="C00000"/>
                </a:solidFill>
                <a:latin typeface="微软雅黑" panose="020B0503020204020204" pitchFamily="34" charset="-122"/>
                <a:ea typeface="微软雅黑" panose="020B0503020204020204" pitchFamily="34" charset="-122"/>
              </a:rPr>
              <a:t>Linux</a:t>
            </a:r>
            <a:r>
              <a:rPr lang="zh-CN" altLang="en-US" sz="2400" b="1" dirty="0">
                <a:solidFill>
                  <a:srgbClr val="C00000"/>
                </a:solidFill>
                <a:latin typeface="微软雅黑" panose="020B0503020204020204" pitchFamily="34" charset="-122"/>
                <a:ea typeface="微软雅黑" panose="020B0503020204020204" pitchFamily="34" charset="-122"/>
              </a:rPr>
              <a:t>，及安卓</a:t>
            </a:r>
            <a:r>
              <a:rPr lang="en-US" altLang="zh-CN" sz="2400" b="1" dirty="0">
                <a:solidFill>
                  <a:srgbClr val="C00000"/>
                </a:solidFill>
                <a:latin typeface="微软雅黑" panose="020B0503020204020204" pitchFamily="34" charset="-122"/>
                <a:ea typeface="微软雅黑" panose="020B0503020204020204" pitchFamily="34" charset="-122"/>
              </a:rPr>
              <a:t>Android</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pic>
        <p:nvPicPr>
          <p:cNvPr id="13314" name="Picture 2" descr="https://upload.wikimedia.org/wikipedia/commons/thumb/8/8f/Ken_Thompson_%28sitting%29_and_Dennis_Ritchie_at_PDP-11_%282876612463%29.jpg/1280px-Ken_Thompson_%28sitting%29_and_Dennis_Ritchie_at_PDP-11_%282876612463%2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286" y="3789040"/>
            <a:ext cx="2865602" cy="229472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38575" y="5513186"/>
            <a:ext cx="2083711" cy="584775"/>
          </a:xfrm>
          <a:prstGeom prst="rect">
            <a:avLst/>
          </a:prstGeom>
        </p:spPr>
        <p:txBody>
          <a:bodyPr wrap="none">
            <a:spAutoFit/>
          </a:bodyPr>
          <a:lstStyle/>
          <a:p>
            <a:pPr algn="r"/>
            <a:r>
              <a:rPr lang="en-US" altLang="zh-CN" sz="1600" dirty="0"/>
              <a:t>Ritchie &amp; Thompson </a:t>
            </a:r>
          </a:p>
          <a:p>
            <a:pPr algn="r"/>
            <a:r>
              <a:rPr lang="en-US" altLang="zh-CN" sz="1600" dirty="0"/>
              <a:t>at a PDP-11</a:t>
            </a:r>
          </a:p>
        </p:txBody>
      </p:sp>
    </p:spTree>
    <p:extLst>
      <p:ext uri="{BB962C8B-B14F-4D97-AF65-F5344CB8AC3E}">
        <p14:creationId xmlns:p14="http://schemas.microsoft.com/office/powerpoint/2010/main" val="132140479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888B0F8-44B8-419C-BE9F-B3EBF2958B3E}"/>
              </a:ext>
            </a:extLst>
          </p:cNvPr>
          <p:cNvSpPr>
            <a:spLocks noGrp="1"/>
          </p:cNvSpPr>
          <p:nvPr>
            <p:ph type="title"/>
          </p:nvPr>
        </p:nvSpPr>
        <p:spPr>
          <a:xfrm>
            <a:off x="1127448" y="45586"/>
            <a:ext cx="9673076" cy="954360"/>
          </a:xfrm>
        </p:spPr>
        <p:txBody>
          <a:bodyPr>
            <a:noAutofit/>
          </a:bodyPr>
          <a:lstStyle/>
          <a:p>
            <a:r>
              <a:rPr lang="en-US" altLang="zh-CN" sz="3200" dirty="0"/>
              <a:t>Pascal programming language (1970)</a:t>
            </a:r>
            <a:endParaRPr lang="zh-CN" altLang="en-US" sz="3200" dirty="0"/>
          </a:p>
        </p:txBody>
      </p:sp>
      <p:sp>
        <p:nvSpPr>
          <p:cNvPr id="3" name="内容占位符 2">
            <a:extLst>
              <a:ext uri="{FF2B5EF4-FFF2-40B4-BE49-F238E27FC236}">
                <a16:creationId xmlns="" xmlns:a16="http://schemas.microsoft.com/office/drawing/2014/main" id="{E6C594B3-CC01-4BD2-81B2-7F989266CE78}"/>
              </a:ext>
            </a:extLst>
          </p:cNvPr>
          <p:cNvSpPr>
            <a:spLocks noGrp="1"/>
          </p:cNvSpPr>
          <p:nvPr>
            <p:ph idx="1"/>
          </p:nvPr>
        </p:nvSpPr>
        <p:spPr>
          <a:xfrm>
            <a:off x="581905" y="1578517"/>
            <a:ext cx="5544616" cy="2173405"/>
          </a:xfrm>
        </p:spPr>
        <p:txBody>
          <a:bodyPr/>
          <a:lstStyle/>
          <a:p>
            <a:r>
              <a:rPr lang="en-US" altLang="zh-CN" sz="2400" b="0" dirty="0"/>
              <a:t>designer of the programming languages Euler, Algol W, Pascal, Modula, Oberon</a:t>
            </a:r>
          </a:p>
          <a:p>
            <a:r>
              <a:rPr lang="en-US" altLang="zh-CN" sz="2400" dirty="0">
                <a:solidFill>
                  <a:srgbClr val="C00000"/>
                </a:solidFill>
              </a:rPr>
              <a:t>Pascal programming language: 1970</a:t>
            </a:r>
            <a:r>
              <a:rPr lang="en-US" altLang="zh-CN" sz="2400" b="0" dirty="0">
                <a:solidFill>
                  <a:srgbClr val="C00000"/>
                </a:solidFill>
              </a:rPr>
              <a:t>. </a:t>
            </a:r>
          </a:p>
          <a:p>
            <a:r>
              <a:rPr lang="zh-CN" altLang="en-US" sz="2400" dirty="0">
                <a:solidFill>
                  <a:srgbClr val="C00000"/>
                </a:solidFill>
                <a:latin typeface="微软雅黑" panose="020B0503020204020204" pitchFamily="34" charset="-122"/>
                <a:ea typeface="微软雅黑" panose="020B0503020204020204" pitchFamily="34" charset="-122"/>
              </a:rPr>
              <a:t>提出：</a:t>
            </a:r>
            <a:r>
              <a:rPr lang="en-US" altLang="zh-CN" sz="2400" dirty="0">
                <a:solidFill>
                  <a:srgbClr val="C00000"/>
                </a:solidFill>
              </a:rPr>
              <a:t>Algorithms + Data Structures = Programs</a:t>
            </a:r>
            <a:endParaRPr lang="zh-CN" altLang="en-US" sz="2400" dirty="0">
              <a:solidFill>
                <a:srgbClr val="C00000"/>
              </a:solidFill>
            </a:endParaRPr>
          </a:p>
        </p:txBody>
      </p:sp>
      <p:sp>
        <p:nvSpPr>
          <p:cNvPr id="4" name="内容占位符 2">
            <a:extLst>
              <a:ext uri="{FF2B5EF4-FFF2-40B4-BE49-F238E27FC236}">
                <a16:creationId xmlns="" xmlns:a16="http://schemas.microsoft.com/office/drawing/2014/main" id="{AC3C6E25-DF72-4A1D-B835-634BE291F000}"/>
              </a:ext>
            </a:extLst>
          </p:cNvPr>
          <p:cNvSpPr txBox="1">
            <a:spLocks/>
          </p:cNvSpPr>
          <p:nvPr/>
        </p:nvSpPr>
        <p:spPr bwMode="auto">
          <a:xfrm>
            <a:off x="600566" y="987764"/>
            <a:ext cx="11535206"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err="1"/>
              <a:t>Niklaus</a:t>
            </a:r>
            <a:r>
              <a:rPr lang="en-US" altLang="zh-CN" sz="2800" dirty="0"/>
              <a:t> Wirth (Turing Award 1984 )</a:t>
            </a:r>
            <a:endParaRPr lang="en-US" sz="2400" b="0" dirty="0"/>
          </a:p>
        </p:txBody>
      </p:sp>
      <p:pic>
        <p:nvPicPr>
          <p:cNvPr id="38914" name="Picture 2" descr="Niklaus Wirth, UrG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0054" y="3962664"/>
            <a:ext cx="2539611" cy="194280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801846" y="5934535"/>
            <a:ext cx="2324675" cy="307777"/>
          </a:xfrm>
          <a:prstGeom prst="rect">
            <a:avLst/>
          </a:prstGeom>
        </p:spPr>
        <p:txBody>
          <a:bodyPr wrap="none">
            <a:spAutoFit/>
          </a:bodyPr>
          <a:lstStyle/>
          <a:p>
            <a:r>
              <a:rPr lang="en-US" altLang="zh-CN" sz="1400" dirty="0" err="1"/>
              <a:t>Niklaus</a:t>
            </a:r>
            <a:r>
              <a:rPr lang="en-US" altLang="zh-CN" sz="1400" dirty="0"/>
              <a:t> Wirth </a:t>
            </a:r>
            <a:r>
              <a:rPr lang="en-US" altLang="zh-CN" sz="1400" dirty="0">
                <a:solidFill>
                  <a:srgbClr val="222222"/>
                </a:solidFill>
              </a:rPr>
              <a:t>(1934- ) </a:t>
            </a:r>
            <a:r>
              <a:rPr lang="zh-CN" altLang="en-US" sz="1400" dirty="0">
                <a:solidFill>
                  <a:srgbClr val="222222"/>
                </a:solidFill>
              </a:rPr>
              <a:t>瑞士</a:t>
            </a:r>
            <a:endParaRPr lang="zh-CN" altLang="en-US" sz="1400" dirty="0"/>
          </a:p>
        </p:txBody>
      </p:sp>
      <p:pic>
        <p:nvPicPr>
          <p:cNvPr id="8" name="图片 7"/>
          <p:cNvPicPr>
            <a:picLocks noChangeAspect="1"/>
          </p:cNvPicPr>
          <p:nvPr/>
        </p:nvPicPr>
        <p:blipFill>
          <a:blip r:embed="rId5"/>
          <a:stretch>
            <a:fillRect/>
          </a:stretch>
        </p:blipFill>
        <p:spPr>
          <a:xfrm>
            <a:off x="6679066" y="1816462"/>
            <a:ext cx="2373972" cy="33407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矩形 12"/>
          <p:cNvSpPr/>
          <p:nvPr/>
        </p:nvSpPr>
        <p:spPr>
          <a:xfrm>
            <a:off x="9261481" y="5448485"/>
            <a:ext cx="3078086" cy="430887"/>
          </a:xfrm>
          <a:prstGeom prst="rect">
            <a:avLst/>
          </a:prstGeom>
        </p:spPr>
        <p:txBody>
          <a:bodyPr wrap="none">
            <a:spAutoFit/>
          </a:bodyPr>
          <a:lstStyle/>
          <a:p>
            <a:pPr algn="ctr"/>
            <a:r>
              <a:rPr lang="en-US" altLang="zh-CN" sz="1100" dirty="0">
                <a:solidFill>
                  <a:srgbClr val="222222"/>
                </a:solidFill>
              </a:rPr>
              <a:t>《Algorithms + Data Structures = Programs》 </a:t>
            </a:r>
          </a:p>
          <a:p>
            <a:pPr algn="ctr"/>
            <a:r>
              <a:rPr lang="en-US" altLang="zh-CN" sz="1100" dirty="0">
                <a:solidFill>
                  <a:srgbClr val="222222"/>
                </a:solidFill>
              </a:rPr>
              <a:t>1976</a:t>
            </a:r>
            <a:endParaRPr lang="zh-CN" altLang="en-US" sz="1100" dirty="0"/>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376" y="1658607"/>
            <a:ext cx="2304256" cy="3498585"/>
          </a:xfrm>
          <a:prstGeom prst="rect">
            <a:avLst/>
          </a:prstGeom>
        </p:spPr>
      </p:pic>
      <p:sp>
        <p:nvSpPr>
          <p:cNvPr id="15" name="矩形 14"/>
          <p:cNvSpPr/>
          <p:nvPr/>
        </p:nvSpPr>
        <p:spPr>
          <a:xfrm>
            <a:off x="6482839" y="5459913"/>
            <a:ext cx="2417650" cy="338554"/>
          </a:xfrm>
          <a:prstGeom prst="rect">
            <a:avLst/>
          </a:prstGeom>
        </p:spPr>
        <p:txBody>
          <a:bodyPr wrap="none">
            <a:spAutoFit/>
          </a:bodyPr>
          <a:lstStyle/>
          <a:p>
            <a:r>
              <a:rPr lang="en-US" altLang="zh-CN" sz="1600" dirty="0">
                <a:solidFill>
                  <a:srgbClr val="222222"/>
                </a:solidFill>
              </a:rPr>
              <a:t>Pascal</a:t>
            </a:r>
            <a:r>
              <a:rPr lang="zh-CN" altLang="en-US" sz="1600" dirty="0">
                <a:solidFill>
                  <a:srgbClr val="222222"/>
                </a:solidFill>
              </a:rPr>
              <a:t>语言的论文</a:t>
            </a:r>
            <a:r>
              <a:rPr lang="en-US" altLang="zh-CN" sz="1600" dirty="0">
                <a:solidFill>
                  <a:srgbClr val="222222"/>
                </a:solidFill>
              </a:rPr>
              <a:t>(1970)</a:t>
            </a:r>
            <a:endParaRPr lang="zh-CN" altLang="en-US" sz="1600" dirty="0"/>
          </a:p>
        </p:txBody>
      </p:sp>
    </p:spTree>
    <p:extLst>
      <p:ext uri="{BB962C8B-B14F-4D97-AF65-F5344CB8AC3E}">
        <p14:creationId xmlns:p14="http://schemas.microsoft.com/office/powerpoint/2010/main" val="103316608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Electronic Computers </a:t>
            </a:r>
            <a:br>
              <a:rPr lang="en-US" altLang="zh-CN" dirty="0" smtClean="0">
                <a:ea typeface="宋体" pitchFamily="2" charset="-122"/>
              </a:rPr>
            </a:br>
            <a:r>
              <a:rPr lang="en-US" altLang="zh-CN" dirty="0" smtClean="0">
                <a:ea typeface="宋体" pitchFamily="2" charset="-122"/>
              </a:rPr>
              <a:t>-- 4</a:t>
            </a:r>
            <a:r>
              <a:rPr lang="en-US" altLang="zh-CN" baseline="30000" dirty="0" smtClean="0">
                <a:ea typeface="宋体" pitchFamily="2" charset="-122"/>
              </a:rPr>
              <a:t>th</a:t>
            </a:r>
            <a:r>
              <a:rPr lang="en-US" altLang="zh-CN" dirty="0" smtClean="0">
                <a:ea typeface="宋体" pitchFamily="2" charset="-122"/>
              </a:rPr>
              <a:t> Generation  (1971- )</a:t>
            </a:r>
            <a:endParaRPr lang="zh-CN" altLang="en-US" dirty="0"/>
          </a:p>
        </p:txBody>
      </p:sp>
      <p:sp>
        <p:nvSpPr>
          <p:cNvPr id="3" name="内容占位符 2"/>
          <p:cNvSpPr>
            <a:spLocks noGrp="1"/>
          </p:cNvSpPr>
          <p:nvPr>
            <p:ph idx="1"/>
          </p:nvPr>
        </p:nvSpPr>
        <p:spPr>
          <a:xfrm>
            <a:off x="1271464" y="1121563"/>
            <a:ext cx="10009112" cy="5214974"/>
          </a:xfrm>
        </p:spPr>
        <p:txBody>
          <a:bodyPr/>
          <a:lstStyle/>
          <a:p>
            <a:r>
              <a:rPr lang="en-US" altLang="zh-CN" dirty="0"/>
              <a:t>Dominant technologies</a:t>
            </a:r>
          </a:p>
          <a:p>
            <a:pPr lvl="1"/>
            <a:r>
              <a:rPr lang="en-US" altLang="zh-CN" sz="2000" dirty="0"/>
              <a:t>Processors</a:t>
            </a:r>
            <a:r>
              <a:rPr lang="en-US" altLang="zh-CN" sz="2000" dirty="0" smtClean="0"/>
              <a:t>:</a:t>
            </a:r>
          </a:p>
          <a:p>
            <a:pPr marL="457200" lvl="1" indent="0">
              <a:buNone/>
            </a:pPr>
            <a:r>
              <a:rPr lang="en-US" altLang="zh-CN" sz="2000" dirty="0"/>
              <a:t> </a:t>
            </a:r>
            <a:r>
              <a:rPr lang="en-US" altLang="zh-CN" sz="2000" dirty="0" smtClean="0"/>
              <a:t>   </a:t>
            </a:r>
            <a:r>
              <a:rPr lang="en-US" altLang="zh-CN" sz="2000" dirty="0">
                <a:solidFill>
                  <a:srgbClr val="0000FF"/>
                </a:solidFill>
              </a:rPr>
              <a:t>Custom LSI or VLSI modules on PC board</a:t>
            </a:r>
          </a:p>
          <a:p>
            <a:pPr lvl="1"/>
            <a:r>
              <a:rPr lang="en-US" altLang="zh-CN" sz="2000" dirty="0"/>
              <a:t>Memory: SRAM, </a:t>
            </a:r>
            <a:r>
              <a:rPr lang="en-US" altLang="zh-CN" sz="2000" dirty="0" smtClean="0"/>
              <a:t>DRAM</a:t>
            </a:r>
          </a:p>
          <a:p>
            <a:pPr lvl="1"/>
            <a:r>
              <a:rPr lang="en-US" altLang="zh-CN" sz="2000" dirty="0"/>
              <a:t>Microprocessor</a:t>
            </a:r>
            <a:r>
              <a:rPr lang="en-US" altLang="zh-CN" sz="2000" dirty="0" smtClean="0"/>
              <a:t>:</a:t>
            </a:r>
            <a:r>
              <a:rPr lang="en-US" altLang="zh-CN" sz="2000" dirty="0"/>
              <a:t> : Texas Instruments, Intel, and Garrett </a:t>
            </a:r>
            <a:r>
              <a:rPr lang="en-US" altLang="zh-CN" sz="2000" dirty="0" err="1"/>
              <a:t>AiResearch</a:t>
            </a:r>
            <a:r>
              <a:rPr lang="en-US" altLang="zh-CN" sz="2000" dirty="0"/>
              <a:t> </a:t>
            </a:r>
          </a:p>
          <a:p>
            <a:r>
              <a:rPr lang="en-US" altLang="zh-CN" dirty="0"/>
              <a:t>General-purpose computers</a:t>
            </a:r>
          </a:p>
          <a:p>
            <a:pPr lvl="1"/>
            <a:r>
              <a:rPr lang="en-US" altLang="zh-CN" sz="2000" dirty="0"/>
              <a:t>IBM </a:t>
            </a:r>
            <a:r>
              <a:rPr lang="en-US" altLang="zh-CN" sz="2000" dirty="0" err="1"/>
              <a:t>3xxx</a:t>
            </a:r>
            <a:r>
              <a:rPr lang="en-US" altLang="zh-CN" sz="2000" dirty="0"/>
              <a:t>, </a:t>
            </a:r>
            <a:r>
              <a:rPr lang="en-US" altLang="zh-CN" sz="2000" dirty="0" err="1"/>
              <a:t>43xx</a:t>
            </a:r>
            <a:r>
              <a:rPr lang="en-US" altLang="zh-CN" sz="2000" dirty="0"/>
              <a:t> series</a:t>
            </a:r>
          </a:p>
          <a:p>
            <a:pPr lvl="1"/>
            <a:r>
              <a:rPr lang="en-US" altLang="zh-CN" sz="2000" dirty="0"/>
              <a:t>Minicomputers:  </a:t>
            </a:r>
            <a:r>
              <a:rPr lang="en-US" altLang="zh-CN" sz="2000" dirty="0" err="1"/>
              <a:t>VAX8400</a:t>
            </a:r>
            <a:endParaRPr lang="en-US" altLang="zh-CN" sz="2000" dirty="0"/>
          </a:p>
          <a:p>
            <a:r>
              <a:rPr lang="en-US" altLang="zh-CN" dirty="0" err="1"/>
              <a:t>Minisupercomputers</a:t>
            </a:r>
            <a:r>
              <a:rPr lang="en-US" altLang="zh-CN" dirty="0"/>
              <a:t>: </a:t>
            </a:r>
          </a:p>
          <a:p>
            <a:pPr lvl="1"/>
            <a:r>
              <a:rPr lang="en-US" altLang="zh-CN" sz="2000" dirty="0"/>
              <a:t>Convex C-1, C-2, C-3</a:t>
            </a:r>
          </a:p>
          <a:p>
            <a:r>
              <a:rPr lang="en-US" altLang="zh-CN" dirty="0"/>
              <a:t>Vector supercomputers</a:t>
            </a:r>
          </a:p>
          <a:p>
            <a:pPr lvl="1">
              <a:spcBef>
                <a:spcPts val="0"/>
              </a:spcBef>
            </a:pPr>
            <a:r>
              <a:rPr lang="en-US" altLang="zh-CN" sz="2000" dirty="0"/>
              <a:t>Cray-2, Cray X-MP, Cray Y-MP</a:t>
            </a:r>
          </a:p>
          <a:p>
            <a:pPr lvl="1">
              <a:spcBef>
                <a:spcPts val="0"/>
              </a:spcBef>
            </a:pPr>
            <a:r>
              <a:rPr lang="en-US" altLang="zh-CN" sz="2000" dirty="0"/>
              <a:t>Fujitsu, Hitachi, NEC</a:t>
            </a:r>
          </a:p>
          <a:p>
            <a:endParaRPr lang="zh-CN" altLang="en-US" dirty="0"/>
          </a:p>
        </p:txBody>
      </p:sp>
      <p:pic>
        <p:nvPicPr>
          <p:cNvPr id="339970" name="Picture 2"/>
          <p:cNvPicPr>
            <a:picLocks noChangeAspect="1" noChangeArrowheads="1"/>
          </p:cNvPicPr>
          <p:nvPr/>
        </p:nvPicPr>
        <p:blipFill>
          <a:blip r:embed="rId3"/>
          <a:srcRect/>
          <a:stretch>
            <a:fillRect/>
          </a:stretch>
        </p:blipFill>
        <p:spPr bwMode="auto">
          <a:xfrm>
            <a:off x="7819064" y="3638231"/>
            <a:ext cx="3108731" cy="2143140"/>
          </a:xfrm>
          <a:prstGeom prst="rect">
            <a:avLst/>
          </a:prstGeom>
          <a:noFill/>
          <a:ln w="9525">
            <a:noFill/>
            <a:miter lim="800000"/>
            <a:headEnd/>
            <a:tailEnd/>
          </a:ln>
          <a:effectLst/>
        </p:spPr>
      </p:pic>
      <p:pic>
        <p:nvPicPr>
          <p:cNvPr id="5" name="Picture 2" descr="Image result for micro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7013" y="657169"/>
            <a:ext cx="3130782"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3974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1B58C783-838D-4B31-B717-535FA13D24EE}"/>
              </a:ext>
            </a:extLst>
          </p:cNvPr>
          <p:cNvSpPr>
            <a:spLocks noGrp="1"/>
          </p:cNvSpPr>
          <p:nvPr>
            <p:ph type="title"/>
          </p:nvPr>
        </p:nvSpPr>
        <p:spPr>
          <a:xfrm>
            <a:off x="1127448" y="116632"/>
            <a:ext cx="9673076" cy="954360"/>
          </a:xfrm>
        </p:spPr>
        <p:txBody>
          <a:bodyPr>
            <a:noAutofit/>
          </a:bodyPr>
          <a:lstStyle/>
          <a:p>
            <a:r>
              <a:rPr lang="en-US" altLang="zh-CN" sz="3200" dirty="0">
                <a:latin typeface="Times New Roman" panose="02020603050405020304" pitchFamily="18" charset="0"/>
              </a:rPr>
              <a:t>Computer Mouse (1968)</a:t>
            </a:r>
            <a:endParaRPr lang="zh-CN" altLang="en-US" sz="3200" dirty="0">
              <a:latin typeface="Times New Roman" panose="02020603050405020304" pitchFamily="18" charset="0"/>
            </a:endParaRPr>
          </a:p>
        </p:txBody>
      </p:sp>
      <p:sp>
        <p:nvSpPr>
          <p:cNvPr id="8" name="内容占位符 2">
            <a:extLst>
              <a:ext uri="{FF2B5EF4-FFF2-40B4-BE49-F238E27FC236}">
                <a16:creationId xmlns="" xmlns:a16="http://schemas.microsoft.com/office/drawing/2014/main" id="{468009F1-AC4C-47A0-9D36-BEF3A1C9C261}"/>
              </a:ext>
            </a:extLst>
          </p:cNvPr>
          <p:cNvSpPr txBox="1">
            <a:spLocks/>
          </p:cNvSpPr>
          <p:nvPr/>
        </p:nvSpPr>
        <p:spPr bwMode="auto">
          <a:xfrm>
            <a:off x="191344" y="1166070"/>
            <a:ext cx="8496944" cy="168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800" dirty="0"/>
              <a:t>NLS system  (</a:t>
            </a:r>
            <a:r>
              <a:rPr lang="en-US" altLang="zh-CN" sz="2800" b="0" dirty="0"/>
              <a:t>or  </a:t>
            </a:r>
            <a:r>
              <a:rPr lang="en-US" altLang="zh-CN" sz="2800" dirty="0"/>
              <a:t>“</a:t>
            </a:r>
            <a:r>
              <a:rPr lang="en-US" altLang="zh-CN" sz="2800" dirty="0" err="1"/>
              <a:t>oN-Line</a:t>
            </a:r>
            <a:r>
              <a:rPr lang="en-US" altLang="zh-CN" sz="2800" dirty="0"/>
              <a:t> System”)  1960s</a:t>
            </a:r>
          </a:p>
          <a:p>
            <a:pPr lvl="1">
              <a:spcBef>
                <a:spcPts val="0"/>
              </a:spcBef>
              <a:buFont typeface="Arial" panose="020B0604020202020204" pitchFamily="34" charset="0"/>
              <a:buChar char="•"/>
            </a:pPr>
            <a:r>
              <a:rPr lang="en-US" altLang="zh-CN" sz="2000" dirty="0"/>
              <a:t>A revolutionary computer collaboration system developed in the 1960s.</a:t>
            </a:r>
          </a:p>
          <a:p>
            <a:pPr lvl="1">
              <a:spcBef>
                <a:spcPts val="0"/>
              </a:spcBef>
              <a:buFont typeface="Arial" panose="020B0604020202020204" pitchFamily="34" charset="0"/>
              <a:buChar char="•"/>
            </a:pPr>
            <a:r>
              <a:rPr lang="en-US" altLang="zh-CN" sz="2000" b="1" dirty="0"/>
              <a:t>Designed by Douglas </a:t>
            </a:r>
            <a:r>
              <a:rPr lang="en-US" altLang="zh-CN" sz="2000" b="1" dirty="0" err="1"/>
              <a:t>Engelbart</a:t>
            </a:r>
            <a:r>
              <a:rPr lang="en-US" altLang="zh-CN" sz="2000" b="1" dirty="0"/>
              <a:t> </a:t>
            </a:r>
          </a:p>
          <a:p>
            <a:pPr lvl="1">
              <a:spcBef>
                <a:spcPts val="0"/>
              </a:spcBef>
              <a:buFont typeface="Arial" panose="020B0604020202020204" pitchFamily="34" charset="0"/>
              <a:buChar char="•"/>
            </a:pPr>
            <a:r>
              <a:rPr lang="en-US" altLang="zh-CN" sz="2000" dirty="0"/>
              <a:t>Publicly demonstrated at the AFIP Fall Joint Conference </a:t>
            </a:r>
            <a:r>
              <a:rPr lang="en-US" altLang="zh-CN" sz="2400" b="1" dirty="0"/>
              <a:t>in 1968</a:t>
            </a:r>
            <a:endParaRPr lang="en-US" altLang="zh-CN" sz="2400" dirty="0"/>
          </a:p>
          <a:p>
            <a:pPr lvl="1"/>
            <a:endParaRPr lang="en-US" altLang="zh-CN" sz="2400" dirty="0"/>
          </a:p>
          <a:p>
            <a:pPr>
              <a:buFont typeface="Arial" panose="020B0604020202020204" pitchFamily="34" charset="0"/>
              <a:buChar char="•"/>
            </a:pPr>
            <a:endParaRPr lang="en-US" altLang="zh-CN" sz="2400" b="1" dirty="0"/>
          </a:p>
          <a:p>
            <a:pPr marL="457200" lvl="1" indent="0">
              <a:buNone/>
            </a:pPr>
            <a:endParaRPr lang="en-US" altLang="en-US" sz="2000" dirty="0"/>
          </a:p>
          <a:p>
            <a:pPr marL="0" lvl="1" indent="0">
              <a:buSzPct val="80000"/>
              <a:buNone/>
            </a:pPr>
            <a:endParaRPr lang="en-US" altLang="zh-CN" sz="2000" b="1" dirty="0">
              <a:solidFill>
                <a:srgbClr val="242790"/>
              </a:solidFill>
              <a:ea typeface="+mj-ea"/>
            </a:endParaRPr>
          </a:p>
        </p:txBody>
      </p:sp>
      <p:pic>
        <p:nvPicPr>
          <p:cNvPr id="22" name="Picture 15" descr="FirstMous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743694" y="3980062"/>
            <a:ext cx="2014639" cy="13734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a:stretch>
            <a:fillRect/>
          </a:stretch>
        </p:blipFill>
        <p:spPr>
          <a:xfrm>
            <a:off x="8743694" y="1104983"/>
            <a:ext cx="3150194" cy="2264299"/>
          </a:xfrm>
          <a:prstGeom prst="rect">
            <a:avLst/>
          </a:prstGeom>
        </p:spPr>
      </p:pic>
      <p:grpSp>
        <p:nvGrpSpPr>
          <p:cNvPr id="20" name="组合 19"/>
          <p:cNvGrpSpPr/>
          <p:nvPr/>
        </p:nvGrpSpPr>
        <p:grpSpPr>
          <a:xfrm>
            <a:off x="479376" y="2780928"/>
            <a:ext cx="2867665" cy="3287885"/>
            <a:chOff x="6686451" y="3077623"/>
            <a:chExt cx="2867665" cy="3287885"/>
          </a:xfrm>
        </p:grpSpPr>
        <p:sp>
          <p:nvSpPr>
            <p:cNvPr id="11" name="文本框 10"/>
            <p:cNvSpPr txBox="1"/>
            <p:nvPr/>
          </p:nvSpPr>
          <p:spPr>
            <a:xfrm>
              <a:off x="6686451" y="6057731"/>
              <a:ext cx="2802895" cy="307777"/>
            </a:xfrm>
            <a:prstGeom prst="rect">
              <a:avLst/>
            </a:prstGeom>
            <a:noFill/>
          </p:spPr>
          <p:txBody>
            <a:bodyPr wrap="square" rtlCol="0">
              <a:spAutoFit/>
            </a:bodyPr>
            <a:lstStyle/>
            <a:p>
              <a:r>
                <a:rPr lang="en-US" altLang="zh-CN" sz="1400" dirty="0"/>
                <a:t>Douglas </a:t>
              </a:r>
              <a:r>
                <a:rPr lang="en-US" altLang="zh-CN" sz="1400" dirty="0" err="1"/>
                <a:t>Engelbart</a:t>
              </a:r>
              <a:r>
                <a:rPr lang="en-US" altLang="zh-CN" sz="1400" dirty="0"/>
                <a:t> (1925-2013)</a:t>
              </a:r>
              <a:endParaRPr lang="zh-CN" altLang="en-US" sz="1400" dirty="0"/>
            </a:p>
          </p:txBody>
        </p:sp>
        <p:sp>
          <p:nvSpPr>
            <p:cNvPr id="12" name="文本框 11"/>
            <p:cNvSpPr txBox="1"/>
            <p:nvPr/>
          </p:nvSpPr>
          <p:spPr>
            <a:xfrm>
              <a:off x="6889820" y="3077623"/>
              <a:ext cx="2664296" cy="400110"/>
            </a:xfrm>
            <a:prstGeom prst="rect">
              <a:avLst/>
            </a:prstGeom>
            <a:noFill/>
          </p:spPr>
          <p:txBody>
            <a:bodyPr wrap="square" rtlCol="0">
              <a:spAutoFit/>
            </a:bodyPr>
            <a:lstStyle/>
            <a:p>
              <a:r>
                <a:rPr lang="en-US" altLang="zh-CN" sz="2000" b="1" dirty="0">
                  <a:solidFill>
                    <a:srgbClr val="FF0000"/>
                  </a:solidFill>
                  <a:effectLst>
                    <a:outerShdw blurRad="38100" dist="38100" dir="2700000" algn="tl">
                      <a:srgbClr val="000000">
                        <a:alpha val="43137"/>
                      </a:srgbClr>
                    </a:outerShdw>
                  </a:effectLst>
                </a:rPr>
                <a:t>Turing Award 1997</a:t>
              </a:r>
              <a:endParaRPr lang="zh-CN" altLang="en-US" sz="2000" b="1" dirty="0">
                <a:solidFill>
                  <a:srgbClr val="FF0000"/>
                </a:solidFill>
                <a:effectLst>
                  <a:outerShdw blurRad="38100" dist="38100" dir="2700000" algn="tl">
                    <a:srgbClr val="000000">
                      <a:alpha val="43137"/>
                    </a:srgbClr>
                  </a:outerShdw>
                </a:effectLst>
              </a:endParaRPr>
            </a:p>
          </p:txBody>
        </p:sp>
      </p:grpSp>
      <p:pic>
        <p:nvPicPr>
          <p:cNvPr id="16" name="Picture 5" descr="engelbart"/>
          <p:cNvPicPr>
            <a:picLocks noGrp="1" noChangeAspect="1" noChangeArrowheads="1"/>
          </p:cNvPicPr>
          <p:nvPr>
            <p:ph sz="quarter" idx="1"/>
          </p:nvPr>
        </p:nvPicPr>
        <p:blipFill>
          <a:blip r:embed="rId6">
            <a:extLst>
              <a:ext uri="{28A0092B-C50C-407E-A947-70E740481C1C}">
                <a14:useLocalDpi xmlns:a14="http://schemas.microsoft.com/office/drawing/2010/main" val="0"/>
              </a:ext>
            </a:extLst>
          </a:blip>
          <a:srcRect/>
          <a:stretch>
            <a:fillRect/>
          </a:stretch>
        </p:blipFill>
        <p:spPr>
          <a:xfrm>
            <a:off x="940062" y="3181038"/>
            <a:ext cx="1771375" cy="25602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descr="FirstMouse2"/>
          <p:cNvPicPr>
            <a:picLocks noChangeAspect="1" noChangeArrowheads="1"/>
          </p:cNvPicPr>
          <p:nvPr/>
        </p:nvPicPr>
        <p:blipFill rotWithShape="1">
          <a:blip r:embed="rId7">
            <a:extLst>
              <a:ext uri="{28A0092B-C50C-407E-A947-70E740481C1C}">
                <a14:useLocalDpi xmlns:a14="http://schemas.microsoft.com/office/drawing/2010/main" val="0"/>
              </a:ext>
            </a:extLst>
          </a:blip>
          <a:srcRect t="2" b="16811"/>
          <a:stretch/>
        </p:blipFill>
        <p:spPr>
          <a:xfrm>
            <a:off x="9919983" y="4977328"/>
            <a:ext cx="1969429" cy="140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8658085" y="3425224"/>
            <a:ext cx="3321412"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1968</a:t>
            </a:r>
            <a:r>
              <a:rPr lang="zh-CN" altLang="en-US" sz="1400" b="1" dirty="0">
                <a:latin typeface="微软雅黑" panose="020B0503020204020204" pitchFamily="34" charset="-122"/>
                <a:ea typeface="微软雅黑" panose="020B0503020204020204" pitchFamily="34" charset="-122"/>
              </a:rPr>
              <a:t>年大会演示：用</a:t>
            </a:r>
            <a:r>
              <a:rPr lang="zh-CN" altLang="en-US" sz="1400" b="1" dirty="0">
                <a:solidFill>
                  <a:srgbClr val="FF0000"/>
                </a:solidFill>
                <a:latin typeface="微软雅黑" panose="020B0503020204020204" pitchFamily="34" charset="-122"/>
                <a:ea typeface="微软雅黑" panose="020B0503020204020204" pitchFamily="34" charset="-122"/>
              </a:rPr>
              <a:t>鼠标</a:t>
            </a:r>
            <a:r>
              <a:rPr lang="zh-CN" altLang="en-US" sz="1400" b="1" dirty="0">
                <a:latin typeface="微软雅黑" panose="020B0503020204020204" pitchFamily="34" charset="-122"/>
                <a:ea typeface="微软雅黑" panose="020B0503020204020204" pitchFamily="34" charset="-122"/>
              </a:rPr>
              <a:t>进行文档编辑</a:t>
            </a:r>
          </a:p>
        </p:txBody>
      </p:sp>
      <p:sp>
        <p:nvSpPr>
          <p:cNvPr id="24" name="椭圆 23"/>
          <p:cNvSpPr/>
          <p:nvPr/>
        </p:nvSpPr>
        <p:spPr>
          <a:xfrm>
            <a:off x="11022418" y="2340675"/>
            <a:ext cx="933803" cy="880093"/>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椭圆 28"/>
          <p:cNvSpPr/>
          <p:nvPr/>
        </p:nvSpPr>
        <p:spPr>
          <a:xfrm>
            <a:off x="9936199" y="1057070"/>
            <a:ext cx="469614" cy="46273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文本框 27"/>
          <p:cNvSpPr txBox="1"/>
          <p:nvPr/>
        </p:nvSpPr>
        <p:spPr>
          <a:xfrm>
            <a:off x="9859945" y="764212"/>
            <a:ext cx="682832" cy="338554"/>
          </a:xfrm>
          <a:prstGeom prst="rect">
            <a:avLst/>
          </a:prstGeom>
          <a:noFill/>
        </p:spPr>
        <p:txBody>
          <a:bodyPr wrap="square" rtlCol="0">
            <a:spAutoFit/>
          </a:bodyPr>
          <a:lstStyle/>
          <a:p>
            <a:r>
              <a:rPr lang="zh-CN" altLang="en-US" sz="1600" dirty="0">
                <a:solidFill>
                  <a:srgbClr val="FF0000"/>
                </a:solidFill>
              </a:rPr>
              <a:t>光标</a:t>
            </a:r>
          </a:p>
        </p:txBody>
      </p:sp>
      <p:sp>
        <p:nvSpPr>
          <p:cNvPr id="31" name="文本框 30"/>
          <p:cNvSpPr txBox="1"/>
          <p:nvPr/>
        </p:nvSpPr>
        <p:spPr>
          <a:xfrm>
            <a:off x="11893888" y="2480415"/>
            <a:ext cx="682832" cy="584775"/>
          </a:xfrm>
          <a:prstGeom prst="rect">
            <a:avLst/>
          </a:prstGeom>
          <a:noFill/>
        </p:spPr>
        <p:txBody>
          <a:bodyPr wrap="square" rtlCol="0">
            <a:spAutoFit/>
          </a:bodyPr>
          <a:lstStyle/>
          <a:p>
            <a:r>
              <a:rPr lang="zh-CN" altLang="en-US" sz="1600" dirty="0">
                <a:solidFill>
                  <a:srgbClr val="FF0000"/>
                </a:solidFill>
              </a:rPr>
              <a:t>鼠</a:t>
            </a:r>
            <a:endParaRPr lang="en-US" altLang="zh-CN" sz="1600" dirty="0">
              <a:solidFill>
                <a:srgbClr val="FF0000"/>
              </a:solidFill>
            </a:endParaRPr>
          </a:p>
          <a:p>
            <a:r>
              <a:rPr lang="zh-CN" altLang="en-US" sz="1600" dirty="0">
                <a:solidFill>
                  <a:srgbClr val="FF0000"/>
                </a:solidFill>
              </a:rPr>
              <a:t>标</a:t>
            </a:r>
          </a:p>
        </p:txBody>
      </p:sp>
      <p:sp>
        <p:nvSpPr>
          <p:cNvPr id="32" name="内容占位符 2">
            <a:extLst>
              <a:ext uri="{FF2B5EF4-FFF2-40B4-BE49-F238E27FC236}">
                <a16:creationId xmlns="" xmlns:a16="http://schemas.microsoft.com/office/drawing/2014/main" id="{468009F1-AC4C-47A0-9D36-BEF3A1C9C261}"/>
              </a:ext>
            </a:extLst>
          </p:cNvPr>
          <p:cNvSpPr txBox="1">
            <a:spLocks/>
          </p:cNvSpPr>
          <p:nvPr/>
        </p:nvSpPr>
        <p:spPr bwMode="auto">
          <a:xfrm>
            <a:off x="3569881" y="2734820"/>
            <a:ext cx="4950972" cy="386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800" dirty="0"/>
              <a:t>Main features</a:t>
            </a:r>
          </a:p>
          <a:p>
            <a:pPr lvl="1">
              <a:spcBef>
                <a:spcPts val="0"/>
              </a:spcBef>
              <a:buFont typeface="Arial" panose="020B0604020202020204" pitchFamily="34" charset="0"/>
              <a:buChar char="•"/>
            </a:pPr>
            <a:r>
              <a:rPr lang="en-US" altLang="zh-CN" sz="2400" b="1" dirty="0">
                <a:solidFill>
                  <a:srgbClr val="0000FF"/>
                </a:solidFill>
              </a:rPr>
              <a:t>The mouse </a:t>
            </a:r>
          </a:p>
          <a:p>
            <a:pPr lvl="1">
              <a:spcBef>
                <a:spcPts val="0"/>
              </a:spcBef>
              <a:buFont typeface="Arial" panose="020B0604020202020204" pitchFamily="34" charset="0"/>
              <a:buChar char="•"/>
            </a:pPr>
            <a:r>
              <a:rPr lang="en-US" altLang="zh-CN" sz="2000" dirty="0"/>
              <a:t>Multiple windows</a:t>
            </a:r>
          </a:p>
          <a:p>
            <a:pPr lvl="1">
              <a:spcBef>
                <a:spcPts val="0"/>
              </a:spcBef>
              <a:buFont typeface="Arial" panose="020B0604020202020204" pitchFamily="34" charset="0"/>
              <a:buChar char="•"/>
            </a:pPr>
            <a:r>
              <a:rPr lang="en-US" altLang="zh-CN" sz="2000" b="1" dirty="0"/>
              <a:t>hypermedia</a:t>
            </a:r>
          </a:p>
          <a:p>
            <a:pPr lvl="1">
              <a:spcBef>
                <a:spcPts val="0"/>
              </a:spcBef>
              <a:buFont typeface="Arial" panose="020B0604020202020204" pitchFamily="34" charset="0"/>
              <a:buChar char="•"/>
            </a:pPr>
            <a:r>
              <a:rPr lang="en-US" altLang="zh-CN" sz="2000" dirty="0"/>
              <a:t>modern word processing</a:t>
            </a:r>
          </a:p>
          <a:p>
            <a:pPr lvl="1">
              <a:spcBef>
                <a:spcPts val="0"/>
              </a:spcBef>
              <a:buFont typeface="Arial" panose="020B0604020202020204" pitchFamily="34" charset="0"/>
              <a:buChar char="•"/>
            </a:pPr>
            <a:r>
              <a:rPr lang="en-US" altLang="zh-CN" sz="2000" dirty="0"/>
              <a:t>shared files	</a:t>
            </a:r>
          </a:p>
          <a:p>
            <a:pPr lvl="1">
              <a:spcBef>
                <a:spcPts val="0"/>
              </a:spcBef>
              <a:buFont typeface="Arial" panose="020B0604020202020204" pitchFamily="34" charset="0"/>
              <a:buChar char="•"/>
            </a:pPr>
            <a:r>
              <a:rPr lang="en-US" altLang="zh-CN" sz="2000" dirty="0"/>
              <a:t>electronic messaging</a:t>
            </a:r>
          </a:p>
          <a:p>
            <a:pPr lvl="1">
              <a:spcBef>
                <a:spcPts val="0"/>
              </a:spcBef>
              <a:buFont typeface="Arial" panose="020B0604020202020204" pitchFamily="34" charset="0"/>
              <a:buChar char="•"/>
            </a:pPr>
            <a:r>
              <a:rPr lang="en-US" altLang="zh-CN" sz="2000" dirty="0"/>
              <a:t>shared displays with multiple pointers</a:t>
            </a:r>
          </a:p>
          <a:p>
            <a:pPr lvl="1">
              <a:spcBef>
                <a:spcPts val="0"/>
              </a:spcBef>
              <a:buFont typeface="Arial" panose="020B0604020202020204" pitchFamily="34" charset="0"/>
              <a:buChar char="•"/>
            </a:pPr>
            <a:r>
              <a:rPr lang="en-US" altLang="zh-CN" sz="2000" dirty="0"/>
              <a:t>audio/video conferencing</a:t>
            </a:r>
          </a:p>
          <a:p>
            <a:pPr lvl="1">
              <a:spcBef>
                <a:spcPts val="0"/>
              </a:spcBef>
              <a:buFont typeface="Arial" panose="020B0604020202020204" pitchFamily="34" charset="0"/>
              <a:buChar char="•"/>
            </a:pPr>
            <a:r>
              <a:rPr lang="en-US" altLang="zh-CN" sz="2000" dirty="0"/>
              <a:t>ideas of an Internet</a:t>
            </a:r>
          </a:p>
          <a:p>
            <a:pPr lvl="1"/>
            <a:endParaRPr lang="en-US" altLang="zh-CN" sz="2400" dirty="0"/>
          </a:p>
          <a:p>
            <a:pPr lvl="1"/>
            <a:endParaRPr lang="en-US" altLang="zh-CN" sz="2400" dirty="0"/>
          </a:p>
          <a:p>
            <a:pPr>
              <a:buFont typeface="Arial" panose="020B0604020202020204" pitchFamily="34" charset="0"/>
              <a:buChar char="•"/>
            </a:pPr>
            <a:endParaRPr lang="en-US" altLang="zh-CN" sz="2400" b="1" dirty="0"/>
          </a:p>
          <a:p>
            <a:pPr marL="457200" lvl="1" indent="0">
              <a:buNone/>
            </a:pPr>
            <a:endParaRPr lang="en-US" altLang="en-US" sz="2000" dirty="0"/>
          </a:p>
          <a:p>
            <a:pPr marL="0" lvl="1" indent="0">
              <a:buSzPct val="80000"/>
              <a:buNone/>
            </a:pPr>
            <a:endParaRPr lang="en-US" altLang="zh-CN" sz="2000" b="1" dirty="0">
              <a:solidFill>
                <a:srgbClr val="242790"/>
              </a:solidFill>
              <a:ea typeface="+mj-ea"/>
            </a:endParaRPr>
          </a:p>
        </p:txBody>
      </p:sp>
    </p:spTree>
    <p:extLst>
      <p:ext uri="{BB962C8B-B14F-4D97-AF65-F5344CB8AC3E}">
        <p14:creationId xmlns:p14="http://schemas.microsoft.com/office/powerpoint/2010/main" val="181251949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1B58C783-838D-4B31-B717-535FA13D24EE}"/>
              </a:ext>
            </a:extLst>
          </p:cNvPr>
          <p:cNvSpPr>
            <a:spLocks noGrp="1"/>
          </p:cNvSpPr>
          <p:nvPr>
            <p:ph type="title"/>
          </p:nvPr>
        </p:nvSpPr>
        <p:spPr>
          <a:xfrm>
            <a:off x="1127448" y="116632"/>
            <a:ext cx="9673076" cy="954360"/>
          </a:xfrm>
        </p:spPr>
        <p:txBody>
          <a:bodyPr>
            <a:noAutofit/>
          </a:bodyPr>
          <a:lstStyle/>
          <a:p>
            <a:r>
              <a:rPr lang="en-US" altLang="zh-CN" sz="3200" dirty="0" err="1">
                <a:latin typeface="Times New Roman" panose="02020603050405020304" pitchFamily="18" charset="0"/>
              </a:rPr>
              <a:t>Dynabook</a:t>
            </a:r>
            <a:r>
              <a:rPr lang="en-US" altLang="zh-CN" sz="3200" dirty="0">
                <a:latin typeface="Times New Roman" panose="02020603050405020304" pitchFamily="18" charset="0"/>
              </a:rPr>
              <a:t> vision (1972)</a:t>
            </a:r>
            <a:endParaRPr lang="zh-CN" altLang="en-US" sz="3200" dirty="0">
              <a:latin typeface="Times New Roman" panose="02020603050405020304" pitchFamily="18" charset="0"/>
            </a:endParaRPr>
          </a:p>
        </p:txBody>
      </p:sp>
      <p:sp>
        <p:nvSpPr>
          <p:cNvPr id="8" name="内容占位符 2">
            <a:extLst>
              <a:ext uri="{FF2B5EF4-FFF2-40B4-BE49-F238E27FC236}">
                <a16:creationId xmlns="" xmlns:a16="http://schemas.microsoft.com/office/drawing/2014/main" id="{468009F1-AC4C-47A0-9D36-BEF3A1C9C261}"/>
              </a:ext>
            </a:extLst>
          </p:cNvPr>
          <p:cNvSpPr txBox="1">
            <a:spLocks/>
          </p:cNvSpPr>
          <p:nvPr/>
        </p:nvSpPr>
        <p:spPr bwMode="auto">
          <a:xfrm>
            <a:off x="191344" y="1166070"/>
            <a:ext cx="8784976" cy="168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Font typeface="Wingdings" panose="05000000000000000000" pitchFamily="2" charset="2"/>
              <a:buChar char="n"/>
            </a:pPr>
            <a:r>
              <a:rPr lang="en-US" altLang="zh-CN" sz="2800" dirty="0" err="1"/>
              <a:t>Dynabook</a:t>
            </a:r>
            <a:r>
              <a:rPr lang="en-US" altLang="zh-CN" sz="2800" dirty="0"/>
              <a:t> </a:t>
            </a:r>
          </a:p>
          <a:p>
            <a:pPr lvl="1">
              <a:spcBef>
                <a:spcPts val="600"/>
              </a:spcBef>
              <a:buFont typeface="Arial" panose="020B0604020202020204" pitchFamily="34" charset="0"/>
              <a:buChar char="•"/>
            </a:pPr>
            <a:r>
              <a:rPr lang="en-US" altLang="zh-CN" sz="2000" dirty="0"/>
              <a:t>In 1972 </a:t>
            </a:r>
            <a:r>
              <a:rPr lang="en-US" altLang="zh-CN" sz="2000" b="1" u="sng" dirty="0">
                <a:solidFill>
                  <a:srgbClr val="0000FF"/>
                </a:solidFill>
              </a:rPr>
              <a:t>Alay Kay</a:t>
            </a:r>
            <a:r>
              <a:rPr lang="en-US" altLang="zh-CN" sz="2000" dirty="0"/>
              <a:t>’s article “A personal computer for children of all ages”</a:t>
            </a:r>
          </a:p>
          <a:p>
            <a:pPr lvl="1">
              <a:spcBef>
                <a:spcPts val="600"/>
              </a:spcBef>
              <a:buFont typeface="Arial" panose="020B0604020202020204" pitchFamily="34" charset="0"/>
              <a:buChar char="•"/>
            </a:pPr>
            <a:r>
              <a:rPr lang="en-US" altLang="zh-CN" sz="2000" dirty="0"/>
              <a:t>Conceptual vision of a laptop/tablet computer.  </a:t>
            </a:r>
          </a:p>
          <a:p>
            <a:pPr marL="457200" lvl="1" indent="0">
              <a:spcBef>
                <a:spcPts val="600"/>
              </a:spcBef>
              <a:buNone/>
            </a:pPr>
            <a:r>
              <a:rPr lang="zh-CN" altLang="en-US" sz="2000" b="1" dirty="0">
                <a:latin typeface="微软雅黑" panose="020B0503020204020204" pitchFamily="34" charset="-122"/>
                <a:ea typeface="微软雅黑" panose="020B0503020204020204" pitchFamily="34" charset="-122"/>
              </a:rPr>
              <a:t>    提出了便携电脑与平板电脑的原型设计</a:t>
            </a:r>
            <a:endParaRPr lang="en-US" altLang="zh-CN" sz="2000" b="1" dirty="0">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endParaRPr lang="en-US" altLang="zh-CN" sz="2400" b="1" dirty="0"/>
          </a:p>
          <a:p>
            <a:pPr marL="457200" lvl="1" indent="0">
              <a:spcBef>
                <a:spcPts val="600"/>
              </a:spcBef>
              <a:buNone/>
            </a:pPr>
            <a:endParaRPr lang="en-US" altLang="en-US" sz="2000" dirty="0"/>
          </a:p>
          <a:p>
            <a:pPr marL="0" lvl="1" indent="0">
              <a:spcBef>
                <a:spcPts val="600"/>
              </a:spcBef>
              <a:buSzPct val="80000"/>
              <a:buNone/>
            </a:pPr>
            <a:endParaRPr lang="en-US" altLang="zh-CN" sz="2000" b="1" dirty="0">
              <a:solidFill>
                <a:srgbClr val="242790"/>
              </a:solidFill>
              <a:ea typeface="+mj-ea"/>
            </a:endParaRPr>
          </a:p>
        </p:txBody>
      </p:sp>
      <p:pic>
        <p:nvPicPr>
          <p:cNvPr id="33" name="Picture 7" descr="GASCH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417509" y="1674425"/>
            <a:ext cx="2127250" cy="27368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p:cNvSpPr txBox="1"/>
          <p:nvPr/>
        </p:nvSpPr>
        <p:spPr>
          <a:xfrm>
            <a:off x="9243351" y="1244773"/>
            <a:ext cx="2664296" cy="400110"/>
          </a:xfrm>
          <a:prstGeom prst="rect">
            <a:avLst/>
          </a:prstGeom>
          <a:noFill/>
        </p:spPr>
        <p:txBody>
          <a:bodyPr wrap="square" rtlCol="0">
            <a:spAutoFit/>
          </a:bodyPr>
          <a:lstStyle/>
          <a:p>
            <a:r>
              <a:rPr lang="en-US" altLang="zh-CN" sz="2000" b="1" dirty="0">
                <a:solidFill>
                  <a:srgbClr val="FF0000"/>
                </a:solidFill>
                <a:effectLst>
                  <a:outerShdw blurRad="38100" dist="38100" dir="2700000" algn="tl">
                    <a:srgbClr val="000000">
                      <a:alpha val="43137"/>
                    </a:srgbClr>
                  </a:outerShdw>
                </a:effectLst>
              </a:rPr>
              <a:t>Turing Award 2003</a:t>
            </a:r>
            <a:endParaRPr lang="zh-CN" altLang="en-US" sz="2000" b="1" dirty="0">
              <a:solidFill>
                <a:srgbClr val="FF0000"/>
              </a:solidFill>
              <a:effectLst>
                <a:outerShdw blurRad="38100" dist="38100" dir="2700000" algn="tl">
                  <a:srgbClr val="000000">
                    <a:alpha val="43137"/>
                  </a:srgbClr>
                </a:outerShdw>
              </a:effectLst>
            </a:endParaRPr>
          </a:p>
        </p:txBody>
      </p:sp>
      <p:sp>
        <p:nvSpPr>
          <p:cNvPr id="37" name="文本框 36"/>
          <p:cNvSpPr txBox="1"/>
          <p:nvPr/>
        </p:nvSpPr>
        <p:spPr>
          <a:xfrm>
            <a:off x="9581034" y="4476104"/>
            <a:ext cx="1800200" cy="307777"/>
          </a:xfrm>
          <a:prstGeom prst="rect">
            <a:avLst/>
          </a:prstGeom>
          <a:noFill/>
        </p:spPr>
        <p:txBody>
          <a:bodyPr wrap="square" rtlCol="0">
            <a:spAutoFit/>
          </a:bodyPr>
          <a:lstStyle/>
          <a:p>
            <a:pPr algn="ctr"/>
            <a:r>
              <a:rPr lang="en-US" altLang="zh-CN" sz="1400" dirty="0"/>
              <a:t>Alan Kay (1940- )</a:t>
            </a:r>
            <a:endParaRPr lang="zh-CN" altLang="en-US" sz="1400" dirty="0"/>
          </a:p>
        </p:txBody>
      </p:sp>
      <p:pic>
        <p:nvPicPr>
          <p:cNvPr id="40" name="图片 39"/>
          <p:cNvPicPr>
            <a:picLocks noChangeAspect="1"/>
          </p:cNvPicPr>
          <p:nvPr/>
        </p:nvPicPr>
        <p:blipFill>
          <a:blip r:embed="rId5"/>
          <a:stretch>
            <a:fillRect/>
          </a:stretch>
        </p:blipFill>
        <p:spPr>
          <a:xfrm>
            <a:off x="2351585" y="2996952"/>
            <a:ext cx="3888432" cy="1084570"/>
          </a:xfrm>
          <a:prstGeom prst="rect">
            <a:avLst/>
          </a:prstGeom>
        </p:spPr>
      </p:pic>
      <p:pic>
        <p:nvPicPr>
          <p:cNvPr id="39" name="图片 38"/>
          <p:cNvPicPr>
            <a:picLocks noChangeAspect="1"/>
          </p:cNvPicPr>
          <p:nvPr/>
        </p:nvPicPr>
        <p:blipFill>
          <a:blip r:embed="rId6"/>
          <a:stretch>
            <a:fillRect/>
          </a:stretch>
        </p:blipFill>
        <p:spPr>
          <a:xfrm>
            <a:off x="452458" y="3886395"/>
            <a:ext cx="2647129" cy="2117703"/>
          </a:xfrm>
          <a:prstGeom prst="rect">
            <a:avLst/>
          </a:prstGeom>
        </p:spPr>
      </p:pic>
      <p:pic>
        <p:nvPicPr>
          <p:cNvPr id="38" name="图片 37"/>
          <p:cNvPicPr>
            <a:picLocks noChangeAspect="1"/>
          </p:cNvPicPr>
          <p:nvPr/>
        </p:nvPicPr>
        <p:blipFill>
          <a:blip r:embed="rId7"/>
          <a:stretch>
            <a:fillRect/>
          </a:stretch>
        </p:blipFill>
        <p:spPr>
          <a:xfrm>
            <a:off x="5668026" y="3717032"/>
            <a:ext cx="2499041" cy="2091939"/>
          </a:xfrm>
          <a:prstGeom prst="rect">
            <a:avLst/>
          </a:prstGeom>
        </p:spPr>
      </p:pic>
      <p:sp>
        <p:nvSpPr>
          <p:cNvPr id="42" name="文本框 41"/>
          <p:cNvSpPr txBox="1"/>
          <p:nvPr/>
        </p:nvSpPr>
        <p:spPr>
          <a:xfrm>
            <a:off x="9243351" y="4882557"/>
            <a:ext cx="2601801" cy="1323439"/>
          </a:xfrm>
          <a:prstGeom prst="rect">
            <a:avLst/>
          </a:prstGeom>
          <a:noFill/>
        </p:spPr>
        <p:txBody>
          <a:bodyPr wrap="square" rtlCol="0">
            <a:spAutoFit/>
          </a:bodyPr>
          <a:lstStyle/>
          <a:p>
            <a:r>
              <a:rPr lang="en-US" altLang="zh-CN" sz="1600" dirty="0">
                <a:solidFill>
                  <a:srgbClr val="0000FF"/>
                </a:solidFill>
              </a:rPr>
              <a:t>Also: </a:t>
            </a:r>
          </a:p>
          <a:p>
            <a:pPr marL="285750" indent="-285750">
              <a:buFont typeface="Wingdings" panose="05000000000000000000" pitchFamily="2" charset="2"/>
              <a:buChar char="n"/>
            </a:pPr>
            <a:r>
              <a:rPr lang="en-US" altLang="zh-CN" sz="1600" dirty="0"/>
              <a:t>Smalltalk</a:t>
            </a:r>
            <a:r>
              <a:rPr lang="zh-CN" altLang="en-US" sz="1600" dirty="0"/>
              <a:t>面向对象程序设计思想提出者</a:t>
            </a:r>
            <a:endParaRPr lang="en-US" altLang="zh-CN" sz="1600" dirty="0"/>
          </a:p>
          <a:p>
            <a:pPr marL="285750" indent="-285750">
              <a:buFont typeface="Wingdings" panose="05000000000000000000" pitchFamily="2" charset="2"/>
              <a:buChar char="n"/>
            </a:pPr>
            <a:r>
              <a:rPr lang="en-US" altLang="zh-CN" sz="1600" dirty="0"/>
              <a:t>overlapping windowing GUI</a:t>
            </a:r>
            <a:r>
              <a:rPr lang="zh-CN" altLang="en-US" sz="1600" dirty="0"/>
              <a:t>提出者</a:t>
            </a:r>
            <a:endParaRPr lang="en-US" altLang="zh-CN" sz="1600" b="1" dirty="0"/>
          </a:p>
        </p:txBody>
      </p:sp>
    </p:spTree>
    <p:extLst>
      <p:ext uri="{BB962C8B-B14F-4D97-AF65-F5344CB8AC3E}">
        <p14:creationId xmlns:p14="http://schemas.microsoft.com/office/powerpoint/2010/main" val="175808275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1B58C783-838D-4B31-B717-535FA13D24EE}"/>
              </a:ext>
            </a:extLst>
          </p:cNvPr>
          <p:cNvSpPr>
            <a:spLocks noGrp="1"/>
          </p:cNvSpPr>
          <p:nvPr>
            <p:ph type="title"/>
          </p:nvPr>
        </p:nvSpPr>
        <p:spPr>
          <a:xfrm>
            <a:off x="983432" y="116632"/>
            <a:ext cx="9817092" cy="954360"/>
          </a:xfrm>
        </p:spPr>
        <p:txBody>
          <a:bodyPr>
            <a:noAutofit/>
          </a:bodyPr>
          <a:lstStyle/>
          <a:p>
            <a:r>
              <a:rPr lang="en-US" altLang="zh-CN" sz="3200" dirty="0">
                <a:latin typeface="Times New Roman" panose="02020603050405020304" pitchFamily="18" charset="0"/>
              </a:rPr>
              <a:t>The first modern personal computer (</a:t>
            </a:r>
            <a:r>
              <a:rPr lang="zh-CN" altLang="en-US" sz="3200" dirty="0">
                <a:latin typeface="Times New Roman" panose="02020603050405020304" pitchFamily="18" charset="0"/>
              </a:rPr>
              <a:t>首台现代个人电脑</a:t>
            </a:r>
            <a:r>
              <a:rPr lang="en-US" altLang="zh-CN"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8" name="内容占位符 2">
            <a:extLst>
              <a:ext uri="{FF2B5EF4-FFF2-40B4-BE49-F238E27FC236}">
                <a16:creationId xmlns="" xmlns:a16="http://schemas.microsoft.com/office/drawing/2014/main" id="{468009F1-AC4C-47A0-9D36-BEF3A1C9C261}"/>
              </a:ext>
            </a:extLst>
          </p:cNvPr>
          <p:cNvSpPr txBox="1">
            <a:spLocks/>
          </p:cNvSpPr>
          <p:nvPr/>
        </p:nvSpPr>
        <p:spPr bwMode="auto">
          <a:xfrm>
            <a:off x="3047" y="1272272"/>
            <a:ext cx="5667714" cy="169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dirty="0"/>
              <a:t>Xerox Alto </a:t>
            </a:r>
            <a:r>
              <a:rPr lang="en-US" altLang="zh-CN" sz="2400" dirty="0"/>
              <a:t>in 1973 at Xerox PARC</a:t>
            </a:r>
          </a:p>
          <a:p>
            <a:pPr lvl="1">
              <a:buFont typeface="Arial" panose="020B0604020202020204" pitchFamily="34" charset="0"/>
              <a:buChar char="•"/>
            </a:pPr>
            <a:r>
              <a:rPr lang="en-US" altLang="zh-CN" sz="2000" b="1" dirty="0"/>
              <a:t>designed mostly by Charles P. Thacker</a:t>
            </a:r>
          </a:p>
          <a:p>
            <a:pPr lvl="1">
              <a:buFont typeface="Arial" panose="020B0604020202020204" pitchFamily="34" charset="0"/>
              <a:buChar char="•"/>
            </a:pPr>
            <a:r>
              <a:rPr lang="en-US" altLang="zh-CN" sz="2000" dirty="0">
                <a:solidFill>
                  <a:srgbClr val="0000FF"/>
                </a:solidFill>
              </a:rPr>
              <a:t>Mouse</a:t>
            </a:r>
            <a:r>
              <a:rPr lang="en-US" altLang="zh-CN" sz="2000" dirty="0"/>
              <a:t>-driven Graphical User Interface</a:t>
            </a:r>
          </a:p>
          <a:p>
            <a:pPr marL="457200" lvl="1" indent="0">
              <a:buNone/>
            </a:pPr>
            <a:endParaRPr lang="en-US" altLang="en-US" sz="2000" dirty="0"/>
          </a:p>
          <a:p>
            <a:pPr marL="0" lvl="1" indent="0">
              <a:buSzPct val="80000"/>
              <a:buNone/>
            </a:pPr>
            <a:endParaRPr lang="en-US" altLang="zh-CN" sz="2000" b="1" dirty="0">
              <a:solidFill>
                <a:srgbClr val="242790"/>
              </a:solidFill>
              <a:ea typeface="+mj-ea"/>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761" y="1294827"/>
            <a:ext cx="3505643" cy="4675651"/>
          </a:xfrm>
          <a:prstGeom prst="rect">
            <a:avLst/>
          </a:prstGeom>
        </p:spPr>
      </p:pic>
      <p:grpSp>
        <p:nvGrpSpPr>
          <p:cNvPr id="7" name="组合 6"/>
          <p:cNvGrpSpPr/>
          <p:nvPr/>
        </p:nvGrpSpPr>
        <p:grpSpPr>
          <a:xfrm>
            <a:off x="1343472" y="2989037"/>
            <a:ext cx="2802895" cy="2989543"/>
            <a:chOff x="2751186" y="3038418"/>
            <a:chExt cx="2802895" cy="2989543"/>
          </a:xfrm>
        </p:grpSpPr>
        <p:sp>
          <p:nvSpPr>
            <p:cNvPr id="11" name="文本框 10"/>
            <p:cNvSpPr txBox="1"/>
            <p:nvPr/>
          </p:nvSpPr>
          <p:spPr>
            <a:xfrm>
              <a:off x="2751186" y="5720184"/>
              <a:ext cx="2802895" cy="307777"/>
            </a:xfrm>
            <a:prstGeom prst="rect">
              <a:avLst/>
            </a:prstGeom>
            <a:noFill/>
          </p:spPr>
          <p:txBody>
            <a:bodyPr wrap="square" rtlCol="0">
              <a:spAutoFit/>
            </a:bodyPr>
            <a:lstStyle/>
            <a:p>
              <a:r>
                <a:rPr lang="en-US" altLang="zh-CN" sz="1400" dirty="0"/>
                <a:t>Charles Thacker (1943-2017)</a:t>
              </a:r>
              <a:endParaRPr lang="zh-CN" altLang="en-US" sz="1400" dirty="0"/>
            </a:p>
          </p:txBody>
        </p:sp>
        <p:sp>
          <p:nvSpPr>
            <p:cNvPr id="12" name="文本框 11"/>
            <p:cNvSpPr txBox="1"/>
            <p:nvPr/>
          </p:nvSpPr>
          <p:spPr>
            <a:xfrm>
              <a:off x="2751186" y="3038418"/>
              <a:ext cx="2664296" cy="400110"/>
            </a:xfrm>
            <a:prstGeom prst="rect">
              <a:avLst/>
            </a:prstGeom>
            <a:noFill/>
          </p:spPr>
          <p:txBody>
            <a:bodyPr wrap="square" rtlCol="0">
              <a:spAutoFit/>
            </a:bodyPr>
            <a:lstStyle/>
            <a:p>
              <a:r>
                <a:rPr lang="en-US" altLang="zh-CN" sz="2000" b="1" dirty="0">
                  <a:solidFill>
                    <a:srgbClr val="FF0000"/>
                  </a:solidFill>
                </a:rPr>
                <a:t>Turing Award 2009</a:t>
              </a:r>
              <a:endParaRPr lang="zh-CN" altLang="en-US" sz="2000" b="1" dirty="0">
                <a:solidFill>
                  <a:srgbClr val="FF0000"/>
                </a:solidFill>
              </a:endParaRPr>
            </a:p>
          </p:txBody>
        </p: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t="2631" b="5442"/>
            <a:stretch/>
          </p:blipFill>
          <p:spPr>
            <a:xfrm>
              <a:off x="3105809" y="3561638"/>
              <a:ext cx="1721100" cy="2115223"/>
            </a:xfrm>
            <a:prstGeom prst="rect">
              <a:avLst/>
            </a:prstGeom>
          </p:spPr>
        </p:pic>
      </p:grpSp>
      <p:sp>
        <p:nvSpPr>
          <p:cNvPr id="5" name="矩形 4"/>
          <p:cNvSpPr/>
          <p:nvPr/>
        </p:nvSpPr>
        <p:spPr>
          <a:xfrm>
            <a:off x="6610508" y="5996092"/>
            <a:ext cx="1769908" cy="338554"/>
          </a:xfrm>
          <a:prstGeom prst="rect">
            <a:avLst/>
          </a:prstGeom>
        </p:spPr>
        <p:txBody>
          <a:bodyPr wrap="none">
            <a:spAutoFit/>
          </a:bodyPr>
          <a:lstStyle/>
          <a:p>
            <a:r>
              <a:rPr lang="en-US" altLang="zh-CN" sz="1600" dirty="0"/>
              <a:t>Xerox Alto (1973)</a:t>
            </a:r>
            <a:endParaRPr lang="zh-CN" altLang="en-US" sz="1600" dirty="0"/>
          </a:p>
        </p:txBody>
      </p:sp>
      <p:pic>
        <p:nvPicPr>
          <p:cNvPr id="3074" name="Picture 2" descr="https://upload.wikimedia.org/wikipedia/commons/thumb/9/9a/Computer_Museum_of_America_%2802%29.jpg/220px-Computer_Museum_of_America_%2802%29.jpg"/>
          <p:cNvPicPr>
            <a:picLocks noChangeAspect="1" noChangeArrowheads="1"/>
          </p:cNvPicPr>
          <p:nvPr/>
        </p:nvPicPr>
        <p:blipFill rotWithShape="1">
          <a:blip r:embed="rId6">
            <a:extLst>
              <a:ext uri="{28A0092B-C50C-407E-A947-70E740481C1C}">
                <a14:useLocalDpi xmlns:a14="http://schemas.microsoft.com/office/drawing/2010/main" val="0"/>
              </a:ext>
            </a:extLst>
          </a:blip>
          <a:srcRect l="6941" t="9097" r="20597" b="1229"/>
          <a:stretch/>
        </p:blipFill>
        <p:spPr bwMode="auto">
          <a:xfrm>
            <a:off x="8489271" y="1296360"/>
            <a:ext cx="1693417" cy="1400326"/>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10254133" y="1262903"/>
            <a:ext cx="1210588" cy="338554"/>
          </a:xfrm>
          <a:prstGeom prst="rect">
            <a:avLst/>
          </a:prstGeom>
        </p:spPr>
        <p:txBody>
          <a:bodyPr wrap="none">
            <a:spAutoFit/>
          </a:bodyPr>
          <a:lstStyle/>
          <a:p>
            <a:r>
              <a:rPr lang="en-US" altLang="zh-CN" sz="1600" dirty="0"/>
              <a:t>Alto Mouse</a:t>
            </a:r>
            <a:endParaRPr lang="zh-CN" altLang="en-US" sz="1600" dirty="0"/>
          </a:p>
        </p:txBody>
      </p:sp>
      <p:pic>
        <p:nvPicPr>
          <p:cNvPr id="25" name="Picture 4" descr="Xerox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50755" y="2972266"/>
            <a:ext cx="2299538" cy="29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a:xfrm>
            <a:off x="9868217" y="6019016"/>
            <a:ext cx="1805302" cy="338554"/>
          </a:xfrm>
          <a:prstGeom prst="rect">
            <a:avLst/>
          </a:prstGeom>
        </p:spPr>
        <p:txBody>
          <a:bodyPr wrap="none">
            <a:spAutoFit/>
          </a:bodyPr>
          <a:lstStyle/>
          <a:p>
            <a:r>
              <a:rPr lang="en-US" altLang="zh-CN" sz="1600" dirty="0"/>
              <a:t>Xerox Star (1981)</a:t>
            </a:r>
            <a:endParaRPr lang="zh-CN" altLang="en-US" sz="1600" dirty="0"/>
          </a:p>
        </p:txBody>
      </p:sp>
      <p:sp>
        <p:nvSpPr>
          <p:cNvPr id="9" name="右箭头 8"/>
          <p:cNvSpPr/>
          <p:nvPr/>
        </p:nvSpPr>
        <p:spPr>
          <a:xfrm>
            <a:off x="9264352" y="4835392"/>
            <a:ext cx="314776" cy="792088"/>
          </a:xfrm>
          <a:prstGeom prst="rightArrow">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3906108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7A1086D-1D96-4C80-A849-4AF64283F17A}"/>
              </a:ext>
            </a:extLst>
          </p:cNvPr>
          <p:cNvSpPr>
            <a:spLocks noGrp="1"/>
          </p:cNvSpPr>
          <p:nvPr>
            <p:ph type="title"/>
          </p:nvPr>
        </p:nvSpPr>
        <p:spPr/>
        <p:txBody>
          <a:bodyPr/>
          <a:lstStyle/>
          <a:p>
            <a:r>
              <a:rPr lang="en-US" altLang="zh-CN" sz="3600" dirty="0"/>
              <a:t>Commercial Personal Computer</a:t>
            </a:r>
            <a:endParaRPr lang="zh-CN" altLang="en-US" sz="3600" dirty="0"/>
          </a:p>
        </p:txBody>
      </p:sp>
      <p:sp>
        <p:nvSpPr>
          <p:cNvPr id="4" name="内容占位符 2">
            <a:extLst>
              <a:ext uri="{FF2B5EF4-FFF2-40B4-BE49-F238E27FC236}">
                <a16:creationId xmlns="" xmlns:a16="http://schemas.microsoft.com/office/drawing/2014/main" id="{315C815F-735A-4BEF-8F71-D4A8F6FE029D}"/>
              </a:ext>
            </a:extLst>
          </p:cNvPr>
          <p:cNvSpPr>
            <a:spLocks noGrp="1"/>
          </p:cNvSpPr>
          <p:nvPr>
            <p:ph idx="1"/>
          </p:nvPr>
        </p:nvSpPr>
        <p:spPr>
          <a:xfrm>
            <a:off x="290131" y="1196752"/>
            <a:ext cx="5085789" cy="2160240"/>
          </a:xfrm>
        </p:spPr>
        <p:txBody>
          <a:bodyPr/>
          <a:lstStyle/>
          <a:p>
            <a:pPr>
              <a:buFont typeface="Wingdings" panose="05000000000000000000" pitchFamily="2" charset="2"/>
              <a:buChar char="n"/>
            </a:pPr>
            <a:r>
              <a:rPr lang="en-US" altLang="zh-CN" sz="2800" dirty="0">
                <a:solidFill>
                  <a:srgbClr val="C00000"/>
                </a:solidFill>
              </a:rPr>
              <a:t>IBM PC</a:t>
            </a:r>
            <a:r>
              <a:rPr lang="zh-CN" altLang="en-US" sz="2600" b="0" dirty="0"/>
              <a:t>：</a:t>
            </a:r>
            <a:r>
              <a:rPr lang="en-US" altLang="zh-CN" sz="2600" b="0" dirty="0"/>
              <a:t>with an </a:t>
            </a:r>
            <a:r>
              <a:rPr lang="en-US" altLang="zh-CN" sz="2600" dirty="0"/>
              <a:t>Intel CPU &amp; Microsoft’s DOS</a:t>
            </a:r>
            <a:r>
              <a:rPr lang="en-US" altLang="zh-CN" sz="2600" b="0" dirty="0"/>
              <a:t> in </a:t>
            </a:r>
            <a:r>
              <a:rPr lang="en-US" altLang="zh-CN" sz="2600" dirty="0">
                <a:solidFill>
                  <a:srgbClr val="C00000"/>
                </a:solidFill>
              </a:rPr>
              <a:t>1981</a:t>
            </a:r>
          </a:p>
          <a:p>
            <a:pPr lvl="1">
              <a:spcBef>
                <a:spcPts val="300"/>
              </a:spcBef>
            </a:pPr>
            <a:r>
              <a:rPr lang="en-US" altLang="zh-CN" sz="2000" dirty="0"/>
              <a:t>Price started at $1,565</a:t>
            </a:r>
          </a:p>
          <a:p>
            <a:pPr lvl="1">
              <a:spcBef>
                <a:spcPts val="300"/>
              </a:spcBef>
            </a:pPr>
            <a:r>
              <a:rPr lang="en-US" altLang="zh-CN" sz="2000" dirty="0"/>
              <a:t>300,000 sold in 1981</a:t>
            </a:r>
          </a:p>
          <a:p>
            <a:pPr lvl="1">
              <a:spcBef>
                <a:spcPts val="300"/>
              </a:spcBef>
            </a:pPr>
            <a:r>
              <a:rPr lang="en-US" altLang="zh-CN" sz="2000" b="1" dirty="0">
                <a:solidFill>
                  <a:srgbClr val="C00000"/>
                </a:solidFill>
              </a:rPr>
              <a:t>3,274,000 sold in 1982</a:t>
            </a:r>
            <a:endParaRPr lang="zh-CN" altLang="en-US" sz="2800" b="1" dirty="0">
              <a:solidFill>
                <a:srgbClr val="C00000"/>
              </a:solidFill>
            </a:endParaRPr>
          </a:p>
        </p:txBody>
      </p:sp>
      <p:sp>
        <p:nvSpPr>
          <p:cNvPr id="5" name="内容占位符 2">
            <a:extLst>
              <a:ext uri="{FF2B5EF4-FFF2-40B4-BE49-F238E27FC236}">
                <a16:creationId xmlns="" xmlns:a16="http://schemas.microsoft.com/office/drawing/2014/main" id="{129D0128-6125-4F26-BED1-4DE40A1BB14D}"/>
              </a:ext>
            </a:extLst>
          </p:cNvPr>
          <p:cNvSpPr txBox="1">
            <a:spLocks/>
          </p:cNvSpPr>
          <p:nvPr/>
        </p:nvSpPr>
        <p:spPr bwMode="auto">
          <a:xfrm>
            <a:off x="839416" y="2996952"/>
            <a:ext cx="4032448"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b="0" dirty="0"/>
          </a:p>
        </p:txBody>
      </p:sp>
      <p:pic>
        <p:nvPicPr>
          <p:cNvPr id="6" name="图片 5">
            <a:extLst>
              <a:ext uri="{FF2B5EF4-FFF2-40B4-BE49-F238E27FC236}">
                <a16:creationId xmlns="" xmlns:a16="http://schemas.microsoft.com/office/drawing/2014/main" id="{B1536911-5C18-4B3B-97D0-16D43600CD2C}"/>
              </a:ext>
            </a:extLst>
          </p:cNvPr>
          <p:cNvPicPr>
            <a:picLocks noChangeAspect="1"/>
          </p:cNvPicPr>
          <p:nvPr/>
        </p:nvPicPr>
        <p:blipFill>
          <a:blip r:embed="rId3"/>
          <a:stretch>
            <a:fillRect/>
          </a:stretch>
        </p:blipFill>
        <p:spPr>
          <a:xfrm>
            <a:off x="973174" y="3315591"/>
            <a:ext cx="2043771" cy="2688925"/>
          </a:xfrm>
          <a:prstGeom prst="rect">
            <a:avLst/>
          </a:prstGeom>
        </p:spPr>
      </p:pic>
      <p:sp>
        <p:nvSpPr>
          <p:cNvPr id="7" name="内容占位符 2">
            <a:extLst>
              <a:ext uri="{FF2B5EF4-FFF2-40B4-BE49-F238E27FC236}">
                <a16:creationId xmlns="" xmlns:a16="http://schemas.microsoft.com/office/drawing/2014/main" id="{D4BD0D77-1151-4EF9-8EA2-8BD52BC349F7}"/>
              </a:ext>
            </a:extLst>
          </p:cNvPr>
          <p:cNvSpPr txBox="1">
            <a:spLocks/>
          </p:cNvSpPr>
          <p:nvPr/>
        </p:nvSpPr>
        <p:spPr bwMode="auto">
          <a:xfrm>
            <a:off x="3181584" y="5390625"/>
            <a:ext cx="2194336" cy="90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0" dirty="0">
                <a:solidFill>
                  <a:schemeClr val="tx1"/>
                </a:solidFill>
              </a:rPr>
              <a:t>TIME </a:t>
            </a:r>
            <a:r>
              <a:rPr lang="en-US" sz="1600" b="0" dirty="0">
                <a:solidFill>
                  <a:schemeClr val="tx1"/>
                </a:solidFill>
              </a:rPr>
              <a:t>named </a:t>
            </a:r>
            <a:r>
              <a:rPr lang="en-US" altLang="zh-CN" sz="1600" b="0" dirty="0">
                <a:solidFill>
                  <a:schemeClr val="tx1"/>
                </a:solidFill>
              </a:rPr>
              <a:t>in 1982</a:t>
            </a:r>
          </a:p>
          <a:p>
            <a:pPr marL="0" indent="0">
              <a:buNone/>
            </a:pPr>
            <a:r>
              <a:rPr lang="en-US" altLang="zh-CN" sz="1600" dirty="0">
                <a:solidFill>
                  <a:srgbClr val="0000FF"/>
                </a:solidFill>
              </a:rPr>
              <a:t>Machine of the year</a:t>
            </a:r>
            <a:endParaRPr lang="en-US" sz="1600" b="0" dirty="0">
              <a:solidFill>
                <a:srgbClr val="0000FF"/>
              </a:solidFill>
            </a:endParaRPr>
          </a:p>
        </p:txBody>
      </p:sp>
      <p:pic>
        <p:nvPicPr>
          <p:cNvPr id="8" name="图片 7">
            <a:extLst>
              <a:ext uri="{FF2B5EF4-FFF2-40B4-BE49-F238E27FC236}">
                <a16:creationId xmlns="" xmlns:a16="http://schemas.microsoft.com/office/drawing/2014/main" id="{B0DBD6DC-A1DD-463D-B39E-44BEA18AE282}"/>
              </a:ext>
            </a:extLst>
          </p:cNvPr>
          <p:cNvPicPr>
            <a:picLocks noChangeAspect="1"/>
          </p:cNvPicPr>
          <p:nvPr/>
        </p:nvPicPr>
        <p:blipFill>
          <a:blip r:embed="rId4"/>
          <a:stretch>
            <a:fillRect/>
          </a:stretch>
        </p:blipFill>
        <p:spPr>
          <a:xfrm>
            <a:off x="8760296" y="1141635"/>
            <a:ext cx="3220621" cy="2205110"/>
          </a:xfrm>
          <a:prstGeom prst="rect">
            <a:avLst/>
          </a:prstGeom>
        </p:spPr>
      </p:pic>
      <p:sp>
        <p:nvSpPr>
          <p:cNvPr id="12" name="内容占位符 2">
            <a:extLst>
              <a:ext uri="{FF2B5EF4-FFF2-40B4-BE49-F238E27FC236}">
                <a16:creationId xmlns="" xmlns:a16="http://schemas.microsoft.com/office/drawing/2014/main" id="{315C815F-735A-4BEF-8F71-D4A8F6FE029D}"/>
              </a:ext>
            </a:extLst>
          </p:cNvPr>
          <p:cNvSpPr txBox="1">
            <a:spLocks/>
          </p:cNvSpPr>
          <p:nvPr/>
        </p:nvSpPr>
        <p:spPr bwMode="auto">
          <a:xfrm>
            <a:off x="5716345" y="1219270"/>
            <a:ext cx="3187967" cy="166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200" b="0" dirty="0"/>
              <a:t>Apple (Steve Jobs)  developed </a:t>
            </a:r>
            <a:r>
              <a:rPr lang="en-US" altLang="zh-CN" sz="2200" dirty="0"/>
              <a:t>Macintosh OS </a:t>
            </a:r>
            <a:r>
              <a:rPr lang="en-US" altLang="zh-CN" sz="2200" b="0" dirty="0"/>
              <a:t>with GUI in</a:t>
            </a:r>
            <a:r>
              <a:rPr lang="en-US" altLang="zh-CN" sz="2200" dirty="0"/>
              <a:t> </a:t>
            </a:r>
            <a:r>
              <a:rPr lang="en-US" altLang="zh-CN" sz="2200" dirty="0">
                <a:solidFill>
                  <a:srgbClr val="C00000"/>
                </a:solidFill>
              </a:rPr>
              <a:t>1984</a:t>
            </a:r>
            <a:endParaRPr lang="en-US" sz="2200" dirty="0">
              <a:solidFill>
                <a:srgbClr val="C00000"/>
              </a:solidFill>
            </a:endParaRPr>
          </a:p>
        </p:txBody>
      </p:sp>
      <p:sp>
        <p:nvSpPr>
          <p:cNvPr id="13" name="内容占位符 2">
            <a:extLst>
              <a:ext uri="{FF2B5EF4-FFF2-40B4-BE49-F238E27FC236}">
                <a16:creationId xmlns="" xmlns:a16="http://schemas.microsoft.com/office/drawing/2014/main" id="{4B0775BE-AA0B-453D-86AB-A4A87AA5760B}"/>
              </a:ext>
            </a:extLst>
          </p:cNvPr>
          <p:cNvSpPr txBox="1">
            <a:spLocks/>
          </p:cNvSpPr>
          <p:nvPr/>
        </p:nvSpPr>
        <p:spPr bwMode="auto">
          <a:xfrm>
            <a:off x="5716345" y="3933056"/>
            <a:ext cx="3178509" cy="212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200" b="0" dirty="0"/>
              <a:t>Microsoft (Bill Gates) released </a:t>
            </a:r>
            <a:r>
              <a:rPr lang="en-US" altLang="zh-CN" sz="2200" dirty="0"/>
              <a:t>Windows 1.0 in </a:t>
            </a:r>
            <a:r>
              <a:rPr lang="en-US" altLang="zh-CN" sz="2200" dirty="0">
                <a:solidFill>
                  <a:srgbClr val="C00000"/>
                </a:solidFill>
              </a:rPr>
              <a:t>1985</a:t>
            </a:r>
            <a:r>
              <a:rPr lang="en-US" altLang="zh-CN" sz="2200" b="0" dirty="0"/>
              <a:t>, the first version.</a:t>
            </a:r>
            <a:endParaRPr lang="en-US" sz="2200" dirty="0"/>
          </a:p>
        </p:txBody>
      </p:sp>
      <p:pic>
        <p:nvPicPr>
          <p:cNvPr id="4098" name="Picture 2" descr="https://upload.wikimedia.org/wikipedia/en/thumb/4/4e/Windows1.0.png/300px-Windows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951" y="3933056"/>
            <a:ext cx="3184966" cy="237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6672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1B58C783-838D-4B31-B717-535FA13D24EE}"/>
              </a:ext>
            </a:extLst>
          </p:cNvPr>
          <p:cNvSpPr>
            <a:spLocks noGrp="1"/>
          </p:cNvSpPr>
          <p:nvPr>
            <p:ph type="title"/>
          </p:nvPr>
        </p:nvSpPr>
        <p:spPr>
          <a:xfrm>
            <a:off x="1199456" y="116632"/>
            <a:ext cx="9601068" cy="954360"/>
          </a:xfrm>
        </p:spPr>
        <p:txBody>
          <a:bodyPr>
            <a:noAutofit/>
          </a:bodyPr>
          <a:lstStyle/>
          <a:p>
            <a:r>
              <a:rPr lang="en-US" altLang="zh-CN" sz="3200" dirty="0">
                <a:latin typeface="Times New Roman" panose="02020603050405020304" pitchFamily="18" charset="0"/>
              </a:rPr>
              <a:t>RISC Architecture (1980s) </a:t>
            </a:r>
            <a:r>
              <a:rPr lang="zh-CN" altLang="en-US" sz="3200" dirty="0">
                <a:latin typeface="Times New Roman" panose="02020603050405020304" pitchFamily="18" charset="0"/>
              </a:rPr>
              <a:t>：更高的性能</a:t>
            </a:r>
          </a:p>
        </p:txBody>
      </p:sp>
      <p:sp>
        <p:nvSpPr>
          <p:cNvPr id="8" name="内容占位符 2">
            <a:extLst>
              <a:ext uri="{FF2B5EF4-FFF2-40B4-BE49-F238E27FC236}">
                <a16:creationId xmlns="" xmlns:a16="http://schemas.microsoft.com/office/drawing/2014/main" id="{468009F1-AC4C-47A0-9D36-BEF3A1C9C261}"/>
              </a:ext>
            </a:extLst>
          </p:cNvPr>
          <p:cNvSpPr txBox="1">
            <a:spLocks/>
          </p:cNvSpPr>
          <p:nvPr/>
        </p:nvSpPr>
        <p:spPr bwMode="auto">
          <a:xfrm>
            <a:off x="282883" y="1155287"/>
            <a:ext cx="11644378" cy="169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400" dirty="0"/>
              <a:t>RISC</a:t>
            </a:r>
            <a:r>
              <a:rPr lang="zh-CN" altLang="en-US" sz="2400" dirty="0"/>
              <a:t> </a:t>
            </a:r>
            <a:r>
              <a:rPr lang="en-US" altLang="zh-CN" sz="2400" dirty="0"/>
              <a:t>(Reduced Instruction Set Computer): a computer instruction set</a:t>
            </a:r>
            <a:endParaRPr lang="en-US" sz="2400" b="0" dirty="0"/>
          </a:p>
          <a:p>
            <a:pPr lvl="1">
              <a:buFont typeface="Arial" panose="020B0604020202020204" pitchFamily="34" charset="0"/>
              <a:buChar char="•"/>
            </a:pPr>
            <a:r>
              <a:rPr lang="en-US" altLang="zh-CN" sz="2000" b="1" dirty="0"/>
              <a:t>fewer cycles per instruction (CPI)</a:t>
            </a:r>
            <a:r>
              <a:rPr lang="en-US" altLang="zh-CN" sz="2000" dirty="0"/>
              <a:t> than a Complex Instruction Set Computer (CISC).</a:t>
            </a:r>
          </a:p>
          <a:p>
            <a:pPr marL="457200" lvl="1" indent="0">
              <a:buNone/>
            </a:pPr>
            <a:r>
              <a:rPr lang="en-US" altLang="en-US" sz="2000" dirty="0"/>
              <a:t>     </a:t>
            </a:r>
            <a:r>
              <a:rPr lang="zh-CN" altLang="en-US" sz="2000" dirty="0"/>
              <a:t>指令执行用尽量少的时钟周期、指令编码长度定长等  </a:t>
            </a:r>
            <a:r>
              <a:rPr lang="en-US" altLang="zh-CN" sz="2000" dirty="0">
                <a:sym typeface="Wingdings" panose="05000000000000000000" pitchFamily="2" charset="2"/>
              </a:rPr>
              <a:t> </a:t>
            </a:r>
            <a:r>
              <a:rPr lang="zh-CN" altLang="en-US" sz="2000" dirty="0"/>
              <a:t>提高</a:t>
            </a:r>
            <a:r>
              <a:rPr lang="en-US" altLang="zh-CN" sz="2000" dirty="0"/>
              <a:t>CPU</a:t>
            </a:r>
            <a:r>
              <a:rPr lang="zh-CN" altLang="en-US" sz="2000" dirty="0"/>
              <a:t>与编译效率</a:t>
            </a:r>
            <a:endParaRPr lang="en-US" altLang="zh-CN" sz="2000" dirty="0"/>
          </a:p>
          <a:p>
            <a:pPr marL="342900" lvl="1" indent="-342900">
              <a:buSzPct val="80000"/>
            </a:pPr>
            <a:r>
              <a:rPr lang="en-US" altLang="zh-CN" sz="2400" b="1" dirty="0">
                <a:solidFill>
                  <a:srgbClr val="242790"/>
                </a:solidFill>
                <a:ea typeface="+mj-ea"/>
              </a:rPr>
              <a:t>Now used in 99% of new computer chips, e.g. smartphones</a:t>
            </a:r>
          </a:p>
          <a:p>
            <a:pPr marL="457200" lvl="1" indent="0">
              <a:buNone/>
            </a:pPr>
            <a:endParaRPr lang="en-US" altLang="en-US" sz="2000" dirty="0"/>
          </a:p>
          <a:p>
            <a:pPr marL="0" lvl="1" indent="0">
              <a:buSzPct val="80000"/>
              <a:buNone/>
            </a:pPr>
            <a:endParaRPr lang="en-US" altLang="zh-CN" sz="2000" b="1" dirty="0">
              <a:solidFill>
                <a:srgbClr val="242790"/>
              </a:solidFill>
              <a:ea typeface="+mj-ea"/>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84" y="3953501"/>
            <a:ext cx="1474234" cy="1880919"/>
          </a:xfrm>
          <a:prstGeom prst="rect">
            <a:avLst/>
          </a:prstGeom>
        </p:spPr>
      </p:pic>
      <p:sp>
        <p:nvSpPr>
          <p:cNvPr id="11" name="文本框 10"/>
          <p:cNvSpPr txBox="1"/>
          <p:nvPr/>
        </p:nvSpPr>
        <p:spPr>
          <a:xfrm>
            <a:off x="284270" y="5929535"/>
            <a:ext cx="2664296" cy="307777"/>
          </a:xfrm>
          <a:prstGeom prst="rect">
            <a:avLst/>
          </a:prstGeom>
          <a:noFill/>
        </p:spPr>
        <p:txBody>
          <a:bodyPr wrap="square" rtlCol="0">
            <a:spAutoFit/>
          </a:bodyPr>
          <a:lstStyle/>
          <a:p>
            <a:r>
              <a:rPr lang="en-US" altLang="zh-CN" sz="1400" dirty="0"/>
              <a:t>John </a:t>
            </a:r>
            <a:r>
              <a:rPr lang="en-US" altLang="zh-CN" sz="1400" dirty="0" err="1"/>
              <a:t>Cocke</a:t>
            </a:r>
            <a:r>
              <a:rPr lang="en-US" altLang="zh-CN" sz="1400" dirty="0"/>
              <a:t> (1925-2002)</a:t>
            </a:r>
            <a:endParaRPr lang="zh-CN" altLang="en-US" sz="1400" dirty="0"/>
          </a:p>
        </p:txBody>
      </p:sp>
      <p:sp>
        <p:nvSpPr>
          <p:cNvPr id="12" name="文本框 11"/>
          <p:cNvSpPr txBox="1"/>
          <p:nvPr/>
        </p:nvSpPr>
        <p:spPr>
          <a:xfrm>
            <a:off x="1055440" y="3429000"/>
            <a:ext cx="2664296" cy="400110"/>
          </a:xfrm>
          <a:prstGeom prst="rect">
            <a:avLst/>
          </a:prstGeom>
          <a:noFill/>
        </p:spPr>
        <p:txBody>
          <a:bodyPr wrap="square" rtlCol="0">
            <a:spAutoFit/>
          </a:bodyPr>
          <a:lstStyle/>
          <a:p>
            <a:r>
              <a:rPr lang="en-US" altLang="zh-CN" sz="2000" b="1" dirty="0">
                <a:solidFill>
                  <a:srgbClr val="FF0000"/>
                </a:solidFill>
              </a:rPr>
              <a:t>Turing Award 1987</a:t>
            </a:r>
            <a:endParaRPr lang="zh-CN" altLang="en-US" sz="2000" b="1" dirty="0">
              <a:solidFill>
                <a:srgbClr val="FF0000"/>
              </a:solidFill>
            </a:endParaRPr>
          </a:p>
        </p:txBody>
      </p:sp>
      <p:sp>
        <p:nvSpPr>
          <p:cNvPr id="13" name="文本框 12"/>
          <p:cNvSpPr txBox="1"/>
          <p:nvPr/>
        </p:nvSpPr>
        <p:spPr>
          <a:xfrm>
            <a:off x="2028459" y="3942824"/>
            <a:ext cx="2272758" cy="1908215"/>
          </a:xfrm>
          <a:prstGeom prst="rect">
            <a:avLst/>
          </a:prstGeom>
          <a:noFill/>
        </p:spPr>
        <p:txBody>
          <a:bodyPr wrap="square" rtlCol="0">
            <a:spAutoFit/>
          </a:bodyPr>
          <a:lstStyle/>
          <a:p>
            <a:r>
              <a:rPr lang="en-US" altLang="zh-CN" sz="1600" dirty="0"/>
              <a:t>1975-1980: </a:t>
            </a:r>
            <a:r>
              <a:rPr lang="en-US" altLang="zh-CN" sz="1600" b="1" dirty="0"/>
              <a:t>IBM 801</a:t>
            </a:r>
          </a:p>
          <a:p>
            <a:r>
              <a:rPr lang="en-US" altLang="zh-CN" sz="1600" b="1" dirty="0"/>
              <a:t>The 1st RISC system</a:t>
            </a:r>
          </a:p>
          <a:p>
            <a:r>
              <a:rPr lang="en-US" altLang="zh-CN" sz="1600" dirty="0">
                <a:sym typeface="Wingdings" panose="05000000000000000000" pitchFamily="2" charset="2"/>
              </a:rPr>
              <a:t> IBM </a:t>
            </a:r>
            <a:r>
              <a:rPr lang="en-US" altLang="zh-CN" sz="1600" b="1" dirty="0">
                <a:hlinkClick r:id="rId5" tooltip="PowerPC"/>
              </a:rPr>
              <a:t>PowerPC</a:t>
            </a:r>
            <a:endParaRPr lang="en-US" altLang="zh-CN" sz="1600" b="1" dirty="0"/>
          </a:p>
          <a:p>
            <a:endParaRPr lang="en-US" altLang="zh-CN" sz="1400" dirty="0"/>
          </a:p>
          <a:p>
            <a:endParaRPr lang="en-US" altLang="zh-CN" sz="1400" dirty="0"/>
          </a:p>
          <a:p>
            <a:pPr>
              <a:buFont typeface="Wingdings" panose="05000000000000000000" pitchFamily="2" charset="2"/>
              <a:buChar char="n"/>
            </a:pPr>
            <a:r>
              <a:rPr lang="en-US" altLang="zh-CN" sz="1400" dirty="0"/>
              <a:t>spent his entire career as an industrial researcher for IBM in1956-1992.</a:t>
            </a:r>
            <a:endParaRPr lang="zh-CN" altLang="en-US" sz="1400" dirty="0"/>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4929" y="3932458"/>
            <a:ext cx="1736379" cy="1901962"/>
          </a:xfrm>
          <a:prstGeom prst="rect">
            <a:avLst/>
          </a:prstGeom>
        </p:spPr>
      </p:pic>
      <p:sp>
        <p:nvSpPr>
          <p:cNvPr id="15" name="文本框 14"/>
          <p:cNvSpPr txBox="1"/>
          <p:nvPr/>
        </p:nvSpPr>
        <p:spPr>
          <a:xfrm>
            <a:off x="4871864" y="3429000"/>
            <a:ext cx="2664296" cy="400110"/>
          </a:xfrm>
          <a:prstGeom prst="rect">
            <a:avLst/>
          </a:prstGeom>
          <a:noFill/>
        </p:spPr>
        <p:txBody>
          <a:bodyPr wrap="square" rtlCol="0">
            <a:spAutoFit/>
          </a:bodyPr>
          <a:lstStyle/>
          <a:p>
            <a:r>
              <a:rPr lang="en-US" altLang="zh-CN" sz="2000" b="1" dirty="0">
                <a:solidFill>
                  <a:srgbClr val="FF0000"/>
                </a:solidFill>
              </a:rPr>
              <a:t>Turing Award 2017</a:t>
            </a:r>
            <a:endParaRPr lang="zh-CN" altLang="en-US" sz="2000" b="1" dirty="0">
              <a:solidFill>
                <a:srgbClr val="FF0000"/>
              </a:solidFill>
            </a:endParaRPr>
          </a:p>
        </p:txBody>
      </p:sp>
      <p:sp>
        <p:nvSpPr>
          <p:cNvPr id="16" name="矩形 15"/>
          <p:cNvSpPr/>
          <p:nvPr/>
        </p:nvSpPr>
        <p:spPr>
          <a:xfrm>
            <a:off x="4168271" y="5929535"/>
            <a:ext cx="2242922" cy="307777"/>
          </a:xfrm>
          <a:prstGeom prst="rect">
            <a:avLst/>
          </a:prstGeom>
        </p:spPr>
        <p:txBody>
          <a:bodyPr wrap="none">
            <a:spAutoFit/>
          </a:bodyPr>
          <a:lstStyle/>
          <a:p>
            <a:r>
              <a:rPr lang="en-US" altLang="zh-CN" sz="1400" dirty="0"/>
              <a:t>John L. Hennessy (1952-)</a:t>
            </a:r>
          </a:p>
        </p:txBody>
      </p:sp>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7676" y="3942824"/>
            <a:ext cx="1648553" cy="1969945"/>
          </a:xfrm>
          <a:prstGeom prst="rect">
            <a:avLst/>
          </a:prstGeom>
        </p:spPr>
      </p:pic>
      <p:sp>
        <p:nvSpPr>
          <p:cNvPr id="19" name="矩形 18"/>
          <p:cNvSpPr/>
          <p:nvPr/>
        </p:nvSpPr>
        <p:spPr>
          <a:xfrm>
            <a:off x="8341806" y="5929535"/>
            <a:ext cx="2084225" cy="307777"/>
          </a:xfrm>
          <a:prstGeom prst="rect">
            <a:avLst/>
          </a:prstGeom>
        </p:spPr>
        <p:txBody>
          <a:bodyPr wrap="none">
            <a:spAutoFit/>
          </a:bodyPr>
          <a:lstStyle/>
          <a:p>
            <a:r>
              <a:rPr lang="en-US" altLang="zh-CN" sz="1400" dirty="0"/>
              <a:t>David Patterson (1947-)</a:t>
            </a:r>
          </a:p>
        </p:txBody>
      </p:sp>
      <p:sp>
        <p:nvSpPr>
          <p:cNvPr id="20" name="文本框 19"/>
          <p:cNvSpPr txBox="1"/>
          <p:nvPr/>
        </p:nvSpPr>
        <p:spPr>
          <a:xfrm>
            <a:off x="6105072" y="3908374"/>
            <a:ext cx="2248892" cy="2069028"/>
          </a:xfrm>
          <a:prstGeom prst="rect">
            <a:avLst/>
          </a:prstGeom>
          <a:noFill/>
        </p:spPr>
        <p:txBody>
          <a:bodyPr wrap="square" rtlCol="0">
            <a:spAutoFit/>
          </a:bodyPr>
          <a:lstStyle/>
          <a:p>
            <a:pPr>
              <a:lnSpc>
                <a:spcPct val="90000"/>
              </a:lnSpc>
            </a:pPr>
            <a:r>
              <a:rPr lang="en-US" altLang="zh-CN" sz="1600" dirty="0"/>
              <a:t>MIPS project of </a:t>
            </a:r>
            <a:r>
              <a:rPr lang="en-US" altLang="zh-CN" sz="1600" dirty="0">
                <a:solidFill>
                  <a:srgbClr val="0000FF"/>
                </a:solidFill>
              </a:rPr>
              <a:t>a Stanford graduate course</a:t>
            </a:r>
            <a:r>
              <a:rPr lang="en-US" altLang="zh-CN" sz="1600" b="1" dirty="0"/>
              <a:t> </a:t>
            </a:r>
            <a:r>
              <a:rPr lang="en-US" altLang="zh-CN" sz="1600" dirty="0"/>
              <a:t>in 1981</a:t>
            </a:r>
          </a:p>
          <a:p>
            <a:pPr>
              <a:lnSpc>
                <a:spcPct val="90000"/>
              </a:lnSpc>
              <a:spcBef>
                <a:spcPts val="600"/>
              </a:spcBef>
            </a:pPr>
            <a:r>
              <a:rPr lang="en-US" altLang="zh-CN" sz="1600" dirty="0">
                <a:sym typeface="Wingdings" panose="05000000000000000000" pitchFamily="2" charset="2"/>
              </a:rPr>
              <a:t> found </a:t>
            </a:r>
            <a:r>
              <a:rPr lang="en-US" altLang="zh-CN" sz="1600" b="1" u="sng" dirty="0">
                <a:solidFill>
                  <a:srgbClr val="0000FF"/>
                </a:solidFill>
                <a:sym typeface="Wingdings" panose="05000000000000000000" pitchFamily="2" charset="2"/>
              </a:rPr>
              <a:t>MIPS</a:t>
            </a:r>
            <a:r>
              <a:rPr lang="en-US" altLang="zh-CN" sz="1600" b="1" dirty="0">
                <a:sym typeface="Wingdings" panose="05000000000000000000" pitchFamily="2" charset="2"/>
              </a:rPr>
              <a:t> company</a:t>
            </a:r>
            <a:r>
              <a:rPr lang="en-US" altLang="zh-CN" sz="1600" dirty="0">
                <a:sym typeface="Wingdings" panose="05000000000000000000" pitchFamily="2" charset="2"/>
              </a:rPr>
              <a:t> in 1985</a:t>
            </a:r>
            <a:endParaRPr lang="en-US" altLang="zh-CN" sz="1600" dirty="0"/>
          </a:p>
          <a:p>
            <a:pPr>
              <a:lnSpc>
                <a:spcPct val="90000"/>
              </a:lnSpc>
            </a:pPr>
            <a:endParaRPr lang="en-US" altLang="zh-CN" sz="1050" dirty="0"/>
          </a:p>
          <a:p>
            <a:pPr>
              <a:buFont typeface="Wingdings" panose="05000000000000000000" pitchFamily="2" charset="2"/>
              <a:buChar char="n"/>
            </a:pPr>
            <a:r>
              <a:rPr lang="en-US" altLang="zh-CN" sz="1400" dirty="0"/>
              <a:t> President of Stanford Univ. (2000-2016)</a:t>
            </a:r>
          </a:p>
          <a:p>
            <a:pPr>
              <a:buFont typeface="Wingdings" panose="05000000000000000000" pitchFamily="2" charset="2"/>
              <a:buChar char="n"/>
            </a:pPr>
            <a:r>
              <a:rPr lang="en-US" altLang="zh-CN" sz="1400" dirty="0"/>
              <a:t> Chairman of Alphabet</a:t>
            </a:r>
            <a:endParaRPr lang="zh-CN" altLang="en-US" sz="1400" dirty="0"/>
          </a:p>
        </p:txBody>
      </p:sp>
      <p:sp>
        <p:nvSpPr>
          <p:cNvPr id="21" name="文本框 20"/>
          <p:cNvSpPr txBox="1"/>
          <p:nvPr/>
        </p:nvSpPr>
        <p:spPr>
          <a:xfrm>
            <a:off x="8832304" y="3429000"/>
            <a:ext cx="2664296" cy="400110"/>
          </a:xfrm>
          <a:prstGeom prst="rect">
            <a:avLst/>
          </a:prstGeom>
          <a:noFill/>
        </p:spPr>
        <p:txBody>
          <a:bodyPr wrap="square" rtlCol="0">
            <a:spAutoFit/>
          </a:bodyPr>
          <a:lstStyle/>
          <a:p>
            <a:r>
              <a:rPr lang="en-US" altLang="zh-CN" sz="2000" b="1" dirty="0">
                <a:solidFill>
                  <a:srgbClr val="FF0000"/>
                </a:solidFill>
              </a:rPr>
              <a:t>Turing Award 2017</a:t>
            </a:r>
            <a:endParaRPr lang="zh-CN" altLang="en-US" sz="2000" b="1" dirty="0">
              <a:solidFill>
                <a:srgbClr val="FF0000"/>
              </a:solidFill>
            </a:endParaRPr>
          </a:p>
        </p:txBody>
      </p:sp>
      <p:sp>
        <p:nvSpPr>
          <p:cNvPr id="22" name="文本框 21"/>
          <p:cNvSpPr txBox="1"/>
          <p:nvPr/>
        </p:nvSpPr>
        <p:spPr>
          <a:xfrm>
            <a:off x="10135972" y="3926772"/>
            <a:ext cx="2080708" cy="1922834"/>
          </a:xfrm>
          <a:prstGeom prst="rect">
            <a:avLst/>
          </a:prstGeom>
          <a:noFill/>
        </p:spPr>
        <p:txBody>
          <a:bodyPr wrap="square" rtlCol="0">
            <a:spAutoFit/>
          </a:bodyPr>
          <a:lstStyle/>
          <a:p>
            <a:pPr>
              <a:lnSpc>
                <a:spcPct val="90000"/>
              </a:lnSpc>
            </a:pPr>
            <a:r>
              <a:rPr lang="en-US" altLang="zh-CN" sz="1600" dirty="0">
                <a:solidFill>
                  <a:srgbClr val="0000FF"/>
                </a:solidFill>
              </a:rPr>
              <a:t>Berkeley RISC </a:t>
            </a:r>
            <a:r>
              <a:rPr lang="en-US" altLang="zh-CN" sz="1600" dirty="0"/>
              <a:t>project from 1980</a:t>
            </a:r>
          </a:p>
          <a:p>
            <a:pPr>
              <a:lnSpc>
                <a:spcPct val="90000"/>
              </a:lnSpc>
              <a:spcBef>
                <a:spcPts val="600"/>
              </a:spcBef>
            </a:pPr>
            <a:r>
              <a:rPr lang="en-US" altLang="zh-CN" sz="1600" dirty="0">
                <a:sym typeface="Wingdings" panose="05000000000000000000" pitchFamily="2" charset="2"/>
              </a:rPr>
              <a:t> </a:t>
            </a:r>
            <a:r>
              <a:rPr lang="en-US" altLang="zh-CN" sz="1600" dirty="0"/>
              <a:t>commercialized as the </a:t>
            </a:r>
            <a:r>
              <a:rPr lang="en-US" altLang="zh-CN" sz="1600" b="1" u="sng" dirty="0">
                <a:solidFill>
                  <a:srgbClr val="0000FF"/>
                </a:solidFill>
              </a:rPr>
              <a:t>SPARC</a:t>
            </a:r>
            <a:r>
              <a:rPr lang="en-US" altLang="zh-CN" sz="1600" dirty="0"/>
              <a:t>.</a:t>
            </a:r>
          </a:p>
          <a:p>
            <a:pPr>
              <a:lnSpc>
                <a:spcPct val="90000"/>
              </a:lnSpc>
            </a:pPr>
            <a:endParaRPr lang="en-US" altLang="zh-CN" sz="1050" dirty="0"/>
          </a:p>
          <a:p>
            <a:pPr>
              <a:lnSpc>
                <a:spcPct val="90000"/>
              </a:lnSpc>
            </a:pPr>
            <a:endParaRPr lang="en-US" altLang="zh-CN" sz="1050" dirty="0"/>
          </a:p>
          <a:p>
            <a:pPr>
              <a:lnSpc>
                <a:spcPct val="90000"/>
              </a:lnSpc>
            </a:pPr>
            <a:endParaRPr lang="en-US" altLang="zh-CN" sz="1050" dirty="0"/>
          </a:p>
          <a:p>
            <a:pPr>
              <a:buFont typeface="Wingdings" panose="05000000000000000000" pitchFamily="2" charset="2"/>
              <a:buChar char="n"/>
            </a:pPr>
            <a:r>
              <a:rPr lang="en-US" altLang="zh-CN" sz="1400" dirty="0"/>
              <a:t> one of the innovators of RAID in 1989-1993</a:t>
            </a:r>
            <a:endParaRPr lang="zh-CN" altLang="en-US" sz="1400" dirty="0"/>
          </a:p>
        </p:txBody>
      </p:sp>
      <p:sp>
        <p:nvSpPr>
          <p:cNvPr id="18" name="矩形 17"/>
          <p:cNvSpPr/>
          <p:nvPr/>
        </p:nvSpPr>
        <p:spPr>
          <a:xfrm>
            <a:off x="501907" y="2755469"/>
            <a:ext cx="8546421" cy="46166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 现在绝大部分芯片已采用</a:t>
            </a:r>
            <a:r>
              <a:rPr lang="en-US" altLang="zh-CN" sz="2400" b="1" dirty="0">
                <a:solidFill>
                  <a:srgbClr val="C00000"/>
                </a:solidFill>
                <a:latin typeface="微软雅黑" panose="020B0503020204020204" pitchFamily="34" charset="-122"/>
                <a:ea typeface="微软雅黑" panose="020B0503020204020204" pitchFamily="34" charset="-122"/>
              </a:rPr>
              <a:t>RISC</a:t>
            </a:r>
            <a:r>
              <a:rPr lang="zh-CN" altLang="en-US" sz="2400" b="1" dirty="0">
                <a:solidFill>
                  <a:srgbClr val="C00000"/>
                </a:solidFill>
                <a:latin typeface="微软雅黑" panose="020B0503020204020204" pitchFamily="34" charset="-122"/>
                <a:ea typeface="微软雅黑" panose="020B0503020204020204" pitchFamily="34" charset="-122"/>
              </a:rPr>
              <a:t>架构，如</a:t>
            </a:r>
            <a:r>
              <a:rPr lang="en-US" altLang="zh-CN" sz="2400" b="1" dirty="0">
                <a:solidFill>
                  <a:srgbClr val="C00000"/>
                </a:solidFill>
                <a:latin typeface="微软雅黑" panose="020B0503020204020204" pitchFamily="34" charset="-122"/>
                <a:ea typeface="微软雅黑" panose="020B0503020204020204" pitchFamily="34" charset="-122"/>
              </a:rPr>
              <a:t>ARM</a:t>
            </a:r>
            <a:r>
              <a:rPr lang="zh-CN" altLang="en-US" sz="2400" b="1" dirty="0">
                <a:solidFill>
                  <a:srgbClr val="C00000"/>
                </a:solidFill>
                <a:latin typeface="微软雅黑" panose="020B0503020204020204" pitchFamily="34" charset="-122"/>
                <a:ea typeface="微软雅黑" panose="020B0503020204020204" pitchFamily="34" charset="-122"/>
              </a:rPr>
              <a:t>芯片、智能手机</a:t>
            </a:r>
            <a:endParaRPr lang="zh-CN" altLang="en-US" sz="2400" dirty="0">
              <a:solidFill>
                <a:srgbClr val="C00000"/>
              </a:solidFill>
            </a:endParaRPr>
          </a:p>
        </p:txBody>
      </p:sp>
    </p:spTree>
    <p:extLst>
      <p:ext uri="{BB962C8B-B14F-4D97-AF65-F5344CB8AC3E}">
        <p14:creationId xmlns:p14="http://schemas.microsoft.com/office/powerpoint/2010/main" val="290922447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RISC </a:t>
            </a:r>
            <a:endParaRPr lang="zh-CN" altLang="en-US" dirty="0"/>
          </a:p>
        </p:txBody>
      </p:sp>
      <p:sp>
        <p:nvSpPr>
          <p:cNvPr id="3" name="内容占位符 2"/>
          <p:cNvSpPr>
            <a:spLocks noGrp="1"/>
          </p:cNvSpPr>
          <p:nvPr>
            <p:ph idx="1"/>
          </p:nvPr>
        </p:nvSpPr>
        <p:spPr>
          <a:xfrm>
            <a:off x="1487488" y="980728"/>
            <a:ext cx="8928992" cy="4768850"/>
          </a:xfrm>
        </p:spPr>
        <p:txBody>
          <a:bodyPr/>
          <a:lstStyle/>
          <a:p>
            <a:r>
              <a:rPr lang="en-US" altLang="zh-CN" sz="2400" dirty="0"/>
              <a:t>Dominant technologies</a:t>
            </a:r>
          </a:p>
          <a:p>
            <a:pPr lvl="1">
              <a:spcBef>
                <a:spcPts val="0"/>
              </a:spcBef>
            </a:pPr>
            <a:r>
              <a:rPr lang="en-US" altLang="zh-CN" sz="2000" dirty="0"/>
              <a:t>Processors: </a:t>
            </a:r>
            <a:r>
              <a:rPr lang="en-US" altLang="zh-CN" sz="2000" dirty="0">
                <a:solidFill>
                  <a:srgbClr val="0000FF"/>
                </a:solidFill>
              </a:rPr>
              <a:t>Mass-produced microprocessors</a:t>
            </a:r>
          </a:p>
          <a:p>
            <a:pPr lvl="1">
              <a:spcBef>
                <a:spcPts val="0"/>
              </a:spcBef>
            </a:pPr>
            <a:r>
              <a:rPr lang="en-US" altLang="zh-CN" sz="2000" dirty="0" err="1"/>
              <a:t>Memroy</a:t>
            </a:r>
            <a:r>
              <a:rPr lang="en-US" altLang="zh-CN" sz="2000" dirty="0"/>
              <a:t>: SRAM, DRAM</a:t>
            </a:r>
          </a:p>
          <a:p>
            <a:pPr lvl="1">
              <a:spcBef>
                <a:spcPts val="0"/>
              </a:spcBef>
            </a:pPr>
            <a:r>
              <a:rPr lang="en-US" altLang="zh-CN" sz="2000" dirty="0" smtClean="0">
                <a:solidFill>
                  <a:srgbClr val="0000FF"/>
                </a:solidFill>
              </a:rPr>
              <a:t>Compiler optimization</a:t>
            </a:r>
          </a:p>
          <a:p>
            <a:pPr>
              <a:spcBef>
                <a:spcPts val="0"/>
              </a:spcBef>
            </a:pPr>
            <a:r>
              <a:rPr lang="en-US" altLang="zh-CN" sz="2400" dirty="0" smtClean="0"/>
              <a:t>RISC </a:t>
            </a:r>
            <a:r>
              <a:rPr lang="en-US" altLang="zh-CN" sz="2400" dirty="0"/>
              <a:t>processors</a:t>
            </a:r>
          </a:p>
          <a:p>
            <a:pPr lvl="1">
              <a:spcBef>
                <a:spcPts val="300"/>
              </a:spcBef>
            </a:pPr>
            <a:r>
              <a:rPr lang="en-US" altLang="zh-CN" sz="2000" dirty="0"/>
              <a:t>MIPS (Silicon Graphics)</a:t>
            </a:r>
          </a:p>
          <a:p>
            <a:pPr lvl="1">
              <a:spcBef>
                <a:spcPts val="300"/>
              </a:spcBef>
            </a:pPr>
            <a:r>
              <a:rPr lang="en-US" altLang="zh-CN" sz="2000" dirty="0"/>
              <a:t>PA-RISC (Hewlett Packard)</a:t>
            </a:r>
          </a:p>
          <a:p>
            <a:pPr lvl="1">
              <a:spcBef>
                <a:spcPts val="300"/>
              </a:spcBef>
            </a:pPr>
            <a:r>
              <a:rPr lang="en-US" altLang="zh-CN" sz="2000" dirty="0"/>
              <a:t>SPARC ( Sun Microsystems)</a:t>
            </a:r>
          </a:p>
          <a:p>
            <a:pPr lvl="1">
              <a:spcBef>
                <a:spcPts val="300"/>
              </a:spcBef>
            </a:pPr>
            <a:r>
              <a:rPr lang="en-US" altLang="zh-CN" sz="2000" dirty="0"/>
              <a:t>Alpha ( Digital Equipment)</a:t>
            </a:r>
          </a:p>
          <a:p>
            <a:pPr lvl="1">
              <a:spcBef>
                <a:spcPts val="300"/>
              </a:spcBef>
            </a:pPr>
            <a:r>
              <a:rPr lang="en-US" altLang="zh-CN" sz="2000" dirty="0"/>
              <a:t>PowerPC( Apple, </a:t>
            </a:r>
            <a:r>
              <a:rPr lang="en-US" altLang="zh-CN" sz="2000" dirty="0" err="1"/>
              <a:t>Motorala</a:t>
            </a:r>
            <a:r>
              <a:rPr lang="en-US" altLang="zh-CN" sz="2000" dirty="0"/>
              <a:t>, IBM)</a:t>
            </a:r>
          </a:p>
          <a:p>
            <a:pPr lvl="1">
              <a:spcBef>
                <a:spcPts val="300"/>
              </a:spcBef>
            </a:pPr>
            <a:r>
              <a:rPr lang="en-US" altLang="zh-CN" sz="2000" dirty="0" err="1"/>
              <a:t>Motorala</a:t>
            </a:r>
            <a:r>
              <a:rPr lang="en-US" altLang="zh-CN" sz="2000" dirty="0"/>
              <a:t> 88000</a:t>
            </a:r>
          </a:p>
          <a:p>
            <a:pPr lvl="1">
              <a:spcBef>
                <a:spcPts val="300"/>
              </a:spcBef>
            </a:pPr>
            <a:r>
              <a:rPr lang="en-US" altLang="zh-CN" sz="2000" dirty="0" err="1"/>
              <a:t>I860</a:t>
            </a:r>
            <a:r>
              <a:rPr lang="en-US" altLang="zh-CN" sz="2000" dirty="0"/>
              <a:t>, </a:t>
            </a:r>
            <a:r>
              <a:rPr lang="en-US" altLang="zh-CN" sz="2000" dirty="0" err="1"/>
              <a:t>i960</a:t>
            </a:r>
            <a:r>
              <a:rPr lang="en-US" altLang="zh-CN" sz="2000" dirty="0"/>
              <a:t> (Intel)</a:t>
            </a:r>
          </a:p>
          <a:p>
            <a:pPr>
              <a:spcBef>
                <a:spcPts val="0"/>
              </a:spcBef>
            </a:pPr>
            <a:r>
              <a:rPr lang="en-US" altLang="zh-CN" sz="2400" dirty="0" err="1"/>
              <a:t>CISC</a:t>
            </a:r>
            <a:r>
              <a:rPr lang="en-US" altLang="zh-CN" sz="2400" dirty="0"/>
              <a:t> processors: </a:t>
            </a:r>
          </a:p>
          <a:p>
            <a:pPr lvl="1">
              <a:spcBef>
                <a:spcPts val="0"/>
              </a:spcBef>
            </a:pPr>
            <a:r>
              <a:rPr lang="en-US" altLang="zh-CN" sz="2000" dirty="0" err="1"/>
              <a:t>80x86</a:t>
            </a:r>
            <a:r>
              <a:rPr lang="en-US" altLang="zh-CN" sz="2000" dirty="0"/>
              <a:t>, Pentium, </a:t>
            </a:r>
            <a:r>
              <a:rPr lang="en-US" altLang="zh-CN" sz="2000" dirty="0" err="1"/>
              <a:t>Penium</a:t>
            </a:r>
            <a:r>
              <a:rPr lang="en-US" altLang="zh-CN" sz="2000" dirty="0"/>
              <a:t> Pro, Pentium II &amp; III (Intel)</a:t>
            </a:r>
          </a:p>
          <a:p>
            <a:pPr lvl="1"/>
            <a:endParaRPr lang="zh-CN" altLang="en-US" dirty="0"/>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912284" y="0"/>
            <a:ext cx="10991849" cy="980728"/>
          </a:xfrm>
        </p:spPr>
        <p:txBody>
          <a:bodyPr/>
          <a:lstStyle/>
          <a:p>
            <a:r>
              <a:rPr lang="en-US" altLang="en-US" sz="4000" dirty="0" smtClean="0"/>
              <a:t>Computers </a:t>
            </a:r>
            <a:r>
              <a:rPr lang="en-US" altLang="en-US" sz="4000" dirty="0"/>
              <a:t>are </a:t>
            </a:r>
            <a:r>
              <a:rPr lang="en-US" altLang="en-US" sz="4000" dirty="0" smtClean="0"/>
              <a:t>pervasive</a:t>
            </a:r>
            <a:endParaRPr lang="en-US" altLang="zh-CN" sz="4000" b="1" dirty="0"/>
          </a:p>
        </p:txBody>
      </p:sp>
      <p:sp>
        <p:nvSpPr>
          <p:cNvPr id="41987" name="Rectangle 3"/>
          <p:cNvSpPr>
            <a:spLocks noGrp="1" noRot="1" noChangeArrowheads="1"/>
          </p:cNvSpPr>
          <p:nvPr>
            <p:ph idx="1"/>
          </p:nvPr>
        </p:nvSpPr>
        <p:spPr>
          <a:xfrm>
            <a:off x="1187628" y="836712"/>
            <a:ext cx="10441160" cy="5040560"/>
          </a:xfrm>
        </p:spPr>
        <p:txBody>
          <a:bodyPr/>
          <a:lstStyle/>
          <a:p>
            <a:r>
              <a:rPr lang="en-US" altLang="zh-CN" dirty="0"/>
              <a:t>Computers have </a:t>
            </a:r>
            <a:r>
              <a:rPr lang="en-US" altLang="zh-CN" dirty="0">
                <a:solidFill>
                  <a:srgbClr val="0000FF"/>
                </a:solidFill>
              </a:rPr>
              <a:t>led to a 3</a:t>
            </a:r>
            <a:r>
              <a:rPr lang="en-US" altLang="zh-CN" baseline="30000" dirty="0">
                <a:solidFill>
                  <a:srgbClr val="0000FF"/>
                </a:solidFill>
              </a:rPr>
              <a:t>rd</a:t>
            </a:r>
            <a:r>
              <a:rPr lang="en-US" altLang="zh-CN" dirty="0">
                <a:solidFill>
                  <a:srgbClr val="0000FF"/>
                </a:solidFill>
              </a:rPr>
              <a:t>  revolution for civilization</a:t>
            </a:r>
          </a:p>
          <a:p>
            <a:pPr marL="0" indent="0" eaLnBrk="1" hangingPunct="1">
              <a:buNone/>
            </a:pPr>
            <a:endParaRPr lang="en-US" altLang="zh-CN" dirty="0"/>
          </a:p>
        </p:txBody>
      </p:sp>
      <p:pic>
        <p:nvPicPr>
          <p:cNvPr id="5" name="Picture 2"/>
          <p:cNvPicPr>
            <a:picLocks noChangeAspect="1" noChangeArrowheads="1"/>
          </p:cNvPicPr>
          <p:nvPr/>
        </p:nvPicPr>
        <p:blipFill>
          <a:blip r:embed="rId3" cstate="print"/>
          <a:srcRect/>
          <a:stretch>
            <a:fillRect/>
          </a:stretch>
        </p:blipFill>
        <p:spPr bwMode="auto">
          <a:xfrm>
            <a:off x="912283" y="1340768"/>
            <a:ext cx="10224277" cy="5551125"/>
          </a:xfrm>
          <a:prstGeom prst="rect">
            <a:avLst/>
          </a:prstGeom>
          <a:noFill/>
          <a:ln w="9525">
            <a:noFill/>
            <a:miter lim="800000"/>
            <a:headEnd/>
            <a:tailEnd/>
          </a:ln>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a:t>Speeding it up</a:t>
            </a:r>
          </a:p>
        </p:txBody>
      </p:sp>
      <p:sp>
        <p:nvSpPr>
          <p:cNvPr id="29699" name="Rectangle 3"/>
          <p:cNvSpPr>
            <a:spLocks noGrp="1" noChangeArrowheads="1"/>
          </p:cNvSpPr>
          <p:nvPr>
            <p:ph idx="1"/>
          </p:nvPr>
        </p:nvSpPr>
        <p:spPr>
          <a:xfrm>
            <a:off x="1343472" y="1268414"/>
            <a:ext cx="10253746" cy="4886325"/>
          </a:xfrm>
        </p:spPr>
        <p:txBody>
          <a:bodyPr/>
          <a:lstStyle/>
          <a:p>
            <a:r>
              <a:rPr lang="en-GB" dirty="0"/>
              <a:t>Pipelining</a:t>
            </a:r>
          </a:p>
          <a:p>
            <a:r>
              <a:rPr lang="en-GB" dirty="0"/>
              <a:t>On board cache</a:t>
            </a:r>
          </a:p>
          <a:p>
            <a:r>
              <a:rPr lang="en-GB" dirty="0"/>
              <a:t>On board L1 &amp; L2 cache</a:t>
            </a:r>
          </a:p>
          <a:p>
            <a:r>
              <a:rPr lang="en-GB" dirty="0"/>
              <a:t>Out Of Order execution</a:t>
            </a:r>
          </a:p>
          <a:p>
            <a:r>
              <a:rPr lang="en-GB" dirty="0"/>
              <a:t>Branch prediction</a:t>
            </a:r>
          </a:p>
          <a:p>
            <a:r>
              <a:rPr lang="en-GB" dirty="0"/>
              <a:t>Data flow analysis</a:t>
            </a:r>
          </a:p>
          <a:p>
            <a:r>
              <a:rPr lang="en-GB" dirty="0"/>
              <a:t>Speculative execution</a:t>
            </a:r>
          </a:p>
          <a:p>
            <a:r>
              <a:rPr lang="en-GB" dirty="0"/>
              <a:t>Multiple issue: </a:t>
            </a:r>
            <a:r>
              <a:rPr lang="en-GB" dirty="0" err="1"/>
              <a:t>Superscaler</a:t>
            </a:r>
            <a:r>
              <a:rPr lang="en-GB" dirty="0"/>
              <a:t>,  </a:t>
            </a:r>
            <a:r>
              <a:rPr lang="en-GB" dirty="0" err="1"/>
              <a:t>VLIW</a:t>
            </a:r>
            <a:endParaRPr lang="en-GB" dirty="0"/>
          </a:p>
          <a:p>
            <a:pPr>
              <a:buNone/>
            </a:pPr>
            <a:endParaRPr lang="en-GB" dirty="0"/>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209BBCD-B65F-4058-B6AF-5A5D1AEAAB50}"/>
              </a:ext>
            </a:extLst>
          </p:cNvPr>
          <p:cNvSpPr>
            <a:spLocks noGrp="1"/>
          </p:cNvSpPr>
          <p:nvPr>
            <p:ph type="title"/>
          </p:nvPr>
        </p:nvSpPr>
        <p:spPr/>
        <p:txBody>
          <a:bodyPr>
            <a:normAutofit/>
          </a:bodyPr>
          <a:lstStyle/>
          <a:p>
            <a:r>
              <a:rPr lang="en-US" altLang="zh-CN" sz="3600" dirty="0"/>
              <a:t>The </a:t>
            </a:r>
            <a:r>
              <a:rPr lang="en-US" altLang="zh-CN" sz="3600" dirty="0" smtClean="0"/>
              <a:t>5th </a:t>
            </a:r>
            <a:r>
              <a:rPr lang="en-US" altLang="zh-CN" sz="3600" dirty="0"/>
              <a:t>Generation</a:t>
            </a:r>
            <a:r>
              <a:rPr lang="zh-CN" altLang="en-US" sz="3600" dirty="0"/>
              <a:t>？</a:t>
            </a:r>
          </a:p>
        </p:txBody>
      </p:sp>
      <p:pic>
        <p:nvPicPr>
          <p:cNvPr id="4" name="图片 3">
            <a:extLst>
              <a:ext uri="{FF2B5EF4-FFF2-40B4-BE49-F238E27FC236}">
                <a16:creationId xmlns="" xmlns:a16="http://schemas.microsoft.com/office/drawing/2014/main" id="{FD18A142-3F2E-4C7F-AD1D-D75543B4BE25}"/>
              </a:ext>
            </a:extLst>
          </p:cNvPr>
          <p:cNvPicPr>
            <a:picLocks noChangeAspect="1"/>
          </p:cNvPicPr>
          <p:nvPr/>
        </p:nvPicPr>
        <p:blipFill>
          <a:blip r:embed="rId3"/>
          <a:stretch>
            <a:fillRect/>
          </a:stretch>
        </p:blipFill>
        <p:spPr>
          <a:xfrm>
            <a:off x="6888089" y="1252425"/>
            <a:ext cx="2808312" cy="1828746"/>
          </a:xfrm>
          <a:prstGeom prst="rect">
            <a:avLst/>
          </a:prstGeom>
        </p:spPr>
      </p:pic>
      <p:pic>
        <p:nvPicPr>
          <p:cNvPr id="6" name="图片 5">
            <a:extLst>
              <a:ext uri="{FF2B5EF4-FFF2-40B4-BE49-F238E27FC236}">
                <a16:creationId xmlns="" xmlns:a16="http://schemas.microsoft.com/office/drawing/2014/main" id="{B3FB7AD2-4C98-4CF2-89F6-D28FFB9DB39D}"/>
              </a:ext>
            </a:extLst>
          </p:cNvPr>
          <p:cNvPicPr>
            <a:picLocks noChangeAspect="1"/>
          </p:cNvPicPr>
          <p:nvPr/>
        </p:nvPicPr>
        <p:blipFill>
          <a:blip r:embed="rId4"/>
          <a:stretch>
            <a:fillRect/>
          </a:stretch>
        </p:blipFill>
        <p:spPr>
          <a:xfrm>
            <a:off x="6825783" y="3805617"/>
            <a:ext cx="2990362" cy="184122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9496" y="1252424"/>
            <a:ext cx="3373228" cy="1855275"/>
          </a:xfrm>
          <a:prstGeom prst="rect">
            <a:avLst/>
          </a:prstGeom>
        </p:spPr>
      </p:pic>
      <p:pic>
        <p:nvPicPr>
          <p:cNvPr id="9" name="图片 8">
            <a:extLst>
              <a:ext uri="{FF2B5EF4-FFF2-40B4-BE49-F238E27FC236}">
                <a16:creationId xmlns="" xmlns:a16="http://schemas.microsoft.com/office/drawing/2014/main" id="{989FA6B1-25D8-4FA3-9D54-E6A35CC97AE8}"/>
              </a:ext>
            </a:extLst>
          </p:cNvPr>
          <p:cNvPicPr>
            <a:picLocks noChangeAspect="1"/>
          </p:cNvPicPr>
          <p:nvPr/>
        </p:nvPicPr>
        <p:blipFill>
          <a:blip r:embed="rId6"/>
          <a:stretch>
            <a:fillRect/>
          </a:stretch>
        </p:blipFill>
        <p:spPr>
          <a:xfrm>
            <a:off x="1594852" y="3706017"/>
            <a:ext cx="3353654" cy="1901789"/>
          </a:xfrm>
          <a:prstGeom prst="rect">
            <a:avLst/>
          </a:prstGeom>
        </p:spPr>
      </p:pic>
      <p:sp>
        <p:nvSpPr>
          <p:cNvPr id="3" name="文本框 2"/>
          <p:cNvSpPr txBox="1"/>
          <p:nvPr/>
        </p:nvSpPr>
        <p:spPr>
          <a:xfrm>
            <a:off x="1594852" y="3159147"/>
            <a:ext cx="3600400" cy="338554"/>
          </a:xfrm>
          <a:prstGeom prst="rect">
            <a:avLst/>
          </a:prstGeom>
          <a:noFill/>
        </p:spPr>
        <p:txBody>
          <a:bodyPr wrap="square" rtlCol="0">
            <a:spAutoFit/>
          </a:bodyPr>
          <a:lstStyle/>
          <a:p>
            <a:r>
              <a:rPr lang="en-US" altLang="zh-CN" sz="1600" b="1" dirty="0"/>
              <a:t>Quantum Computer </a:t>
            </a:r>
            <a:r>
              <a:rPr lang="zh-CN" altLang="en-US" sz="1600" b="1" dirty="0"/>
              <a:t>量子计算机</a:t>
            </a:r>
          </a:p>
        </p:txBody>
      </p:sp>
      <p:sp>
        <p:nvSpPr>
          <p:cNvPr id="10" name="文本框 9"/>
          <p:cNvSpPr txBox="1"/>
          <p:nvPr/>
        </p:nvSpPr>
        <p:spPr>
          <a:xfrm>
            <a:off x="1415480" y="5646845"/>
            <a:ext cx="3888432" cy="338554"/>
          </a:xfrm>
          <a:prstGeom prst="rect">
            <a:avLst/>
          </a:prstGeom>
          <a:noFill/>
        </p:spPr>
        <p:txBody>
          <a:bodyPr wrap="square" rtlCol="0">
            <a:spAutoFit/>
          </a:bodyPr>
          <a:lstStyle/>
          <a:p>
            <a:r>
              <a:rPr lang="en-US" altLang="zh-CN" sz="1600" b="1" dirty="0"/>
              <a:t>Neuromorphic Computer </a:t>
            </a:r>
            <a:r>
              <a:rPr lang="zh-CN" altLang="en-US" sz="1600" b="1" dirty="0"/>
              <a:t>类脑计算机</a:t>
            </a:r>
          </a:p>
        </p:txBody>
      </p:sp>
      <p:sp>
        <p:nvSpPr>
          <p:cNvPr id="11" name="文本框 10"/>
          <p:cNvSpPr txBox="1"/>
          <p:nvPr/>
        </p:nvSpPr>
        <p:spPr>
          <a:xfrm>
            <a:off x="6672064" y="3159147"/>
            <a:ext cx="3888432" cy="338554"/>
          </a:xfrm>
          <a:prstGeom prst="rect">
            <a:avLst/>
          </a:prstGeom>
          <a:noFill/>
        </p:spPr>
        <p:txBody>
          <a:bodyPr wrap="square" rtlCol="0">
            <a:spAutoFit/>
          </a:bodyPr>
          <a:lstStyle/>
          <a:p>
            <a:r>
              <a:rPr lang="en-US" altLang="zh-CN" sz="1600" b="1" dirty="0"/>
              <a:t>Wearable Computer </a:t>
            </a:r>
            <a:r>
              <a:rPr lang="zh-CN" altLang="en-US" sz="1600" b="1" dirty="0"/>
              <a:t>穿戴计算机</a:t>
            </a:r>
          </a:p>
        </p:txBody>
      </p:sp>
      <p:sp>
        <p:nvSpPr>
          <p:cNvPr id="12" name="文本框 11"/>
          <p:cNvSpPr txBox="1"/>
          <p:nvPr/>
        </p:nvSpPr>
        <p:spPr>
          <a:xfrm>
            <a:off x="6672064" y="5654004"/>
            <a:ext cx="3888432" cy="338554"/>
          </a:xfrm>
          <a:prstGeom prst="rect">
            <a:avLst/>
          </a:prstGeom>
          <a:noFill/>
        </p:spPr>
        <p:txBody>
          <a:bodyPr wrap="square" rtlCol="0">
            <a:spAutoFit/>
          </a:bodyPr>
          <a:lstStyle/>
          <a:p>
            <a:r>
              <a:rPr lang="en-US" altLang="zh-CN" sz="1600" b="1" dirty="0"/>
              <a:t>Intelligence Computer </a:t>
            </a:r>
            <a:r>
              <a:rPr lang="zh-CN" altLang="en-US" sz="1600" b="1" dirty="0"/>
              <a:t>人智计算机</a:t>
            </a:r>
          </a:p>
        </p:txBody>
      </p:sp>
    </p:spTree>
    <p:extLst>
      <p:ext uri="{BB962C8B-B14F-4D97-AF65-F5344CB8AC3E}">
        <p14:creationId xmlns:p14="http://schemas.microsoft.com/office/powerpoint/2010/main" val="223437119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209BBCD-B65F-4058-B6AF-5A5D1AEAAB50}"/>
              </a:ext>
            </a:extLst>
          </p:cNvPr>
          <p:cNvSpPr>
            <a:spLocks noGrp="1"/>
          </p:cNvSpPr>
          <p:nvPr>
            <p:ph type="title"/>
          </p:nvPr>
        </p:nvSpPr>
        <p:spPr/>
        <p:txBody>
          <a:bodyPr/>
          <a:lstStyle/>
          <a:p>
            <a:r>
              <a:rPr lang="en-US" altLang="zh-CN" dirty="0"/>
              <a:t>What is a computer</a:t>
            </a:r>
            <a:r>
              <a:rPr lang="zh-CN" altLang="en-US" dirty="0"/>
              <a:t>？</a:t>
            </a:r>
          </a:p>
        </p:txBody>
      </p:sp>
      <p:sp>
        <p:nvSpPr>
          <p:cNvPr id="10" name="内容占位符 2">
            <a:extLst>
              <a:ext uri="{FF2B5EF4-FFF2-40B4-BE49-F238E27FC236}">
                <a16:creationId xmlns="" xmlns:a16="http://schemas.microsoft.com/office/drawing/2014/main" id="{E7B9FD9F-52D3-4DC6-B424-16E69C2D0E31}"/>
              </a:ext>
            </a:extLst>
          </p:cNvPr>
          <p:cNvSpPr>
            <a:spLocks noGrp="1"/>
          </p:cNvSpPr>
          <p:nvPr>
            <p:ph idx="1"/>
          </p:nvPr>
        </p:nvSpPr>
        <p:spPr>
          <a:xfrm>
            <a:off x="479376" y="908720"/>
            <a:ext cx="11593288" cy="4536504"/>
          </a:xfrm>
        </p:spPr>
        <p:txBody>
          <a:bodyPr/>
          <a:lstStyle/>
          <a:p>
            <a:pPr>
              <a:spcAft>
                <a:spcPts val="0"/>
              </a:spcAft>
            </a:pPr>
            <a:r>
              <a:rPr lang="en-US" altLang="zh-CN" sz="2800" b="0" dirty="0"/>
              <a:t>Computer is an electronic device that manipulates data according to a list of </a:t>
            </a:r>
            <a:r>
              <a:rPr lang="en-US" altLang="zh-CN" sz="2800" dirty="0"/>
              <a:t>instructions </a:t>
            </a:r>
            <a:r>
              <a:rPr lang="en-US" altLang="zh-CN" sz="2800" b="0" dirty="0"/>
              <a:t>(program), with capability of Turing machine.</a:t>
            </a:r>
          </a:p>
          <a:p>
            <a:pPr lvl="1">
              <a:spcBef>
                <a:spcPts val="1200"/>
              </a:spcBef>
              <a:spcAft>
                <a:spcPts val="0"/>
              </a:spcAft>
            </a:pPr>
            <a:r>
              <a:rPr lang="en-US" altLang="zh-CN" sz="2200" dirty="0"/>
              <a:t>Electronic realization </a:t>
            </a:r>
            <a:r>
              <a:rPr lang="zh-CN" altLang="en-US" sz="2200" dirty="0"/>
              <a:t>  </a:t>
            </a:r>
            <a:r>
              <a:rPr lang="zh-CN" altLang="en-US" sz="2200" b="1" dirty="0">
                <a:solidFill>
                  <a:srgbClr val="C00000"/>
                </a:solidFill>
                <a:latin typeface="微软雅黑" panose="020B0503020204020204" pitchFamily="34" charset="-122"/>
                <a:ea typeface="微软雅黑" panose="020B0503020204020204" pitchFamily="34" charset="-122"/>
              </a:rPr>
              <a:t>电子化的实现方式</a:t>
            </a:r>
            <a:endParaRPr lang="en-US" altLang="zh-CN" sz="2200" b="1" dirty="0">
              <a:solidFill>
                <a:srgbClr val="C00000"/>
              </a:solidFill>
              <a:latin typeface="微软雅黑" panose="020B0503020204020204" pitchFamily="34" charset="-122"/>
              <a:ea typeface="微软雅黑" panose="020B0503020204020204" pitchFamily="34" charset="-122"/>
            </a:endParaRPr>
          </a:p>
          <a:p>
            <a:pPr lvl="1">
              <a:spcBef>
                <a:spcPts val="1200"/>
              </a:spcBef>
              <a:spcAft>
                <a:spcPts val="0"/>
              </a:spcAft>
            </a:pPr>
            <a:r>
              <a:rPr lang="en-US" altLang="zh-CN" sz="2200" dirty="0"/>
              <a:t>A </a:t>
            </a:r>
            <a:r>
              <a:rPr lang="en-US" altLang="zh-CN" sz="2200" b="1" dirty="0"/>
              <a:t>set of instructions </a:t>
            </a:r>
            <a:r>
              <a:rPr lang="en-US" altLang="zh-CN" sz="2200" dirty="0"/>
              <a:t>in a well-defined manner </a:t>
            </a:r>
            <a:r>
              <a:rPr lang="zh-CN" altLang="en-US" sz="2200" b="1" dirty="0">
                <a:solidFill>
                  <a:srgbClr val="C00000"/>
                </a:solidFill>
                <a:latin typeface="微软雅黑" panose="020B0503020204020204" pitchFamily="34" charset="-122"/>
                <a:ea typeface="微软雅黑" panose="020B0503020204020204" pitchFamily="34" charset="-122"/>
              </a:rPr>
              <a:t>有指令集 </a:t>
            </a:r>
            <a:r>
              <a:rPr lang="en-US" altLang="zh-CN" sz="2200" dirty="0">
                <a:sym typeface="Wingdings" panose="05000000000000000000" pitchFamily="2" charset="2"/>
              </a:rPr>
              <a:t>  general-purpose</a:t>
            </a:r>
            <a:endParaRPr lang="en-US" altLang="zh-CN" sz="2200" dirty="0"/>
          </a:p>
          <a:p>
            <a:pPr lvl="1">
              <a:spcBef>
                <a:spcPts val="1200"/>
              </a:spcBef>
              <a:spcAft>
                <a:spcPts val="0"/>
              </a:spcAft>
            </a:pPr>
            <a:r>
              <a:rPr lang="en-US" altLang="zh-CN" sz="2200" dirty="0"/>
              <a:t>Execution of a </a:t>
            </a:r>
            <a:r>
              <a:rPr lang="en-US" altLang="zh-CN" sz="2200" b="1" dirty="0"/>
              <a:t>pre-recorded list of instructions  </a:t>
            </a:r>
            <a:r>
              <a:rPr lang="zh-CN" altLang="en-US" sz="2200" b="1" dirty="0">
                <a:solidFill>
                  <a:srgbClr val="C00000"/>
                </a:solidFill>
                <a:latin typeface="微软雅黑" panose="020B0503020204020204" pitchFamily="34" charset="-122"/>
                <a:ea typeface="微软雅黑" panose="020B0503020204020204" pitchFamily="34" charset="-122"/>
              </a:rPr>
              <a:t>可执行指令 </a:t>
            </a:r>
            <a:r>
              <a:rPr lang="en-US" altLang="zh-CN" sz="2200" b="1" dirty="0">
                <a:sym typeface="Wingdings" panose="05000000000000000000" pitchFamily="2" charset="2"/>
              </a:rPr>
              <a:t> </a:t>
            </a:r>
            <a:r>
              <a:rPr lang="en-US" altLang="zh-CN" sz="2200" dirty="0">
                <a:sym typeface="Wingdings" panose="05000000000000000000" pitchFamily="2" charset="2"/>
              </a:rPr>
              <a:t>program-controlled</a:t>
            </a:r>
            <a:endParaRPr lang="en-US" altLang="zh-CN" sz="2200" dirty="0"/>
          </a:p>
          <a:p>
            <a:pPr lvl="1">
              <a:spcBef>
                <a:spcPts val="1200"/>
              </a:spcBef>
              <a:spcAft>
                <a:spcPts val="0"/>
              </a:spcAft>
            </a:pPr>
            <a:r>
              <a:rPr lang="en-US" altLang="zh-CN" sz="2200" dirty="0"/>
              <a:t>Memory that can </a:t>
            </a:r>
            <a:r>
              <a:rPr lang="en-US" altLang="zh-CN" sz="2200" b="1" dirty="0"/>
              <a:t>store</a:t>
            </a:r>
            <a:r>
              <a:rPr lang="en-US" altLang="zh-CN" sz="2200" dirty="0"/>
              <a:t> instructions and data </a:t>
            </a:r>
            <a:r>
              <a:rPr lang="zh-CN" altLang="en-US" sz="2200" b="1" dirty="0">
                <a:solidFill>
                  <a:srgbClr val="C00000"/>
                </a:solidFill>
                <a:latin typeface="微软雅黑" panose="020B0503020204020204" pitchFamily="34" charset="-122"/>
                <a:ea typeface="微软雅黑" panose="020B0503020204020204" pitchFamily="34" charset="-122"/>
              </a:rPr>
              <a:t>可存储指令与数据  </a:t>
            </a:r>
            <a:r>
              <a:rPr lang="en-US" altLang="zh-CN" sz="2200" dirty="0">
                <a:sym typeface="Wingdings" panose="05000000000000000000" pitchFamily="2" charset="2"/>
              </a:rPr>
              <a:t>  stored program</a:t>
            </a:r>
            <a:endParaRPr lang="en-US" altLang="zh-CN" sz="2200" dirty="0"/>
          </a:p>
          <a:p>
            <a:pPr lvl="1">
              <a:spcBef>
                <a:spcPts val="1200"/>
              </a:spcBef>
              <a:spcAft>
                <a:spcPts val="0"/>
              </a:spcAft>
            </a:pPr>
            <a:r>
              <a:rPr lang="en-US" altLang="zh-CN" sz="2200" b="1" dirty="0"/>
              <a:t>Turing-complete</a:t>
            </a:r>
            <a:r>
              <a:rPr lang="en-US" altLang="zh-CN" sz="2200" dirty="0"/>
              <a:t> in theory </a:t>
            </a:r>
            <a:r>
              <a:rPr lang="zh-CN" altLang="en-US" sz="2200" b="1" dirty="0">
                <a:solidFill>
                  <a:srgbClr val="C00000"/>
                </a:solidFill>
                <a:latin typeface="微软雅黑" panose="020B0503020204020204" pitchFamily="34" charset="-122"/>
                <a:ea typeface="微软雅黑" panose="020B0503020204020204" pitchFamily="34" charset="-122"/>
              </a:rPr>
              <a:t>计算能力上是图灵完全 </a:t>
            </a:r>
            <a:r>
              <a:rPr lang="en-US" altLang="zh-CN" sz="2200" dirty="0">
                <a:sym typeface="Wingdings" panose="05000000000000000000" pitchFamily="2" charset="2"/>
              </a:rPr>
              <a:t> equivalent to Turing machine</a:t>
            </a:r>
            <a:endParaRPr lang="en-US" altLang="zh-CN" sz="2200" dirty="0"/>
          </a:p>
          <a:p>
            <a:pPr lvl="1"/>
            <a:endParaRPr lang="en-US" altLang="zh-CN" sz="2400" b="0" dirty="0"/>
          </a:p>
        </p:txBody>
      </p:sp>
    </p:spTree>
    <p:extLst>
      <p:ext uri="{BB962C8B-B14F-4D97-AF65-F5344CB8AC3E}">
        <p14:creationId xmlns:p14="http://schemas.microsoft.com/office/powerpoint/2010/main" val="1188467207"/>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0"/>
            <a:ext cx="10776685" cy="1052736"/>
          </a:xfrm>
        </p:spPr>
        <p:txBody>
          <a:bodyPr/>
          <a:lstStyle/>
          <a:p>
            <a:r>
              <a:rPr lang="en-US" altLang="zh-CN" dirty="0" smtClean="0"/>
              <a:t>What lessons we learned from the history ?</a:t>
            </a:r>
            <a:endParaRPr lang="zh-CN" altLang="en-US" dirty="0"/>
          </a:p>
        </p:txBody>
      </p:sp>
      <p:sp>
        <p:nvSpPr>
          <p:cNvPr id="3" name="内容占位符 2"/>
          <p:cNvSpPr>
            <a:spLocks noGrp="1"/>
          </p:cNvSpPr>
          <p:nvPr>
            <p:ph idx="1"/>
          </p:nvPr>
        </p:nvSpPr>
        <p:spPr>
          <a:xfrm>
            <a:off x="911425" y="1124744"/>
            <a:ext cx="10009112" cy="4886325"/>
          </a:xfrm>
        </p:spPr>
        <p:txBody>
          <a:bodyPr/>
          <a:lstStyle/>
          <a:p>
            <a:r>
              <a:rPr lang="en-US" altLang="zh-CN" sz="2400" dirty="0"/>
              <a:t>Technological improvements more steady than progress in computer </a:t>
            </a:r>
            <a:r>
              <a:rPr lang="en-US" altLang="zh-CN" sz="2400" dirty="0" smtClean="0"/>
              <a:t>architecture, greatly </a:t>
            </a:r>
            <a:r>
              <a:rPr lang="en-US" altLang="zh-CN" sz="2400" dirty="0"/>
              <a:t>promotes the improvement of computer performance</a:t>
            </a:r>
            <a:endParaRPr lang="en-US" altLang="zh-CN" sz="2400" dirty="0" smtClean="0"/>
          </a:p>
          <a:p>
            <a:r>
              <a:rPr lang="en-US" altLang="zh-CN" sz="2400" dirty="0" smtClean="0">
                <a:solidFill>
                  <a:srgbClr val="3333FF"/>
                </a:solidFill>
              </a:rPr>
              <a:t>After RISC </a:t>
            </a:r>
            <a:r>
              <a:rPr lang="en-US" altLang="zh-CN" sz="2400" dirty="0">
                <a:solidFill>
                  <a:srgbClr val="3333FF"/>
                </a:solidFill>
              </a:rPr>
              <a:t>emergence</a:t>
            </a:r>
            <a:r>
              <a:rPr lang="en-US" altLang="zh-CN" sz="2400" dirty="0"/>
              <a:t>, computer design emphasized both </a:t>
            </a:r>
            <a:r>
              <a:rPr lang="en-US" altLang="zh-CN" sz="2400" dirty="0">
                <a:solidFill>
                  <a:srgbClr val="FF0000"/>
                </a:solidFill>
              </a:rPr>
              <a:t>architectural innovation </a:t>
            </a:r>
            <a:r>
              <a:rPr lang="en-US" altLang="zh-CN" sz="2400" dirty="0"/>
              <a:t>and efficient use of technology improvements.</a:t>
            </a:r>
            <a:endParaRPr lang="en-US" altLang="zh-CN" sz="2400" dirty="0" smtClean="0"/>
          </a:p>
          <a:p>
            <a:r>
              <a:rPr lang="en-US" altLang="zh-CN" sz="2400" dirty="0" smtClean="0">
                <a:solidFill>
                  <a:srgbClr val="FF0000"/>
                </a:solidFill>
              </a:rPr>
              <a:t>Software</a:t>
            </a:r>
            <a:r>
              <a:rPr lang="en-US" altLang="zh-CN" sz="2400" dirty="0" smtClean="0"/>
              <a:t> advances can inspire architecture innovations</a:t>
            </a:r>
          </a:p>
          <a:p>
            <a:r>
              <a:rPr lang="en-US" altLang="zh-CN" sz="2400" dirty="0" smtClean="0"/>
              <a:t>Raising the </a:t>
            </a:r>
            <a:r>
              <a:rPr lang="en-US" altLang="zh-CN" sz="2400" dirty="0" smtClean="0">
                <a:solidFill>
                  <a:srgbClr val="FF0000"/>
                </a:solidFill>
              </a:rPr>
              <a:t>hardware/software interface</a:t>
            </a:r>
            <a:r>
              <a:rPr lang="en-US" altLang="zh-CN" sz="2400" dirty="0" smtClean="0"/>
              <a:t> creates opportunities for architecture innovation</a:t>
            </a:r>
          </a:p>
          <a:p>
            <a:r>
              <a:rPr lang="en-US" altLang="zh-CN" sz="2400" dirty="0" smtClean="0"/>
              <a:t>Ultimately the </a:t>
            </a:r>
            <a:r>
              <a:rPr lang="en-US" altLang="zh-CN" sz="2400" dirty="0" smtClean="0">
                <a:solidFill>
                  <a:srgbClr val="FF0000"/>
                </a:solidFill>
              </a:rPr>
              <a:t>marketplace</a:t>
            </a:r>
            <a:r>
              <a:rPr lang="en-US" altLang="zh-CN" sz="2400" dirty="0" smtClean="0"/>
              <a:t> settles architecture debates</a:t>
            </a:r>
          </a:p>
          <a:p>
            <a:endParaRPr lang="en-US" altLang="zh-CN" dirty="0"/>
          </a:p>
          <a:p>
            <a:endParaRPr lang="zh-CN" altLang="en-US" dirty="0"/>
          </a:p>
        </p:txBody>
      </p:sp>
    </p:spTree>
    <p:extLst>
      <p:ext uri="{BB962C8B-B14F-4D97-AF65-F5344CB8AC3E}">
        <p14:creationId xmlns:p14="http://schemas.microsoft.com/office/powerpoint/2010/main" val="308984991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623392" y="1772816"/>
            <a:ext cx="7772400" cy="1470025"/>
          </a:xfrm>
        </p:spPr>
        <p:txBody>
          <a:bodyPr/>
          <a:lstStyle/>
          <a:p>
            <a:r>
              <a:rPr lang="en-US" altLang="zh-CN" sz="3600" dirty="0" smtClean="0"/>
              <a:t>1.2  Eight Great Ideas </a:t>
            </a:r>
            <a:br>
              <a:rPr lang="en-US" altLang="zh-CN" sz="3600" dirty="0" smtClean="0"/>
            </a:br>
            <a:r>
              <a:rPr lang="en-US" altLang="zh-CN" sz="3600" dirty="0"/>
              <a:t> </a:t>
            </a:r>
            <a:r>
              <a:rPr lang="en-US" altLang="zh-CN" sz="3600" dirty="0" smtClean="0"/>
              <a:t>      in Computer Architecture </a:t>
            </a:r>
            <a:endParaRPr lang="en-US" altLang="zh-CN" sz="3600" dirty="0"/>
          </a:p>
        </p:txBody>
      </p:sp>
      <p:sp>
        <p:nvSpPr>
          <p:cNvPr id="5" name="Rectangle 6"/>
          <p:cNvSpPr>
            <a:spLocks noGrp="1" noChangeArrowheads="1"/>
          </p:cNvSpPr>
          <p:nvPr>
            <p:ph type="sldNum" sz="quarter" idx="12"/>
          </p:nvPr>
        </p:nvSpPr>
        <p:spPr>
          <a:xfrm>
            <a:off x="8077200" y="6245225"/>
            <a:ext cx="2133600" cy="476250"/>
          </a:xfrm>
          <a:prstGeom prst="rect">
            <a:avLst/>
          </a:prstGeom>
        </p:spPr>
        <p:txBody>
          <a:bodyPr/>
          <a:lstStyle/>
          <a:p>
            <a:fld id="{3915D265-858B-4522-941A-C622E72EF54B}" type="slidenum">
              <a:rPr lang="zh-CN" altLang="en-US"/>
              <a:pPr/>
              <a:t>44</a:t>
            </a:fld>
            <a:endParaRPr lang="en-US" altLang="zh-CN"/>
          </a:p>
        </p:txBody>
      </p:sp>
    </p:spTree>
    <p:extLst>
      <p:ext uri="{BB962C8B-B14F-4D97-AF65-F5344CB8AC3E}">
        <p14:creationId xmlns:p14="http://schemas.microsoft.com/office/powerpoint/2010/main" val="3625941323"/>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4A4E8DE-4D00-4F24-8660-0C82F33F78CC}"/>
              </a:ext>
            </a:extLst>
          </p:cNvPr>
          <p:cNvSpPr>
            <a:spLocks noGrp="1"/>
          </p:cNvSpPr>
          <p:nvPr>
            <p:ph type="title"/>
          </p:nvPr>
        </p:nvSpPr>
        <p:spPr/>
        <p:txBody>
          <a:bodyPr/>
          <a:lstStyle/>
          <a:p>
            <a:r>
              <a:rPr lang="en-US" altLang="zh-CN" dirty="0"/>
              <a:t>Eight Great Ideas</a:t>
            </a:r>
            <a:endParaRPr lang="zh-CN" altLang="en-US" dirty="0"/>
          </a:p>
        </p:txBody>
      </p:sp>
      <p:sp>
        <p:nvSpPr>
          <p:cNvPr id="3" name="内容占位符 2">
            <a:extLst>
              <a:ext uri="{FF2B5EF4-FFF2-40B4-BE49-F238E27FC236}">
                <a16:creationId xmlns="" xmlns:a16="http://schemas.microsoft.com/office/drawing/2014/main" id="{14BC4523-4600-44D1-8534-5779AF8A0F30}"/>
              </a:ext>
            </a:extLst>
          </p:cNvPr>
          <p:cNvSpPr>
            <a:spLocks noGrp="1"/>
          </p:cNvSpPr>
          <p:nvPr>
            <p:ph idx="1"/>
          </p:nvPr>
        </p:nvSpPr>
        <p:spPr>
          <a:xfrm>
            <a:off x="912284" y="1340768"/>
            <a:ext cx="10814132" cy="4968552"/>
          </a:xfrm>
        </p:spPr>
        <p:txBody>
          <a:bodyPr/>
          <a:lstStyle/>
          <a:p>
            <a:pPr>
              <a:lnSpc>
                <a:spcPct val="110000"/>
              </a:lnSpc>
            </a:pPr>
            <a:r>
              <a:rPr lang="en-US" altLang="zh-CN" sz="2800" dirty="0"/>
              <a:t>Design for Moore’s Law </a:t>
            </a:r>
            <a:r>
              <a:rPr lang="zh-CN" altLang="en-US" sz="2800" dirty="0"/>
              <a:t>（设计紧跟摩尔定律）</a:t>
            </a:r>
            <a:endParaRPr lang="en-US" altLang="zh-CN" sz="2800" dirty="0"/>
          </a:p>
          <a:p>
            <a:pPr>
              <a:lnSpc>
                <a:spcPct val="110000"/>
              </a:lnSpc>
            </a:pPr>
            <a:r>
              <a:rPr lang="en-US" altLang="zh-CN" sz="2800" dirty="0"/>
              <a:t>Use Abstraction to Simplify Design (</a:t>
            </a:r>
            <a:r>
              <a:rPr lang="zh-CN" altLang="en-US" sz="2800" dirty="0"/>
              <a:t>采用抽象简化设计</a:t>
            </a:r>
            <a:r>
              <a:rPr lang="en-US" altLang="zh-CN" sz="2800" dirty="0"/>
              <a:t>)</a:t>
            </a:r>
          </a:p>
          <a:p>
            <a:pPr>
              <a:lnSpc>
                <a:spcPct val="110000"/>
              </a:lnSpc>
            </a:pPr>
            <a:r>
              <a:rPr lang="en-US" altLang="zh-CN" sz="2800" dirty="0"/>
              <a:t>Make the Common Case Fast (</a:t>
            </a:r>
            <a:r>
              <a:rPr lang="zh-CN" altLang="en-US" sz="2800" dirty="0"/>
              <a:t>加速大概率事件</a:t>
            </a:r>
            <a:r>
              <a:rPr lang="en-US" altLang="zh-CN" sz="2800" dirty="0"/>
              <a:t>)</a:t>
            </a:r>
          </a:p>
          <a:p>
            <a:pPr>
              <a:lnSpc>
                <a:spcPct val="110000"/>
              </a:lnSpc>
            </a:pPr>
            <a:r>
              <a:rPr lang="en-US" altLang="zh-CN" sz="2800" dirty="0"/>
              <a:t>Performance via Parallelism </a:t>
            </a:r>
            <a:r>
              <a:rPr lang="zh-CN" altLang="en-US" sz="2800" dirty="0"/>
              <a:t> </a:t>
            </a:r>
            <a:r>
              <a:rPr lang="en-US" altLang="zh-CN" sz="2800" dirty="0"/>
              <a:t>(</a:t>
            </a:r>
            <a:r>
              <a:rPr lang="zh-CN" altLang="en-US" sz="2800" dirty="0"/>
              <a:t>通过并行提高性能</a:t>
            </a:r>
            <a:r>
              <a:rPr lang="en-US" altLang="zh-CN" sz="2800" dirty="0"/>
              <a:t>)</a:t>
            </a:r>
          </a:p>
          <a:p>
            <a:pPr>
              <a:lnSpc>
                <a:spcPct val="110000"/>
              </a:lnSpc>
            </a:pPr>
            <a:r>
              <a:rPr lang="en-US" altLang="zh-CN" sz="2800" dirty="0"/>
              <a:t>Performance via Pipelining (</a:t>
            </a:r>
            <a:r>
              <a:rPr lang="zh-CN" altLang="en-US" sz="2800" dirty="0"/>
              <a:t>通过流水线提高性能</a:t>
            </a:r>
            <a:r>
              <a:rPr lang="en-US" altLang="zh-CN" sz="2800" dirty="0"/>
              <a:t>)</a:t>
            </a:r>
          </a:p>
          <a:p>
            <a:pPr>
              <a:lnSpc>
                <a:spcPct val="110000"/>
              </a:lnSpc>
            </a:pPr>
            <a:r>
              <a:rPr lang="en-US" altLang="zh-CN" sz="2800" dirty="0"/>
              <a:t>Performance via Prediction (</a:t>
            </a:r>
            <a:r>
              <a:rPr lang="zh-CN" altLang="en-US" sz="2800" dirty="0"/>
              <a:t>通过预测提高性能</a:t>
            </a:r>
            <a:r>
              <a:rPr lang="en-US" altLang="zh-CN" sz="2800" dirty="0"/>
              <a:t>)</a:t>
            </a:r>
          </a:p>
          <a:p>
            <a:pPr>
              <a:lnSpc>
                <a:spcPct val="110000"/>
              </a:lnSpc>
            </a:pPr>
            <a:r>
              <a:rPr lang="en-US" altLang="zh-CN" sz="2800" dirty="0"/>
              <a:t>Hierarchy of Memories (</a:t>
            </a:r>
            <a:r>
              <a:rPr lang="zh-CN" altLang="en-US" sz="2800" dirty="0" smtClean="0"/>
              <a:t>存储器层次</a:t>
            </a:r>
            <a:r>
              <a:rPr lang="zh-CN" altLang="en-US" dirty="0"/>
              <a:t>结构</a:t>
            </a:r>
            <a:r>
              <a:rPr lang="en-US" altLang="zh-CN" sz="2800" dirty="0" smtClean="0"/>
              <a:t>)</a:t>
            </a:r>
            <a:endParaRPr lang="en-US" altLang="zh-CN" sz="2800" dirty="0"/>
          </a:p>
          <a:p>
            <a:pPr>
              <a:lnSpc>
                <a:spcPct val="110000"/>
              </a:lnSpc>
            </a:pPr>
            <a:r>
              <a:rPr lang="en-US" altLang="zh-CN" sz="2800" dirty="0"/>
              <a:t>Dependability via Redundancy (</a:t>
            </a:r>
            <a:r>
              <a:rPr lang="zh-CN" altLang="en-US" sz="2800" dirty="0"/>
              <a:t>通过冗余提高可靠性</a:t>
            </a:r>
            <a:r>
              <a:rPr lang="en-US" altLang="zh-CN" sz="2800" dirty="0"/>
              <a:t>)</a:t>
            </a:r>
            <a:endParaRPr lang="en-US" altLang="zh-CN" dirty="0"/>
          </a:p>
          <a:p>
            <a:pPr>
              <a:lnSpc>
                <a:spcPct val="110000"/>
              </a:lnSpc>
            </a:pPr>
            <a:endParaRPr lang="en-US" altLang="zh-CN" dirty="0"/>
          </a:p>
          <a:p>
            <a:pPr>
              <a:lnSpc>
                <a:spcPct val="110000"/>
              </a:lnSpc>
            </a:pPr>
            <a:endParaRPr lang="zh-CN" altLang="en-US" dirty="0"/>
          </a:p>
        </p:txBody>
      </p:sp>
    </p:spTree>
    <p:extLst>
      <p:ext uri="{BB962C8B-B14F-4D97-AF65-F5344CB8AC3E}">
        <p14:creationId xmlns:p14="http://schemas.microsoft.com/office/powerpoint/2010/main" val="296116085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a:t>Idea1</a:t>
            </a:r>
            <a:r>
              <a:rPr lang="zh-CN" altLang="en-US" dirty="0"/>
              <a:t>：</a:t>
            </a:r>
            <a:r>
              <a:rPr lang="en-US" altLang="zh-CN" dirty="0"/>
              <a:t>Design for Moore’s law</a:t>
            </a:r>
            <a:endParaRPr lang="en-US" altLang="zh-CN" dirty="0">
              <a:ea typeface="宋体" pitchFamily="2" charset="-122"/>
            </a:endParaRPr>
          </a:p>
        </p:txBody>
      </p:sp>
      <p:sp>
        <p:nvSpPr>
          <p:cNvPr id="50179" name="Rectangle 3"/>
          <p:cNvSpPr>
            <a:spLocks noGrp="1" noChangeArrowheads="1"/>
          </p:cNvSpPr>
          <p:nvPr>
            <p:ph idx="1"/>
          </p:nvPr>
        </p:nvSpPr>
        <p:spPr>
          <a:xfrm>
            <a:off x="1199456" y="1142984"/>
            <a:ext cx="8786842" cy="4572032"/>
          </a:xfrm>
        </p:spPr>
        <p:txBody>
          <a:bodyPr/>
          <a:lstStyle/>
          <a:p>
            <a:pPr>
              <a:lnSpc>
                <a:spcPct val="90000"/>
              </a:lnSpc>
            </a:pPr>
            <a:r>
              <a:rPr lang="en-US" altLang="zh-CN" sz="2000" dirty="0">
                <a:ea typeface="宋体" pitchFamily="2" charset="-122"/>
              </a:rPr>
              <a:t>Increased density of components on chip</a:t>
            </a:r>
          </a:p>
          <a:p>
            <a:pPr>
              <a:lnSpc>
                <a:spcPct val="90000"/>
              </a:lnSpc>
            </a:pPr>
            <a:r>
              <a:rPr lang="en-US" altLang="zh-CN" sz="2400" b="1" dirty="0" smtClean="0">
                <a:solidFill>
                  <a:srgbClr val="FF0000"/>
                </a:solidFill>
                <a:ea typeface="宋体" pitchFamily="2" charset="-122"/>
              </a:rPr>
              <a:t>Number </a:t>
            </a:r>
            <a:r>
              <a:rPr lang="en-US" altLang="zh-CN" sz="2400" b="1" dirty="0">
                <a:solidFill>
                  <a:srgbClr val="FF0000"/>
                </a:solidFill>
                <a:ea typeface="宋体" pitchFamily="2" charset="-122"/>
              </a:rPr>
              <a:t>of transistors on a chip will double every year</a:t>
            </a:r>
          </a:p>
          <a:p>
            <a:pPr>
              <a:lnSpc>
                <a:spcPct val="90000"/>
              </a:lnSpc>
            </a:pPr>
            <a:r>
              <a:rPr lang="en-US" altLang="zh-CN" sz="2000" dirty="0">
                <a:ea typeface="宋体" pitchFamily="2" charset="-122"/>
              </a:rPr>
              <a:t>Since </a:t>
            </a:r>
            <a:r>
              <a:rPr lang="en-US" altLang="zh-CN" sz="2000" dirty="0" err="1">
                <a:ea typeface="宋体" pitchFamily="2" charset="-122"/>
              </a:rPr>
              <a:t>1970’s</a:t>
            </a:r>
            <a:r>
              <a:rPr lang="en-US" altLang="zh-CN" sz="2000" dirty="0">
                <a:ea typeface="宋体" pitchFamily="2" charset="-122"/>
              </a:rPr>
              <a:t> development has slowed a little</a:t>
            </a:r>
          </a:p>
          <a:p>
            <a:pPr lvl="1">
              <a:lnSpc>
                <a:spcPct val="90000"/>
              </a:lnSpc>
            </a:pPr>
            <a:r>
              <a:rPr lang="en-US" altLang="zh-CN" sz="1800" b="1" dirty="0">
                <a:ea typeface="宋体" pitchFamily="2" charset="-122"/>
              </a:rPr>
              <a:t>Number of transistors doubles every 18 months</a:t>
            </a:r>
          </a:p>
          <a:p>
            <a:pPr>
              <a:lnSpc>
                <a:spcPct val="90000"/>
              </a:lnSpc>
            </a:pPr>
            <a:r>
              <a:rPr lang="en-US" altLang="zh-CN" sz="2000" dirty="0">
                <a:ea typeface="宋体" pitchFamily="2" charset="-122"/>
              </a:rPr>
              <a:t>Cost of a chip has remained almost unchanged</a:t>
            </a:r>
          </a:p>
          <a:p>
            <a:pPr>
              <a:lnSpc>
                <a:spcPct val="90000"/>
              </a:lnSpc>
            </a:pPr>
            <a:r>
              <a:rPr lang="en-US" altLang="zh-CN" sz="2000" dirty="0">
                <a:ea typeface="宋体" pitchFamily="2" charset="-122"/>
              </a:rPr>
              <a:t>Higher packing density means shorter electrical paths, giving higher performance</a:t>
            </a:r>
          </a:p>
          <a:p>
            <a:pPr>
              <a:lnSpc>
                <a:spcPct val="90000"/>
              </a:lnSpc>
            </a:pPr>
            <a:r>
              <a:rPr lang="en-US" altLang="zh-CN" sz="2000" dirty="0">
                <a:ea typeface="宋体" pitchFamily="2" charset="-122"/>
              </a:rPr>
              <a:t>Smaller size gives increased flexibility</a:t>
            </a:r>
          </a:p>
          <a:p>
            <a:pPr>
              <a:lnSpc>
                <a:spcPct val="90000"/>
              </a:lnSpc>
            </a:pPr>
            <a:r>
              <a:rPr lang="en-US" altLang="zh-CN" sz="2000" dirty="0">
                <a:ea typeface="宋体" pitchFamily="2" charset="-122"/>
              </a:rPr>
              <a:t>Reduced power and cooling requirements</a:t>
            </a:r>
          </a:p>
          <a:p>
            <a:pPr>
              <a:lnSpc>
                <a:spcPct val="90000"/>
              </a:lnSpc>
            </a:pPr>
            <a:r>
              <a:rPr lang="en-US" altLang="zh-CN" sz="2000" dirty="0">
                <a:ea typeface="宋体" pitchFamily="2" charset="-122"/>
              </a:rPr>
              <a:t>Fewer interconnections increases reliability</a:t>
            </a:r>
            <a:endParaRPr lang="en-US" altLang="zh-CN" dirty="0">
              <a:ea typeface="宋体" pitchFamily="2" charset="-122"/>
            </a:endParaRPr>
          </a:p>
        </p:txBody>
      </p:sp>
      <p:pic>
        <p:nvPicPr>
          <p:cNvPr id="4" name="图片 3" descr="Gordon Moore.jpg"/>
          <p:cNvPicPr>
            <a:picLocks noChangeAspect="1"/>
          </p:cNvPicPr>
          <p:nvPr/>
        </p:nvPicPr>
        <p:blipFill>
          <a:blip r:embed="rId4"/>
          <a:stretch>
            <a:fillRect/>
          </a:stretch>
        </p:blipFill>
        <p:spPr>
          <a:xfrm>
            <a:off x="8368470" y="3562366"/>
            <a:ext cx="1905000" cy="2152650"/>
          </a:xfrm>
          <a:prstGeom prst="rect">
            <a:avLst/>
          </a:prstGeom>
        </p:spPr>
      </p:pic>
    </p:spTree>
    <p:extLst>
      <p:ext uri="{BB962C8B-B14F-4D97-AF65-F5344CB8AC3E}">
        <p14:creationId xmlns:p14="http://schemas.microsoft.com/office/powerpoint/2010/main" val="176515773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D5C670C-AF21-4567-9987-5F6E31F37A5A}"/>
              </a:ext>
            </a:extLst>
          </p:cNvPr>
          <p:cNvSpPr>
            <a:spLocks noGrp="1"/>
          </p:cNvSpPr>
          <p:nvPr>
            <p:ph type="title"/>
          </p:nvPr>
        </p:nvSpPr>
        <p:spPr/>
        <p:txBody>
          <a:bodyPr>
            <a:normAutofit/>
          </a:bodyPr>
          <a:lstStyle/>
          <a:p>
            <a:r>
              <a:rPr lang="en-US" altLang="zh-CN" dirty="0"/>
              <a:t>Idea1</a:t>
            </a:r>
            <a:r>
              <a:rPr lang="zh-CN" altLang="en-US" dirty="0"/>
              <a:t>：</a:t>
            </a:r>
            <a:r>
              <a:rPr lang="en-US" altLang="zh-CN" dirty="0"/>
              <a:t>Design for Moore’s law</a:t>
            </a:r>
            <a:endParaRPr lang="zh-CN" altLang="en-US" dirty="0"/>
          </a:p>
        </p:txBody>
      </p:sp>
      <p:sp>
        <p:nvSpPr>
          <p:cNvPr id="3" name="内容占位符 2">
            <a:extLst>
              <a:ext uri="{FF2B5EF4-FFF2-40B4-BE49-F238E27FC236}">
                <a16:creationId xmlns="" xmlns:a16="http://schemas.microsoft.com/office/drawing/2014/main" id="{ADE815E7-62AA-45C3-AC1C-530399ABC278}"/>
              </a:ext>
            </a:extLst>
          </p:cNvPr>
          <p:cNvSpPr>
            <a:spLocks noGrp="1"/>
          </p:cNvSpPr>
          <p:nvPr>
            <p:ph idx="1"/>
          </p:nvPr>
        </p:nvSpPr>
        <p:spPr>
          <a:xfrm>
            <a:off x="407368" y="1125708"/>
            <a:ext cx="7931224" cy="1368152"/>
          </a:xfrm>
        </p:spPr>
        <p:txBody>
          <a:bodyPr/>
          <a:lstStyle/>
          <a:p>
            <a:r>
              <a:rPr lang="en-US" altLang="zh-CN" sz="2400" b="0" dirty="0"/>
              <a:t>One </a:t>
            </a:r>
            <a:r>
              <a:rPr lang="en-US" altLang="zh-CN" sz="2400" dirty="0"/>
              <a:t>constant </a:t>
            </a:r>
            <a:r>
              <a:rPr lang="en-US" altLang="zh-CN" sz="2400" b="0" dirty="0"/>
              <a:t>for computer designer is </a:t>
            </a:r>
            <a:r>
              <a:rPr lang="en-US" altLang="zh-CN" sz="2400" dirty="0"/>
              <a:t>rapid change</a:t>
            </a:r>
            <a:r>
              <a:rPr lang="en-US" altLang="zh-CN" sz="2400" b="0" dirty="0"/>
              <a:t>. </a:t>
            </a:r>
          </a:p>
          <a:p>
            <a:r>
              <a:rPr lang="en-US" altLang="zh-CN" sz="2400" b="0" dirty="0"/>
              <a:t>Design for </a:t>
            </a:r>
            <a:r>
              <a:rPr lang="en-US" altLang="zh-CN" sz="2400" dirty="0"/>
              <a:t>where it will be </a:t>
            </a:r>
            <a:r>
              <a:rPr lang="en-US" altLang="zh-CN" sz="2400" b="0" dirty="0"/>
              <a:t>when finishes rather than design </a:t>
            </a:r>
            <a:r>
              <a:rPr lang="en-US" altLang="zh-CN" sz="2400" dirty="0"/>
              <a:t>for where it starts</a:t>
            </a:r>
            <a:r>
              <a:rPr lang="en-US" altLang="zh-CN" sz="2400" b="0" dirty="0"/>
              <a:t>.</a:t>
            </a:r>
            <a:endParaRPr lang="zh-CN" altLang="en-US" sz="2400" b="0" dirty="0"/>
          </a:p>
        </p:txBody>
      </p:sp>
      <p:sp>
        <p:nvSpPr>
          <p:cNvPr id="5" name="内容占位符 2">
            <a:extLst>
              <a:ext uri="{FF2B5EF4-FFF2-40B4-BE49-F238E27FC236}">
                <a16:creationId xmlns="" xmlns:a16="http://schemas.microsoft.com/office/drawing/2014/main" id="{87904B34-1A5C-4511-AA37-71616066F1C3}"/>
              </a:ext>
            </a:extLst>
          </p:cNvPr>
          <p:cNvSpPr txBox="1">
            <a:spLocks/>
          </p:cNvSpPr>
          <p:nvPr/>
        </p:nvSpPr>
        <p:spPr bwMode="auto">
          <a:xfrm>
            <a:off x="342731" y="2626858"/>
            <a:ext cx="5097896" cy="167725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a:t>Gordon Moore</a:t>
            </a:r>
            <a:r>
              <a:rPr lang="en-US" altLang="zh-CN" sz="2000" b="0" dirty="0"/>
              <a:t>, a cofounder of Intel, predicts that the number of transistors which can be placed on a single chip will double every 2 year. It has held steady and was dubbed “</a:t>
            </a:r>
            <a:r>
              <a:rPr lang="en-US" altLang="zh-CN" sz="2000" dirty="0"/>
              <a:t>Moore’s Law</a:t>
            </a:r>
            <a:r>
              <a:rPr lang="en-US" altLang="zh-CN" sz="2000" b="0" dirty="0"/>
              <a:t>” around 1970</a:t>
            </a:r>
            <a:endParaRPr lang="en-US" sz="2000" b="0" dirty="0"/>
          </a:p>
        </p:txBody>
      </p:sp>
      <p:pic>
        <p:nvPicPr>
          <p:cNvPr id="6" name="图片 5">
            <a:extLst>
              <a:ext uri="{FF2B5EF4-FFF2-40B4-BE49-F238E27FC236}">
                <a16:creationId xmlns="" xmlns:a16="http://schemas.microsoft.com/office/drawing/2014/main" id="{516DD263-27E0-4CCA-9DEC-6922A71E4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1986646"/>
            <a:ext cx="6052581" cy="2962112"/>
          </a:xfrm>
          <a:prstGeom prst="rect">
            <a:avLst/>
          </a:prstGeom>
        </p:spPr>
      </p:pic>
      <p:sp>
        <p:nvSpPr>
          <p:cNvPr id="7" name="内容占位符 2">
            <a:extLst>
              <a:ext uri="{FF2B5EF4-FFF2-40B4-BE49-F238E27FC236}">
                <a16:creationId xmlns="" xmlns:a16="http://schemas.microsoft.com/office/drawing/2014/main" id="{49F7041B-0564-47B0-9BA8-7F559022CE18}"/>
              </a:ext>
            </a:extLst>
          </p:cNvPr>
          <p:cNvSpPr txBox="1">
            <a:spLocks/>
          </p:cNvSpPr>
          <p:nvPr/>
        </p:nvSpPr>
        <p:spPr bwMode="auto">
          <a:xfrm>
            <a:off x="431027" y="4869160"/>
            <a:ext cx="7931224"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b="0" dirty="0"/>
              <a:t>Smaller Transistor,  </a:t>
            </a:r>
            <a:r>
              <a:rPr lang="en-US" altLang="zh-CN" sz="2400" dirty="0">
                <a:solidFill>
                  <a:srgbClr val="C00000"/>
                </a:solidFill>
              </a:rPr>
              <a:t>more function </a:t>
            </a:r>
            <a:r>
              <a:rPr lang="en-US" altLang="zh-CN" sz="2400" b="0" dirty="0"/>
              <a:t>on same chip area;</a:t>
            </a:r>
          </a:p>
          <a:p>
            <a:r>
              <a:rPr lang="en-US" altLang="zh-CN" sz="2400" b="0" dirty="0"/>
              <a:t>Smaller Transistor, </a:t>
            </a:r>
            <a:r>
              <a:rPr lang="en-US" altLang="zh-CN" sz="2400" dirty="0">
                <a:solidFill>
                  <a:srgbClr val="C00000"/>
                </a:solidFill>
              </a:rPr>
              <a:t>low power </a:t>
            </a:r>
          </a:p>
          <a:p>
            <a:r>
              <a:rPr lang="en-US" altLang="zh-CN" sz="2400" b="0" dirty="0"/>
              <a:t>Smaller Transistor, smaller area for same function, </a:t>
            </a:r>
            <a:r>
              <a:rPr lang="en-US" altLang="zh-CN" sz="2400" dirty="0">
                <a:solidFill>
                  <a:srgbClr val="C00000"/>
                </a:solidFill>
              </a:rPr>
              <a:t>low cost</a:t>
            </a:r>
            <a:r>
              <a:rPr lang="en-US" altLang="zh-CN" sz="2400" b="0" dirty="0"/>
              <a:t>;</a:t>
            </a:r>
          </a:p>
        </p:txBody>
      </p:sp>
      <p:sp>
        <p:nvSpPr>
          <p:cNvPr id="8" name="内容占位符 2">
            <a:extLst>
              <a:ext uri="{FF2B5EF4-FFF2-40B4-BE49-F238E27FC236}">
                <a16:creationId xmlns="" xmlns:a16="http://schemas.microsoft.com/office/drawing/2014/main" id="{8D15A6A5-0742-413F-9048-7B209A900D8B}"/>
              </a:ext>
            </a:extLst>
          </p:cNvPr>
          <p:cNvSpPr txBox="1">
            <a:spLocks/>
          </p:cNvSpPr>
          <p:nvPr/>
        </p:nvSpPr>
        <p:spPr bwMode="auto">
          <a:xfrm rot="10800000" flipV="1">
            <a:off x="479376" y="4437112"/>
            <a:ext cx="2664296" cy="3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0" i="1" dirty="0">
                <a:solidFill>
                  <a:srgbClr val="C00000"/>
                </a:solidFill>
              </a:rPr>
              <a:t>Why Moore’s law?</a:t>
            </a:r>
          </a:p>
        </p:txBody>
      </p:sp>
    </p:spTree>
    <p:extLst>
      <p:ext uri="{BB962C8B-B14F-4D97-AF65-F5344CB8AC3E}">
        <p14:creationId xmlns:p14="http://schemas.microsoft.com/office/powerpoint/2010/main" val="4275488363"/>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Pitfall</a:t>
            </a:r>
            <a:endParaRPr lang="zh-CN" altLang="en-US" dirty="0"/>
          </a:p>
        </p:txBody>
      </p:sp>
      <p:sp>
        <p:nvSpPr>
          <p:cNvPr id="3" name="内容占位符 2"/>
          <p:cNvSpPr>
            <a:spLocks noGrp="1"/>
          </p:cNvSpPr>
          <p:nvPr>
            <p:ph idx="1"/>
          </p:nvPr>
        </p:nvSpPr>
        <p:spPr>
          <a:xfrm>
            <a:off x="1127448" y="1340768"/>
            <a:ext cx="8229600" cy="4429156"/>
          </a:xfrm>
        </p:spPr>
        <p:txBody>
          <a:bodyPr/>
          <a:lstStyle/>
          <a:p>
            <a:r>
              <a:rPr lang="en-US" altLang="zh-CN" u="sng" dirty="0"/>
              <a:t>Ignoring the inexorable progress of hardware when planning a new machine.</a:t>
            </a:r>
          </a:p>
          <a:p>
            <a:endParaRPr lang="en-US" altLang="zh-CN" u="sng" dirty="0"/>
          </a:p>
          <a:p>
            <a:r>
              <a:rPr lang="en-US" altLang="zh-CN" dirty="0"/>
              <a:t>Example </a:t>
            </a:r>
          </a:p>
          <a:p>
            <a:pPr lvl="1"/>
            <a:r>
              <a:rPr lang="en-US" altLang="zh-CN" dirty="0"/>
              <a:t> The machine introduce in three years will be a terrific seller because it’s three times as fast as anything available today.</a:t>
            </a:r>
          </a:p>
          <a:p>
            <a:pPr lvl="1"/>
            <a:endParaRPr lang="en-US" altLang="zh-CN" dirty="0"/>
          </a:p>
          <a:p>
            <a:pPr lvl="1"/>
            <a:r>
              <a:rPr lang="en-US" altLang="zh-CN" dirty="0"/>
              <a:t>Machine x will be 1.5</a:t>
            </a:r>
            <a:r>
              <a:rPr lang="en-US" altLang="zh-CN" baseline="30000" dirty="0"/>
              <a:t>3</a:t>
            </a:r>
            <a:r>
              <a:rPr lang="en-US" altLang="zh-CN" dirty="0"/>
              <a:t>x = 3.4x</a:t>
            </a:r>
          </a:p>
          <a:p>
            <a:pPr lvl="1"/>
            <a:endParaRPr lang="zh-CN" altLang="en-US" dirty="0"/>
          </a:p>
        </p:txBody>
      </p:sp>
    </p:spTree>
    <p:extLst>
      <p:ext uri="{BB962C8B-B14F-4D97-AF65-F5344CB8AC3E}">
        <p14:creationId xmlns:p14="http://schemas.microsoft.com/office/powerpoint/2010/main" val="169088080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7304E02-F1A9-4748-B32D-3E6D2424D055}"/>
              </a:ext>
            </a:extLst>
          </p:cNvPr>
          <p:cNvSpPr>
            <a:spLocks noGrp="1"/>
          </p:cNvSpPr>
          <p:nvPr>
            <p:ph type="title"/>
          </p:nvPr>
        </p:nvSpPr>
        <p:spPr/>
        <p:txBody>
          <a:bodyPr>
            <a:noAutofit/>
          </a:bodyPr>
          <a:lstStyle/>
          <a:p>
            <a:r>
              <a:rPr lang="en-US" altLang="zh-CN" dirty="0"/>
              <a:t>Idea2</a:t>
            </a:r>
            <a:r>
              <a:rPr lang="en-US" altLang="zh-CN" dirty="0" smtClean="0"/>
              <a:t>: Use </a:t>
            </a:r>
            <a:r>
              <a:rPr lang="en-US" altLang="zh-CN" dirty="0"/>
              <a:t>abstraction to simplify design</a:t>
            </a:r>
            <a:endParaRPr lang="zh-CN" altLang="en-US" dirty="0"/>
          </a:p>
        </p:txBody>
      </p:sp>
      <p:sp>
        <p:nvSpPr>
          <p:cNvPr id="3" name="内容占位符 2">
            <a:extLst>
              <a:ext uri="{FF2B5EF4-FFF2-40B4-BE49-F238E27FC236}">
                <a16:creationId xmlns="" xmlns:a16="http://schemas.microsoft.com/office/drawing/2014/main" id="{9BA2A764-D7A9-40C1-80E1-E02E0C94188E}"/>
              </a:ext>
            </a:extLst>
          </p:cNvPr>
          <p:cNvSpPr>
            <a:spLocks noGrp="1"/>
          </p:cNvSpPr>
          <p:nvPr>
            <p:ph idx="1"/>
          </p:nvPr>
        </p:nvSpPr>
        <p:spPr>
          <a:xfrm>
            <a:off x="615742" y="1166838"/>
            <a:ext cx="6446925" cy="954360"/>
          </a:xfrm>
        </p:spPr>
        <p:txBody>
          <a:bodyPr/>
          <a:lstStyle/>
          <a:p>
            <a:r>
              <a:rPr lang="en-US" altLang="zh-CN" sz="2800" dirty="0"/>
              <a:t>Lower-level details are hidden to offer a simple model at higher level</a:t>
            </a:r>
            <a:endParaRPr lang="zh-CN" altLang="en-US" sz="2800" dirty="0"/>
          </a:p>
        </p:txBody>
      </p:sp>
      <p:pic>
        <p:nvPicPr>
          <p:cNvPr id="5" name="图片 4">
            <a:extLst>
              <a:ext uri="{FF2B5EF4-FFF2-40B4-BE49-F238E27FC236}">
                <a16:creationId xmlns="" xmlns:a16="http://schemas.microsoft.com/office/drawing/2014/main" id="{9F5F27FC-1CD6-4C8F-BDDA-78A177840E0B}"/>
              </a:ext>
            </a:extLst>
          </p:cNvPr>
          <p:cNvPicPr>
            <a:picLocks noChangeAspect="1"/>
          </p:cNvPicPr>
          <p:nvPr/>
        </p:nvPicPr>
        <p:blipFill>
          <a:blip r:embed="rId4"/>
          <a:stretch>
            <a:fillRect/>
          </a:stretch>
        </p:blipFill>
        <p:spPr>
          <a:xfrm>
            <a:off x="793105" y="2636912"/>
            <a:ext cx="6041110" cy="2592288"/>
          </a:xfrm>
          <a:prstGeom prst="rect">
            <a:avLst/>
          </a:prstGeom>
        </p:spPr>
      </p:pic>
      <p:pic>
        <p:nvPicPr>
          <p:cNvPr id="8" name="图片 7">
            <a:extLst>
              <a:ext uri="{FF2B5EF4-FFF2-40B4-BE49-F238E27FC236}">
                <a16:creationId xmlns="" xmlns:a16="http://schemas.microsoft.com/office/drawing/2014/main" id="{068C5AFD-CE6C-4F4D-A9AE-CD45AAFF50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797" y="1268760"/>
            <a:ext cx="4471942" cy="4032448"/>
          </a:xfrm>
          <a:prstGeom prst="rect">
            <a:avLst/>
          </a:prstGeom>
        </p:spPr>
      </p:pic>
    </p:spTree>
    <p:extLst>
      <p:ext uri="{BB962C8B-B14F-4D97-AF65-F5344CB8AC3E}">
        <p14:creationId xmlns:p14="http://schemas.microsoft.com/office/powerpoint/2010/main" val="194610578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22318" y="295659"/>
            <a:ext cx="10728325" cy="485982"/>
          </a:xfrm>
        </p:spPr>
        <p:txBody>
          <a:bodyPr>
            <a:normAutofit fontScale="90000"/>
          </a:bodyPr>
          <a:lstStyle/>
          <a:p>
            <a:r>
              <a:rPr lang="zh-CN" altLang="en-US" sz="3200" b="0" dirty="0" smtClean="0">
                <a:sym typeface="微软雅黑" panose="020B0503020204020204" pitchFamily="34" charset="-122"/>
              </a:rPr>
              <a:t>基于微处理器的</a:t>
            </a:r>
            <a:r>
              <a:rPr lang="en-US" altLang="zh-CN" sz="3200" b="0" dirty="0" smtClean="0">
                <a:sym typeface="微软雅黑" panose="020B0503020204020204" pitchFamily="34" charset="-122"/>
              </a:rPr>
              <a:t>HPC</a:t>
            </a:r>
            <a:r>
              <a:rPr lang="zh-CN" altLang="en-US" sz="3200" b="0" dirty="0" smtClean="0">
                <a:sym typeface="微软雅黑" panose="020B0503020204020204" pitchFamily="34" charset="-122"/>
              </a:rPr>
              <a:t>的典型</a:t>
            </a:r>
            <a:r>
              <a:rPr lang="zh-CN" altLang="en-US" sz="3200" b="0" dirty="0">
                <a:sym typeface="微软雅黑" panose="020B0503020204020204" pitchFamily="34" charset="-122"/>
              </a:rPr>
              <a:t>应用场景</a:t>
            </a:r>
          </a:p>
        </p:txBody>
      </p:sp>
      <p:sp>
        <p:nvSpPr>
          <p:cNvPr id="5" name="AutoShape 10"/>
          <p:cNvSpPr>
            <a:spLocks noChangeArrowheads="1"/>
          </p:cNvSpPr>
          <p:nvPr/>
        </p:nvSpPr>
        <p:spPr bwMode="auto">
          <a:xfrm>
            <a:off x="3601786" y="1233043"/>
            <a:ext cx="2193703" cy="365617"/>
          </a:xfrm>
          <a:prstGeom prst="roundRect">
            <a:avLst>
              <a:gd name="adj" fmla="val 5444"/>
            </a:avLst>
          </a:prstGeom>
          <a:solidFill>
            <a:srgbClr val="EAEEF3"/>
          </a:solidFill>
          <a:ln w="6350" algn="ctr">
            <a:solidFill>
              <a:srgbClr val="D2E2EF"/>
            </a:solidFill>
            <a:round/>
            <a:headEnd/>
            <a:tailEnd/>
          </a:ln>
          <a:effectLst/>
          <a:extLst/>
        </p:spPr>
        <p:txBody>
          <a:bodyPr wrap="none" anchor="ctr"/>
          <a:lstStyle/>
          <a:p>
            <a:pPr algn="ct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气象科学</a:t>
            </a:r>
          </a:p>
        </p:txBody>
      </p:sp>
      <p:sp>
        <p:nvSpPr>
          <p:cNvPr id="7" name="AutoShape 3"/>
          <p:cNvSpPr>
            <a:spLocks noChangeArrowheads="1"/>
          </p:cNvSpPr>
          <p:nvPr/>
        </p:nvSpPr>
        <p:spPr bwMode="auto">
          <a:xfrm>
            <a:off x="1208235" y="1235163"/>
            <a:ext cx="2193703" cy="365617"/>
          </a:xfrm>
          <a:prstGeom prst="roundRect">
            <a:avLst>
              <a:gd name="adj" fmla="val 5444"/>
            </a:avLst>
          </a:prstGeom>
          <a:solidFill>
            <a:srgbClr val="EAEEF3"/>
          </a:solidFill>
          <a:ln w="6350" algn="ctr">
            <a:solidFill>
              <a:srgbClr val="D2E2EF"/>
            </a:solidFill>
            <a:round/>
            <a:headEnd/>
            <a:tailEnd/>
          </a:ln>
          <a:effectLst/>
          <a:extLst/>
        </p:spPr>
        <p:txBody>
          <a:bodyPr wrap="none" anchor="ctr"/>
          <a:lstStyle/>
          <a:p>
            <a:pPr algn="ctr">
              <a:defRPr/>
            </a:pP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卫星测绘</a:t>
            </a:r>
          </a:p>
        </p:txBody>
      </p:sp>
      <p:sp>
        <p:nvSpPr>
          <p:cNvPr id="9" name="AutoShape 12"/>
          <p:cNvSpPr>
            <a:spLocks noChangeArrowheads="1"/>
          </p:cNvSpPr>
          <p:nvPr/>
        </p:nvSpPr>
        <p:spPr bwMode="auto">
          <a:xfrm>
            <a:off x="6019996" y="1233043"/>
            <a:ext cx="2193703" cy="365617"/>
          </a:xfrm>
          <a:prstGeom prst="roundRect">
            <a:avLst>
              <a:gd name="adj" fmla="val 5444"/>
            </a:avLst>
          </a:prstGeom>
          <a:solidFill>
            <a:srgbClr val="EAEEF3"/>
          </a:solidFill>
          <a:ln w="6350" algn="ctr">
            <a:solidFill>
              <a:srgbClr val="D2E2EF"/>
            </a:solidFill>
            <a:round/>
            <a:headEnd/>
            <a:tailEnd/>
          </a:ln>
          <a:effectLst/>
          <a:extLst/>
        </p:spPr>
        <p:txBody>
          <a:bodyPr wrap="none" anchor="ctr"/>
          <a:lstStyle/>
          <a:p>
            <a:pPr algn="ct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能源勘探</a:t>
            </a:r>
          </a:p>
        </p:txBody>
      </p:sp>
      <p:sp>
        <p:nvSpPr>
          <p:cNvPr id="11" name="AutoShape 12"/>
          <p:cNvSpPr>
            <a:spLocks noChangeArrowheads="1"/>
          </p:cNvSpPr>
          <p:nvPr/>
        </p:nvSpPr>
        <p:spPr bwMode="auto">
          <a:xfrm>
            <a:off x="8421289" y="1233043"/>
            <a:ext cx="2193703" cy="365617"/>
          </a:xfrm>
          <a:prstGeom prst="roundRect">
            <a:avLst>
              <a:gd name="adj" fmla="val 5444"/>
            </a:avLst>
          </a:prstGeom>
          <a:solidFill>
            <a:srgbClr val="EAEEF3"/>
          </a:solidFill>
          <a:ln w="6350" algn="ctr">
            <a:solidFill>
              <a:srgbClr val="D2E2EF"/>
            </a:solidFill>
            <a:round/>
            <a:headEnd/>
            <a:tailEnd/>
          </a:ln>
          <a:effectLst/>
          <a:extLst/>
        </p:spPr>
        <p:txBody>
          <a:bodyPr wrap="none" anchor="ctr"/>
          <a:lstStyle/>
          <a:p>
            <a:pPr algn="ct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航空航天</a:t>
            </a:r>
          </a:p>
        </p:txBody>
      </p:sp>
      <p:sp>
        <p:nvSpPr>
          <p:cNvPr id="13" name="AutoShape 10"/>
          <p:cNvSpPr>
            <a:spLocks noChangeArrowheads="1"/>
          </p:cNvSpPr>
          <p:nvPr/>
        </p:nvSpPr>
        <p:spPr bwMode="auto">
          <a:xfrm>
            <a:off x="3601786" y="4096440"/>
            <a:ext cx="2193703" cy="365617"/>
          </a:xfrm>
          <a:prstGeom prst="roundRect">
            <a:avLst>
              <a:gd name="adj" fmla="val 5444"/>
            </a:avLst>
          </a:prstGeom>
          <a:solidFill>
            <a:srgbClr val="EAEEF3"/>
          </a:solidFill>
          <a:ln w="6350" algn="ctr">
            <a:solidFill>
              <a:srgbClr val="D2E2EF"/>
            </a:solidFill>
            <a:round/>
            <a:headEnd/>
            <a:tailEnd/>
          </a:ln>
          <a:effectLst/>
        </p:spPr>
        <p:txBody>
          <a:bodyPr wrap="none" anchor="ctr"/>
          <a:lstStyle/>
          <a:p>
            <a:pPr algn="ct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基础科学研究</a:t>
            </a:r>
          </a:p>
        </p:txBody>
      </p:sp>
      <p:sp>
        <p:nvSpPr>
          <p:cNvPr id="14" name="AutoShape 3"/>
          <p:cNvSpPr>
            <a:spLocks noChangeArrowheads="1"/>
          </p:cNvSpPr>
          <p:nvPr/>
        </p:nvSpPr>
        <p:spPr bwMode="auto">
          <a:xfrm>
            <a:off x="1208235" y="4098558"/>
            <a:ext cx="2193703" cy="365617"/>
          </a:xfrm>
          <a:prstGeom prst="roundRect">
            <a:avLst>
              <a:gd name="adj" fmla="val 5444"/>
            </a:avLst>
          </a:prstGeom>
          <a:solidFill>
            <a:srgbClr val="EAEEF3"/>
          </a:solidFill>
          <a:ln w="6350" algn="ctr">
            <a:solidFill>
              <a:srgbClr val="D2E2EF"/>
            </a:solidFill>
            <a:round/>
            <a:headEnd/>
            <a:tailEnd/>
          </a:ln>
          <a:effectLst/>
          <a:extLst/>
        </p:spPr>
        <p:txBody>
          <a:bodyPr wrap="none" anchor="ctr"/>
          <a:lstStyle/>
          <a:p>
            <a:pPr algn="ct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生命科学</a:t>
            </a:r>
          </a:p>
        </p:txBody>
      </p:sp>
      <p:sp>
        <p:nvSpPr>
          <p:cNvPr id="15" name="AutoShape 12"/>
          <p:cNvSpPr>
            <a:spLocks noChangeArrowheads="1"/>
          </p:cNvSpPr>
          <p:nvPr/>
        </p:nvSpPr>
        <p:spPr bwMode="auto">
          <a:xfrm>
            <a:off x="6019996" y="4096441"/>
            <a:ext cx="2193703" cy="365617"/>
          </a:xfrm>
          <a:prstGeom prst="roundRect">
            <a:avLst>
              <a:gd name="adj" fmla="val 5444"/>
            </a:avLst>
          </a:prstGeom>
          <a:solidFill>
            <a:srgbClr val="EAEEF3"/>
          </a:solidFill>
          <a:ln w="6350" algn="ctr">
            <a:solidFill>
              <a:srgbClr val="D2E2EF"/>
            </a:solidFill>
            <a:round/>
            <a:headEnd/>
            <a:tailEnd/>
          </a:ln>
          <a:effectLst/>
          <a:extLst/>
        </p:spPr>
        <p:txBody>
          <a:bodyPr wrap="none" anchor="ctr"/>
          <a:lstStyle/>
          <a:p>
            <a:pPr algn="ctr"/>
            <a:r>
              <a:rPr lang="zh-CN" altLang="en-US" sz="2133" kern="0">
                <a:latin typeface="Huawei Sans" panose="020C0503030203020204" pitchFamily="34" charset="0"/>
                <a:ea typeface="方正兰亭黑简体" panose="02000000000000000000" pitchFamily="2" charset="-122"/>
                <a:sym typeface="微软雅黑" panose="020B0503020204020204" pitchFamily="34" charset="-122"/>
              </a:rPr>
              <a:t>汽</a:t>
            </a: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车电子</a:t>
            </a:r>
          </a:p>
        </p:txBody>
      </p:sp>
      <p:sp>
        <p:nvSpPr>
          <p:cNvPr id="16" name="AutoShape 12"/>
          <p:cNvSpPr>
            <a:spLocks noChangeArrowheads="1"/>
          </p:cNvSpPr>
          <p:nvPr/>
        </p:nvSpPr>
        <p:spPr bwMode="auto">
          <a:xfrm>
            <a:off x="8421289" y="4096441"/>
            <a:ext cx="2193703" cy="365617"/>
          </a:xfrm>
          <a:prstGeom prst="roundRect">
            <a:avLst>
              <a:gd name="adj" fmla="val 5444"/>
            </a:avLst>
          </a:prstGeom>
          <a:solidFill>
            <a:srgbClr val="EAEEF3"/>
          </a:solidFill>
          <a:ln w="6350" algn="ctr">
            <a:solidFill>
              <a:srgbClr val="D2E2EF"/>
            </a:solidFill>
            <a:round/>
            <a:headEnd/>
            <a:tailEnd/>
          </a:ln>
          <a:effectLst/>
        </p:spPr>
        <p:txBody>
          <a:bodyPr wrap="none" anchor="ctr"/>
          <a:lstStyle/>
          <a:p>
            <a:pPr algn="ctr"/>
            <a:r>
              <a:rPr lang="zh-CN" altLang="en-US" sz="2133" kern="0" dirty="0">
                <a:latin typeface="Huawei Sans" panose="020C0503030203020204" pitchFamily="34" charset="0"/>
                <a:ea typeface="方正兰亭黑简体" panose="02000000000000000000" pitchFamily="2" charset="-122"/>
                <a:sym typeface="微软雅黑" panose="020B0503020204020204" pitchFamily="34" charset="-122"/>
              </a:rPr>
              <a:t>分子动力学</a:t>
            </a:r>
          </a:p>
        </p:txBody>
      </p:sp>
      <p:sp>
        <p:nvSpPr>
          <p:cNvPr id="18" name="AutoShape 61"/>
          <p:cNvSpPr>
            <a:spLocks noChangeArrowheads="1"/>
          </p:cNvSpPr>
          <p:nvPr/>
        </p:nvSpPr>
        <p:spPr bwMode="auto">
          <a:xfrm>
            <a:off x="1133156" y="346968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9" name="AutoShape 62"/>
          <p:cNvSpPr>
            <a:spLocks noChangeArrowheads="1"/>
          </p:cNvSpPr>
          <p:nvPr/>
        </p:nvSpPr>
        <p:spPr bwMode="auto">
          <a:xfrm>
            <a:off x="1361010" y="346968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0" name="AutoShape 63"/>
          <p:cNvSpPr>
            <a:spLocks noChangeArrowheads="1"/>
          </p:cNvSpPr>
          <p:nvPr/>
        </p:nvSpPr>
        <p:spPr bwMode="auto">
          <a:xfrm>
            <a:off x="1588864" y="346968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1" name="AutoShape 64"/>
          <p:cNvSpPr>
            <a:spLocks noChangeArrowheads="1"/>
          </p:cNvSpPr>
          <p:nvPr/>
        </p:nvSpPr>
        <p:spPr bwMode="auto">
          <a:xfrm>
            <a:off x="2042293" y="346968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2" name="AutoShape 65"/>
          <p:cNvSpPr>
            <a:spLocks noChangeArrowheads="1"/>
          </p:cNvSpPr>
          <p:nvPr/>
        </p:nvSpPr>
        <p:spPr bwMode="auto">
          <a:xfrm>
            <a:off x="1814439"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3" name="AutoShape 66"/>
          <p:cNvSpPr>
            <a:spLocks noChangeArrowheads="1"/>
          </p:cNvSpPr>
          <p:nvPr/>
        </p:nvSpPr>
        <p:spPr bwMode="auto">
          <a:xfrm>
            <a:off x="2270147"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4" name="AutoShape 67"/>
          <p:cNvSpPr>
            <a:spLocks noChangeArrowheads="1"/>
          </p:cNvSpPr>
          <p:nvPr/>
        </p:nvSpPr>
        <p:spPr bwMode="auto">
          <a:xfrm>
            <a:off x="2498001"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5" name="AutoShape 68"/>
          <p:cNvSpPr>
            <a:spLocks noChangeArrowheads="1"/>
          </p:cNvSpPr>
          <p:nvPr/>
        </p:nvSpPr>
        <p:spPr bwMode="auto">
          <a:xfrm>
            <a:off x="2951431"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6" name="AutoShape 69"/>
          <p:cNvSpPr>
            <a:spLocks noChangeArrowheads="1"/>
          </p:cNvSpPr>
          <p:nvPr/>
        </p:nvSpPr>
        <p:spPr bwMode="auto">
          <a:xfrm>
            <a:off x="3407139"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7" name="AutoShape 70"/>
          <p:cNvSpPr>
            <a:spLocks noChangeArrowheads="1"/>
          </p:cNvSpPr>
          <p:nvPr/>
        </p:nvSpPr>
        <p:spPr bwMode="auto">
          <a:xfrm>
            <a:off x="2723577"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8" name="AutoShape 71"/>
          <p:cNvSpPr>
            <a:spLocks noChangeArrowheads="1"/>
          </p:cNvSpPr>
          <p:nvPr/>
        </p:nvSpPr>
        <p:spPr bwMode="auto">
          <a:xfrm>
            <a:off x="3179285"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29" name="AutoShape 72"/>
          <p:cNvSpPr>
            <a:spLocks noChangeArrowheads="1"/>
          </p:cNvSpPr>
          <p:nvPr/>
        </p:nvSpPr>
        <p:spPr bwMode="auto">
          <a:xfrm>
            <a:off x="3632714"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0" name="AutoShape 73"/>
          <p:cNvSpPr>
            <a:spLocks noChangeArrowheads="1"/>
          </p:cNvSpPr>
          <p:nvPr/>
        </p:nvSpPr>
        <p:spPr bwMode="auto">
          <a:xfrm>
            <a:off x="3395642"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1" name="AutoShape 74"/>
          <p:cNvSpPr>
            <a:spLocks noChangeArrowheads="1"/>
          </p:cNvSpPr>
          <p:nvPr/>
        </p:nvSpPr>
        <p:spPr bwMode="auto">
          <a:xfrm>
            <a:off x="3623496"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2" name="AutoShape 75"/>
          <p:cNvSpPr>
            <a:spLocks noChangeArrowheads="1"/>
          </p:cNvSpPr>
          <p:nvPr/>
        </p:nvSpPr>
        <p:spPr bwMode="auto">
          <a:xfrm>
            <a:off x="3851350"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3" name="AutoShape 76"/>
          <p:cNvSpPr>
            <a:spLocks noChangeArrowheads="1"/>
          </p:cNvSpPr>
          <p:nvPr/>
        </p:nvSpPr>
        <p:spPr bwMode="auto">
          <a:xfrm>
            <a:off x="4076926"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4" name="AutoShape 77"/>
          <p:cNvSpPr>
            <a:spLocks noChangeArrowheads="1"/>
          </p:cNvSpPr>
          <p:nvPr/>
        </p:nvSpPr>
        <p:spPr bwMode="auto">
          <a:xfrm>
            <a:off x="4304780"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5" name="AutoShape 78"/>
          <p:cNvSpPr>
            <a:spLocks noChangeArrowheads="1"/>
          </p:cNvSpPr>
          <p:nvPr/>
        </p:nvSpPr>
        <p:spPr bwMode="auto">
          <a:xfrm>
            <a:off x="4532634"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6" name="AutoShape 79"/>
          <p:cNvSpPr>
            <a:spLocks noChangeArrowheads="1"/>
          </p:cNvSpPr>
          <p:nvPr/>
        </p:nvSpPr>
        <p:spPr bwMode="auto">
          <a:xfrm>
            <a:off x="4758208" y="3461346"/>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7" name="AutoShape 80"/>
          <p:cNvSpPr>
            <a:spLocks noChangeArrowheads="1"/>
          </p:cNvSpPr>
          <p:nvPr/>
        </p:nvSpPr>
        <p:spPr bwMode="auto">
          <a:xfrm>
            <a:off x="4970113" y="3464125"/>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8" name="AutoShape 81"/>
          <p:cNvSpPr>
            <a:spLocks noChangeArrowheads="1"/>
          </p:cNvSpPr>
          <p:nvPr/>
        </p:nvSpPr>
        <p:spPr bwMode="auto">
          <a:xfrm>
            <a:off x="5197967" y="3464125"/>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39" name="AutoShape 82"/>
          <p:cNvSpPr>
            <a:spLocks noChangeArrowheads="1"/>
          </p:cNvSpPr>
          <p:nvPr/>
        </p:nvSpPr>
        <p:spPr bwMode="auto">
          <a:xfrm>
            <a:off x="5425821" y="3464125"/>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0" name="AutoShape 83"/>
          <p:cNvSpPr>
            <a:spLocks noChangeArrowheads="1"/>
          </p:cNvSpPr>
          <p:nvPr/>
        </p:nvSpPr>
        <p:spPr bwMode="auto">
          <a:xfrm>
            <a:off x="5653675" y="3464125"/>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1" name="AutoShape 84"/>
          <p:cNvSpPr>
            <a:spLocks noChangeArrowheads="1"/>
          </p:cNvSpPr>
          <p:nvPr/>
        </p:nvSpPr>
        <p:spPr bwMode="auto">
          <a:xfrm>
            <a:off x="6107104" y="3464125"/>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2" name="AutoShape 85"/>
          <p:cNvSpPr>
            <a:spLocks noChangeArrowheads="1"/>
          </p:cNvSpPr>
          <p:nvPr/>
        </p:nvSpPr>
        <p:spPr bwMode="auto">
          <a:xfrm>
            <a:off x="5879250"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3" name="AutoShape 86"/>
          <p:cNvSpPr>
            <a:spLocks noChangeArrowheads="1"/>
          </p:cNvSpPr>
          <p:nvPr/>
        </p:nvSpPr>
        <p:spPr bwMode="auto">
          <a:xfrm>
            <a:off x="6334958"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4" name="AutoShape 87"/>
          <p:cNvSpPr>
            <a:spLocks noChangeArrowheads="1"/>
          </p:cNvSpPr>
          <p:nvPr/>
        </p:nvSpPr>
        <p:spPr bwMode="auto">
          <a:xfrm>
            <a:off x="6077534"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5" name="AutoShape 88"/>
          <p:cNvSpPr>
            <a:spLocks noChangeArrowheads="1"/>
          </p:cNvSpPr>
          <p:nvPr/>
        </p:nvSpPr>
        <p:spPr bwMode="auto">
          <a:xfrm>
            <a:off x="6530963"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6" name="AutoShape 89"/>
          <p:cNvSpPr>
            <a:spLocks noChangeArrowheads="1"/>
          </p:cNvSpPr>
          <p:nvPr/>
        </p:nvSpPr>
        <p:spPr bwMode="auto">
          <a:xfrm>
            <a:off x="6986671"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7" name="AutoShape 90"/>
          <p:cNvSpPr>
            <a:spLocks noChangeArrowheads="1"/>
          </p:cNvSpPr>
          <p:nvPr/>
        </p:nvSpPr>
        <p:spPr bwMode="auto">
          <a:xfrm>
            <a:off x="6303109"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8" name="AutoShape 91"/>
          <p:cNvSpPr>
            <a:spLocks noChangeArrowheads="1"/>
          </p:cNvSpPr>
          <p:nvPr/>
        </p:nvSpPr>
        <p:spPr bwMode="auto">
          <a:xfrm>
            <a:off x="6758817"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49" name="AutoShape 92"/>
          <p:cNvSpPr>
            <a:spLocks noChangeArrowheads="1"/>
          </p:cNvSpPr>
          <p:nvPr/>
        </p:nvSpPr>
        <p:spPr bwMode="auto">
          <a:xfrm>
            <a:off x="7212247"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0" name="AutoShape 93"/>
          <p:cNvSpPr>
            <a:spLocks noChangeArrowheads="1"/>
          </p:cNvSpPr>
          <p:nvPr/>
        </p:nvSpPr>
        <p:spPr bwMode="auto">
          <a:xfrm>
            <a:off x="7440101"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1" name="AutoShape 94"/>
          <p:cNvSpPr>
            <a:spLocks noChangeArrowheads="1"/>
          </p:cNvSpPr>
          <p:nvPr/>
        </p:nvSpPr>
        <p:spPr bwMode="auto">
          <a:xfrm>
            <a:off x="7667955"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2" name="AutoShape 95"/>
          <p:cNvSpPr>
            <a:spLocks noChangeArrowheads="1"/>
          </p:cNvSpPr>
          <p:nvPr/>
        </p:nvSpPr>
        <p:spPr bwMode="auto">
          <a:xfrm>
            <a:off x="7895809"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3" name="AutoShape 96"/>
          <p:cNvSpPr>
            <a:spLocks noChangeArrowheads="1"/>
          </p:cNvSpPr>
          <p:nvPr/>
        </p:nvSpPr>
        <p:spPr bwMode="auto">
          <a:xfrm>
            <a:off x="8121384"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4" name="AutoShape 97"/>
          <p:cNvSpPr>
            <a:spLocks noChangeArrowheads="1"/>
          </p:cNvSpPr>
          <p:nvPr/>
        </p:nvSpPr>
        <p:spPr bwMode="auto">
          <a:xfrm>
            <a:off x="8349238"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5" name="AutoShape 98"/>
          <p:cNvSpPr>
            <a:spLocks noChangeArrowheads="1"/>
          </p:cNvSpPr>
          <p:nvPr/>
        </p:nvSpPr>
        <p:spPr bwMode="auto">
          <a:xfrm>
            <a:off x="8148228"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6" name="AutoShape 99"/>
          <p:cNvSpPr>
            <a:spLocks noChangeArrowheads="1"/>
          </p:cNvSpPr>
          <p:nvPr/>
        </p:nvSpPr>
        <p:spPr bwMode="auto">
          <a:xfrm>
            <a:off x="8373804" y="3455788"/>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7" name="AutoShape 100"/>
          <p:cNvSpPr>
            <a:spLocks noChangeArrowheads="1"/>
          </p:cNvSpPr>
          <p:nvPr/>
        </p:nvSpPr>
        <p:spPr bwMode="auto">
          <a:xfrm>
            <a:off x="8822676"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8" name="AutoShape 101"/>
          <p:cNvSpPr>
            <a:spLocks noChangeArrowheads="1"/>
          </p:cNvSpPr>
          <p:nvPr/>
        </p:nvSpPr>
        <p:spPr bwMode="auto">
          <a:xfrm>
            <a:off x="8594822"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9" name="AutoShape 102"/>
          <p:cNvSpPr>
            <a:spLocks noChangeArrowheads="1"/>
          </p:cNvSpPr>
          <p:nvPr/>
        </p:nvSpPr>
        <p:spPr bwMode="auto">
          <a:xfrm>
            <a:off x="9048252"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0" name="AutoShape 103"/>
          <p:cNvSpPr>
            <a:spLocks noChangeArrowheads="1"/>
          </p:cNvSpPr>
          <p:nvPr/>
        </p:nvSpPr>
        <p:spPr bwMode="auto">
          <a:xfrm>
            <a:off x="9276105"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1" name="AutoShape 104"/>
          <p:cNvSpPr>
            <a:spLocks noChangeArrowheads="1"/>
          </p:cNvSpPr>
          <p:nvPr/>
        </p:nvSpPr>
        <p:spPr bwMode="auto">
          <a:xfrm>
            <a:off x="9503959"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2" name="AutoShape 105"/>
          <p:cNvSpPr>
            <a:spLocks noChangeArrowheads="1"/>
          </p:cNvSpPr>
          <p:nvPr/>
        </p:nvSpPr>
        <p:spPr bwMode="auto">
          <a:xfrm>
            <a:off x="9731813"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3" name="AutoShape 106"/>
          <p:cNvSpPr>
            <a:spLocks noChangeArrowheads="1"/>
          </p:cNvSpPr>
          <p:nvPr/>
        </p:nvSpPr>
        <p:spPr bwMode="auto">
          <a:xfrm>
            <a:off x="9957388"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4" name="AutoShape 107"/>
          <p:cNvSpPr>
            <a:spLocks noChangeArrowheads="1"/>
          </p:cNvSpPr>
          <p:nvPr/>
        </p:nvSpPr>
        <p:spPr bwMode="auto">
          <a:xfrm>
            <a:off x="10185242"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5" name="AutoShape 108"/>
          <p:cNvSpPr>
            <a:spLocks noChangeArrowheads="1"/>
          </p:cNvSpPr>
          <p:nvPr/>
        </p:nvSpPr>
        <p:spPr bwMode="auto">
          <a:xfrm>
            <a:off x="10413096"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6" name="AutoShape 109"/>
          <p:cNvSpPr>
            <a:spLocks noChangeArrowheads="1"/>
          </p:cNvSpPr>
          <p:nvPr/>
        </p:nvSpPr>
        <p:spPr bwMode="auto">
          <a:xfrm>
            <a:off x="10638672" y="3448842"/>
            <a:ext cx="303046" cy="343169"/>
          </a:xfrm>
          <a:prstGeom prst="chevron">
            <a:avLst>
              <a:gd name="adj" fmla="val 51130"/>
            </a:avLst>
          </a:prstGeom>
          <a:solidFill>
            <a:srgbClr val="A6A6A6"/>
          </a:solidFill>
          <a:ln w="9525">
            <a:noFill/>
            <a:miter lim="800000"/>
            <a:headEnd/>
            <a:tailEnd/>
          </a:ln>
        </p:spPr>
        <p:txBody>
          <a:bodyPr wrap="none" anchor="ctr"/>
          <a:lstStyle/>
          <a:p>
            <a:endParaRPr lang="en-US" altLang="zh-CN" dirty="0">
              <a:latin typeface="Huawei Sans" panose="020C0503030203020204" pitchFamily="34" charset="0"/>
              <a:ea typeface="方正兰亭黑简体" panose="02000000000000000000" pitchFamily="2" charset="-122"/>
              <a:sym typeface="微软雅黑" panose="020B0503020204020204" pitchFamily="34" charset="-122"/>
            </a:endParaRPr>
          </a:p>
        </p:txBody>
      </p:sp>
      <p:pic>
        <p:nvPicPr>
          <p:cNvPr id="70"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2018" y="1728164"/>
            <a:ext cx="2289660" cy="1279660"/>
          </a:xfrm>
          <a:prstGeom prst="rect">
            <a:avLst/>
          </a:prstGeom>
        </p:spPr>
      </p:pic>
      <p:pic>
        <p:nvPicPr>
          <p:cNvPr id="76" name="Picture 75"/>
          <p:cNvPicPr>
            <a:picLocks noChangeAspect="1"/>
          </p:cNvPicPr>
          <p:nvPr/>
        </p:nvPicPr>
        <p:blipFill>
          <a:blip r:embed="rId4"/>
          <a:stretch>
            <a:fillRect/>
          </a:stretch>
        </p:blipFill>
        <p:spPr>
          <a:xfrm>
            <a:off x="3595162" y="1728164"/>
            <a:ext cx="2206952" cy="1279660"/>
          </a:xfrm>
          <a:prstGeom prst="rect">
            <a:avLst/>
          </a:prstGeom>
        </p:spPr>
      </p:pic>
      <p:pic>
        <p:nvPicPr>
          <p:cNvPr id="77" name="Picture 76"/>
          <p:cNvPicPr>
            <a:picLocks noChangeAspect="1"/>
          </p:cNvPicPr>
          <p:nvPr/>
        </p:nvPicPr>
        <p:blipFill>
          <a:blip r:embed="rId5"/>
          <a:stretch>
            <a:fillRect/>
          </a:stretch>
        </p:blipFill>
        <p:spPr>
          <a:xfrm>
            <a:off x="6018837" y="4676252"/>
            <a:ext cx="2196022" cy="1279660"/>
          </a:xfrm>
          <a:prstGeom prst="rect">
            <a:avLst/>
          </a:prstGeom>
        </p:spPr>
      </p:pic>
      <p:pic>
        <p:nvPicPr>
          <p:cNvPr id="78" name="Picture 77"/>
          <p:cNvPicPr>
            <a:picLocks noChangeAspect="1"/>
          </p:cNvPicPr>
          <p:nvPr/>
        </p:nvPicPr>
        <p:blipFill>
          <a:blip r:embed="rId6"/>
          <a:stretch>
            <a:fillRect/>
          </a:stretch>
        </p:blipFill>
        <p:spPr>
          <a:xfrm>
            <a:off x="1166687" y="4676252"/>
            <a:ext cx="2276799" cy="1279660"/>
          </a:xfrm>
          <a:prstGeom prst="rect">
            <a:avLst/>
          </a:prstGeom>
        </p:spPr>
      </p:pic>
      <p:pic>
        <p:nvPicPr>
          <p:cNvPr id="79" name="Picture 78"/>
          <p:cNvPicPr>
            <a:picLocks noChangeAspect="1"/>
          </p:cNvPicPr>
          <p:nvPr/>
        </p:nvPicPr>
        <p:blipFill>
          <a:blip r:embed="rId7"/>
          <a:stretch>
            <a:fillRect/>
          </a:stretch>
        </p:blipFill>
        <p:spPr>
          <a:xfrm>
            <a:off x="3600977" y="4676252"/>
            <a:ext cx="2195322" cy="1279660"/>
          </a:xfrm>
          <a:prstGeom prst="rect">
            <a:avLst/>
          </a:prstGeom>
        </p:spPr>
      </p:pic>
      <p:pic>
        <p:nvPicPr>
          <p:cNvPr id="80" name="Picture 79"/>
          <p:cNvPicPr>
            <a:picLocks noChangeAspect="1"/>
          </p:cNvPicPr>
          <p:nvPr/>
        </p:nvPicPr>
        <p:blipFill>
          <a:blip r:embed="rId8"/>
          <a:stretch>
            <a:fillRect/>
          </a:stretch>
        </p:blipFill>
        <p:spPr>
          <a:xfrm>
            <a:off x="8401348" y="4676252"/>
            <a:ext cx="2233584" cy="1279660"/>
          </a:xfrm>
          <a:prstGeom prst="rect">
            <a:avLst/>
          </a:prstGeom>
        </p:spPr>
      </p:pic>
      <p:pic>
        <p:nvPicPr>
          <p:cNvPr id="83" name="Picture 82"/>
          <p:cNvPicPr>
            <a:picLocks noChangeAspect="1"/>
          </p:cNvPicPr>
          <p:nvPr/>
        </p:nvPicPr>
        <p:blipFill>
          <a:blip r:embed="rId9"/>
          <a:stretch>
            <a:fillRect/>
          </a:stretch>
        </p:blipFill>
        <p:spPr>
          <a:xfrm>
            <a:off x="1179506" y="1728164"/>
            <a:ext cx="2251161" cy="1279660"/>
          </a:xfrm>
          <a:prstGeom prst="rect">
            <a:avLst/>
          </a:prstGeom>
        </p:spPr>
      </p:pic>
      <p:pic>
        <p:nvPicPr>
          <p:cNvPr id="84" name="Picture 83"/>
          <p:cNvPicPr>
            <a:picLocks noChangeAspect="1"/>
          </p:cNvPicPr>
          <p:nvPr/>
        </p:nvPicPr>
        <p:blipFill>
          <a:blip r:embed="rId10"/>
          <a:stretch>
            <a:fillRect/>
          </a:stretch>
        </p:blipFill>
        <p:spPr>
          <a:xfrm>
            <a:off x="8375745" y="1728164"/>
            <a:ext cx="2284790" cy="1279660"/>
          </a:xfrm>
          <a:prstGeom prst="rect">
            <a:avLst/>
          </a:prstGeom>
        </p:spPr>
      </p:pic>
    </p:spTree>
    <p:extLst>
      <p:ext uri="{BB962C8B-B14F-4D97-AF65-F5344CB8AC3E}">
        <p14:creationId xmlns:p14="http://schemas.microsoft.com/office/powerpoint/2010/main" val="395102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Eight Great Ideas </a:t>
            </a:r>
            <a:r>
              <a:rPr lang="en-US" altLang="zh-CN" dirty="0" smtClean="0"/>
              <a:t>--3</a:t>
            </a:r>
            <a:r>
              <a:rPr lang="en-US" altLang="zh-CN" dirty="0"/>
              <a:t/>
            </a:r>
            <a:br>
              <a:rPr lang="en-US" altLang="zh-CN" dirty="0"/>
            </a:br>
            <a:r>
              <a:rPr lang="en-US" altLang="zh-CN" dirty="0"/>
              <a:t>         in Computer Architecture</a:t>
            </a:r>
            <a:endParaRPr lang="zh-CN" altLang="en-US" dirty="0"/>
          </a:p>
        </p:txBody>
      </p:sp>
      <p:sp>
        <p:nvSpPr>
          <p:cNvPr id="3" name="内容占位符 2"/>
          <p:cNvSpPr>
            <a:spLocks noGrp="1"/>
          </p:cNvSpPr>
          <p:nvPr>
            <p:ph idx="1"/>
          </p:nvPr>
        </p:nvSpPr>
        <p:spPr>
          <a:xfrm>
            <a:off x="1343472" y="1340768"/>
            <a:ext cx="8158361" cy="4741962"/>
          </a:xfrm>
        </p:spPr>
        <p:txBody>
          <a:bodyPr/>
          <a:lstStyle/>
          <a:p>
            <a:r>
              <a:rPr lang="en-US" altLang="zh-CN" dirty="0" smtClean="0"/>
              <a:t>Make the common case fast</a:t>
            </a:r>
          </a:p>
          <a:p>
            <a:pPr lvl="1"/>
            <a:r>
              <a:rPr lang="en-US" altLang="zh-CN" dirty="0" smtClean="0"/>
              <a:t>Common case is often simple</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11" y="2416942"/>
            <a:ext cx="3270333" cy="245554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980" y="2708920"/>
            <a:ext cx="2965175" cy="1657802"/>
          </a:xfrm>
          <a:prstGeom prst="rect">
            <a:avLst/>
          </a:prstGeom>
        </p:spPr>
      </p:pic>
      <p:sp>
        <p:nvSpPr>
          <p:cNvPr id="6" name="文本框 5"/>
          <p:cNvSpPr txBox="1"/>
          <p:nvPr/>
        </p:nvSpPr>
        <p:spPr>
          <a:xfrm>
            <a:off x="5685133" y="3275380"/>
            <a:ext cx="618637" cy="369332"/>
          </a:xfrm>
          <a:prstGeom prst="rect">
            <a:avLst/>
          </a:prstGeom>
          <a:noFill/>
        </p:spPr>
        <p:txBody>
          <a:bodyPr wrap="square" rtlCol="0">
            <a:spAutoFit/>
          </a:bodyPr>
          <a:lstStyle/>
          <a:p>
            <a:r>
              <a:rPr lang="en-US" altLang="zh-CN" dirty="0" smtClean="0"/>
              <a:t>vs</a:t>
            </a:r>
            <a:endParaRPr lang="zh-CN" altLang="en-US" dirty="0"/>
          </a:p>
        </p:txBody>
      </p:sp>
    </p:spTree>
    <p:extLst>
      <p:ext uri="{BB962C8B-B14F-4D97-AF65-F5344CB8AC3E}">
        <p14:creationId xmlns:p14="http://schemas.microsoft.com/office/powerpoint/2010/main" val="2932862009"/>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BC39BC3-5FD1-4CCE-BA25-0701C5E44DF9}"/>
              </a:ext>
            </a:extLst>
          </p:cNvPr>
          <p:cNvSpPr>
            <a:spLocks noGrp="1"/>
          </p:cNvSpPr>
          <p:nvPr>
            <p:ph type="title"/>
          </p:nvPr>
        </p:nvSpPr>
        <p:spPr/>
        <p:txBody>
          <a:bodyPr>
            <a:noAutofit/>
          </a:bodyPr>
          <a:lstStyle/>
          <a:p>
            <a:r>
              <a:rPr lang="en-US" altLang="zh-CN" dirty="0"/>
              <a:t>Idea3</a:t>
            </a:r>
            <a:r>
              <a:rPr lang="zh-CN" altLang="en-US" dirty="0"/>
              <a:t>：</a:t>
            </a:r>
            <a:r>
              <a:rPr lang="en-US" altLang="zh-CN" dirty="0"/>
              <a:t>Make the common case fast</a:t>
            </a:r>
            <a:endParaRPr lang="zh-CN" altLang="en-US" dirty="0"/>
          </a:p>
        </p:txBody>
      </p:sp>
      <p:sp>
        <p:nvSpPr>
          <p:cNvPr id="3" name="内容占位符 2">
            <a:extLst>
              <a:ext uri="{FF2B5EF4-FFF2-40B4-BE49-F238E27FC236}">
                <a16:creationId xmlns="" xmlns:a16="http://schemas.microsoft.com/office/drawing/2014/main" id="{9A8A8761-EEC9-4685-A070-A57072C2133D}"/>
              </a:ext>
            </a:extLst>
          </p:cNvPr>
          <p:cNvSpPr>
            <a:spLocks noGrp="1"/>
          </p:cNvSpPr>
          <p:nvPr>
            <p:ph idx="1"/>
          </p:nvPr>
        </p:nvSpPr>
        <p:spPr>
          <a:xfrm>
            <a:off x="307776" y="1188741"/>
            <a:ext cx="11692880" cy="1080120"/>
          </a:xfrm>
        </p:spPr>
        <p:txBody>
          <a:bodyPr/>
          <a:lstStyle/>
          <a:p>
            <a:r>
              <a:rPr lang="en-US" altLang="zh-CN" sz="2800" dirty="0"/>
              <a:t>Making the common case fast will tend to enhance performance better than optimizing the rare case </a:t>
            </a:r>
            <a:endParaRPr lang="zh-CN" altLang="en-US" sz="2800" dirty="0"/>
          </a:p>
        </p:txBody>
      </p:sp>
      <p:sp>
        <p:nvSpPr>
          <p:cNvPr id="4" name="内容占位符 2">
            <a:extLst>
              <a:ext uri="{FF2B5EF4-FFF2-40B4-BE49-F238E27FC236}">
                <a16:creationId xmlns="" xmlns:a16="http://schemas.microsoft.com/office/drawing/2014/main" id="{0ED51C30-3C25-4023-99D3-FCEABE5A1BB8}"/>
              </a:ext>
            </a:extLst>
          </p:cNvPr>
          <p:cNvSpPr txBox="1">
            <a:spLocks/>
          </p:cNvSpPr>
          <p:nvPr/>
        </p:nvSpPr>
        <p:spPr bwMode="auto">
          <a:xfrm>
            <a:off x="1487488" y="2492896"/>
            <a:ext cx="2674640"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b="0" dirty="0"/>
              <a:t>for(</a:t>
            </a:r>
            <a:r>
              <a:rPr lang="en-US" altLang="zh-CN" sz="2000" b="0" dirty="0" err="1"/>
              <a:t>i</a:t>
            </a:r>
            <a:r>
              <a:rPr lang="en-US" altLang="zh-CN" sz="2000" b="0" dirty="0"/>
              <a:t>=0;i&lt;2;i++){</a:t>
            </a:r>
          </a:p>
          <a:p>
            <a:pPr marL="0" indent="0">
              <a:buNone/>
            </a:pPr>
            <a:r>
              <a:rPr lang="en-US" altLang="zh-CN" sz="2000" b="0" dirty="0"/>
              <a:t>   </a:t>
            </a:r>
            <a:r>
              <a:rPr lang="zh-CN" altLang="en-US" sz="2000" b="0" dirty="0"/>
              <a:t>洗衣半小时</a:t>
            </a:r>
            <a:endParaRPr lang="en-US" altLang="zh-CN" sz="2000" b="0" dirty="0"/>
          </a:p>
          <a:p>
            <a:pPr marL="0" indent="0">
              <a:buNone/>
            </a:pPr>
            <a:r>
              <a:rPr lang="en-US" sz="2000" b="0" dirty="0"/>
              <a:t>}</a:t>
            </a:r>
          </a:p>
          <a:p>
            <a:pPr marL="0" indent="0">
              <a:buNone/>
            </a:pPr>
            <a:r>
              <a:rPr lang="en-US" sz="2000" b="0" dirty="0"/>
              <a:t>for(</a:t>
            </a:r>
            <a:r>
              <a:rPr lang="en-US" sz="2000" b="0" dirty="0" err="1"/>
              <a:t>i</a:t>
            </a:r>
            <a:r>
              <a:rPr lang="en-US" sz="2000" b="0" dirty="0"/>
              <a:t>=0;i&lt;1000;i</a:t>
            </a:r>
            <a:r>
              <a:rPr lang="en-US" altLang="zh-CN" sz="2000" b="0" dirty="0"/>
              <a:t>++</a:t>
            </a:r>
            <a:r>
              <a:rPr lang="en-US" sz="2000" b="0" dirty="0"/>
              <a:t>){</a:t>
            </a:r>
          </a:p>
          <a:p>
            <a:pPr marL="0" indent="0">
              <a:buNone/>
            </a:pPr>
            <a:r>
              <a:rPr lang="en-US" sz="2000" b="0" dirty="0"/>
              <a:t>   </a:t>
            </a:r>
            <a:r>
              <a:rPr lang="zh-CN" altLang="en-US" sz="2000" b="0" dirty="0"/>
              <a:t>上班走路</a:t>
            </a:r>
            <a:r>
              <a:rPr lang="en-US" altLang="zh-CN" sz="2000" b="0" dirty="0"/>
              <a:t>1</a:t>
            </a:r>
            <a:r>
              <a:rPr lang="zh-CN" altLang="en-US" sz="2000" b="0" dirty="0"/>
              <a:t>小时</a:t>
            </a:r>
            <a:endParaRPr lang="en-US" sz="2000" b="0" dirty="0"/>
          </a:p>
          <a:p>
            <a:pPr marL="0" indent="0">
              <a:buNone/>
            </a:pPr>
            <a:r>
              <a:rPr lang="en-US" altLang="zh-CN" sz="2000" b="0" dirty="0"/>
              <a:t>}</a:t>
            </a:r>
          </a:p>
          <a:p>
            <a:pPr marL="0" indent="0">
              <a:buNone/>
            </a:pPr>
            <a:r>
              <a:rPr lang="en-US" altLang="zh-CN" sz="2000" b="0" dirty="0"/>
              <a:t>for(</a:t>
            </a:r>
            <a:r>
              <a:rPr lang="en-US" altLang="zh-CN" sz="2000" b="0" dirty="0" err="1"/>
              <a:t>i</a:t>
            </a:r>
            <a:r>
              <a:rPr lang="en-US" altLang="zh-CN" sz="2000" b="0" dirty="0"/>
              <a:t>=0;i&lt;2;i++){</a:t>
            </a:r>
          </a:p>
          <a:p>
            <a:pPr marL="0" indent="0">
              <a:buNone/>
            </a:pPr>
            <a:r>
              <a:rPr lang="en-US" altLang="zh-CN" sz="2000" b="0" dirty="0"/>
              <a:t>   </a:t>
            </a:r>
            <a:r>
              <a:rPr lang="zh-CN" altLang="en-US" sz="2000" b="0" dirty="0"/>
              <a:t>做饭半小时</a:t>
            </a:r>
            <a:endParaRPr lang="en-US" altLang="zh-CN" sz="2000" b="0" dirty="0"/>
          </a:p>
          <a:p>
            <a:pPr marL="0" indent="0">
              <a:buNone/>
            </a:pPr>
            <a:r>
              <a:rPr lang="en-US" altLang="zh-CN" sz="2000" b="0" dirty="0"/>
              <a:t>}</a:t>
            </a:r>
          </a:p>
        </p:txBody>
      </p:sp>
      <p:sp>
        <p:nvSpPr>
          <p:cNvPr id="5" name="内容占位符 2">
            <a:extLst>
              <a:ext uri="{FF2B5EF4-FFF2-40B4-BE49-F238E27FC236}">
                <a16:creationId xmlns="" xmlns:a16="http://schemas.microsoft.com/office/drawing/2014/main" id="{ECB91E3D-FBAD-4409-A982-1E5C0514CFE6}"/>
              </a:ext>
            </a:extLst>
          </p:cNvPr>
          <p:cNvSpPr txBox="1">
            <a:spLocks/>
          </p:cNvSpPr>
          <p:nvPr/>
        </p:nvSpPr>
        <p:spPr bwMode="auto">
          <a:xfrm>
            <a:off x="5375920" y="3766609"/>
            <a:ext cx="3587429" cy="37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b="0" dirty="0">
                <a:solidFill>
                  <a:srgbClr val="C00000"/>
                </a:solidFill>
              </a:rPr>
              <a:t>I think I should buy a car first.  </a:t>
            </a:r>
            <a:endParaRPr lang="en-US" sz="2000" b="0" dirty="0">
              <a:solidFill>
                <a:srgbClr val="C00000"/>
              </a:solidFill>
            </a:endParaRPr>
          </a:p>
        </p:txBody>
      </p:sp>
    </p:spTree>
    <p:extLst>
      <p:ext uri="{BB962C8B-B14F-4D97-AF65-F5344CB8AC3E}">
        <p14:creationId xmlns:p14="http://schemas.microsoft.com/office/powerpoint/2010/main" val="3743635619"/>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Pitfall on Performance</a:t>
            </a:r>
            <a:endParaRPr lang="zh-CN" altLang="en-US" dirty="0"/>
          </a:p>
        </p:txBody>
      </p:sp>
      <p:sp>
        <p:nvSpPr>
          <p:cNvPr id="3" name="内容占位符 2"/>
          <p:cNvSpPr>
            <a:spLocks noGrp="1"/>
          </p:cNvSpPr>
          <p:nvPr>
            <p:ph idx="1"/>
          </p:nvPr>
        </p:nvSpPr>
        <p:spPr>
          <a:xfrm>
            <a:off x="527051" y="1268414"/>
            <a:ext cx="8665293" cy="4886325"/>
          </a:xfrm>
        </p:spPr>
        <p:txBody>
          <a:bodyPr/>
          <a:lstStyle/>
          <a:p>
            <a:r>
              <a:rPr lang="en-US" altLang="zh-CN" sz="2400" u="sng" dirty="0"/>
              <a:t>Expecting the improvement of one aspect of a computer to increase overall performance by an amount proportional to the size of the improvement.</a:t>
            </a:r>
          </a:p>
          <a:p>
            <a:endParaRPr lang="en-US" altLang="zh-CN" sz="2400" u="sng" dirty="0"/>
          </a:p>
          <a:p>
            <a:r>
              <a:rPr lang="en-US" altLang="zh-CN" sz="2400" dirty="0">
                <a:latin typeface="Comic Sans MS" pitchFamily="66" charset="0"/>
              </a:rPr>
              <a:t>Example</a:t>
            </a:r>
          </a:p>
          <a:p>
            <a:endParaRPr lang="zh-CN" altLang="en-US" sz="2400" u="sng" dirty="0"/>
          </a:p>
        </p:txBody>
      </p:sp>
      <p:pic>
        <p:nvPicPr>
          <p:cNvPr id="4" name="Picture 4"/>
          <p:cNvPicPr>
            <a:picLocks noChangeAspect="1" noChangeArrowheads="1"/>
          </p:cNvPicPr>
          <p:nvPr/>
        </p:nvPicPr>
        <p:blipFill>
          <a:blip r:embed="rId3"/>
          <a:srcRect/>
          <a:stretch>
            <a:fillRect/>
          </a:stretch>
        </p:blipFill>
        <p:spPr bwMode="auto">
          <a:xfrm>
            <a:off x="1127448" y="3429000"/>
            <a:ext cx="8382000" cy="2514600"/>
          </a:xfrm>
          <a:prstGeom prst="rect">
            <a:avLst/>
          </a:prstGeom>
          <a:noFill/>
          <a:ln w="9525">
            <a:noFill/>
            <a:miter lim="800000"/>
            <a:headEnd/>
            <a:tailEnd/>
          </a:ln>
        </p:spPr>
      </p:pic>
    </p:spTree>
    <p:extLst>
      <p:ext uri="{BB962C8B-B14F-4D97-AF65-F5344CB8AC3E}">
        <p14:creationId xmlns:p14="http://schemas.microsoft.com/office/powerpoint/2010/main" val="1290665272"/>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to="" calcmode="lin" valueType="num">
                                      <p:cBhvr>
                                        <p:cTn id="12" dur="1" fill="hold"/>
                                        <p:tgtEl>
                                          <p:spTgt spid="3">
                                            <p:txEl>
                                              <p:pRg st="2" end="2"/>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199456" y="-11017"/>
            <a:ext cx="6881813" cy="928688"/>
          </a:xfrm>
        </p:spPr>
        <p:txBody>
          <a:bodyPr/>
          <a:lstStyle/>
          <a:p>
            <a:pPr eaLnBrk="1" hangingPunct="1"/>
            <a:r>
              <a:rPr lang="en-US" altLang="zh-CN" dirty="0" smtClean="0"/>
              <a:t>Amdahl’s law</a:t>
            </a:r>
          </a:p>
        </p:txBody>
      </p:sp>
      <p:sp>
        <p:nvSpPr>
          <p:cNvPr id="36867" name="Rectangle 3"/>
          <p:cNvSpPr>
            <a:spLocks noGrp="1" noRot="1" noChangeArrowheads="1"/>
          </p:cNvSpPr>
          <p:nvPr>
            <p:ph idx="1"/>
          </p:nvPr>
        </p:nvSpPr>
        <p:spPr>
          <a:xfrm>
            <a:off x="1343472" y="946635"/>
            <a:ext cx="7772400" cy="4267200"/>
          </a:xfrm>
        </p:spPr>
        <p:txBody>
          <a:bodyPr/>
          <a:lstStyle/>
          <a:p>
            <a:pPr eaLnBrk="1" hangingPunct="1"/>
            <a:r>
              <a:rPr lang="en-US" altLang="zh-CN" sz="2400" dirty="0">
                <a:latin typeface="Comic Sans MS" pitchFamily="66" charset="0"/>
              </a:rPr>
              <a:t>Amdahl's law defines the </a:t>
            </a:r>
            <a:r>
              <a:rPr lang="en-US" altLang="zh-CN" sz="2400" dirty="0">
                <a:solidFill>
                  <a:srgbClr val="FF0000"/>
                </a:solidFill>
                <a:latin typeface="Comic Sans MS" pitchFamily="66" charset="0"/>
              </a:rPr>
              <a:t>speedup</a:t>
            </a:r>
          </a:p>
          <a:p>
            <a:pPr eaLnBrk="1" hangingPunct="1"/>
            <a:endParaRPr lang="en-US" altLang="zh-CN" dirty="0">
              <a:solidFill>
                <a:srgbClr val="FF0000"/>
              </a:solidFill>
              <a:latin typeface="Comic Sans MS" pitchFamily="66" charset="0"/>
            </a:endParaRPr>
          </a:p>
          <a:p>
            <a:pPr eaLnBrk="1" hangingPunct="1"/>
            <a:endParaRPr lang="en-US" altLang="zh-CN" dirty="0">
              <a:solidFill>
                <a:srgbClr val="FF0000"/>
              </a:solidFill>
              <a:latin typeface="Comic Sans MS" pitchFamily="66" charset="0"/>
            </a:endParaRPr>
          </a:p>
          <a:p>
            <a:pPr eaLnBrk="1" hangingPunct="1"/>
            <a:r>
              <a:rPr lang="en-US" altLang="zh-CN" sz="2400" dirty="0">
                <a:latin typeface="Comic Sans MS" pitchFamily="66" charset="0"/>
              </a:rPr>
              <a:t>If we know two factors:</a:t>
            </a:r>
          </a:p>
          <a:p>
            <a:pPr lvl="1" eaLnBrk="1" hangingPunct="1"/>
            <a:r>
              <a:rPr lang="en-US" altLang="zh-CN" sz="2000" b="1" dirty="0">
                <a:solidFill>
                  <a:srgbClr val="FF0000"/>
                </a:solidFill>
                <a:latin typeface="Comic Sans MS" pitchFamily="66" charset="0"/>
              </a:rPr>
              <a:t>Fraction enhanced</a:t>
            </a:r>
            <a:r>
              <a:rPr lang="en-US" altLang="zh-CN" sz="2000" b="1" dirty="0">
                <a:latin typeface="Comic Sans MS" pitchFamily="66" charset="0"/>
              </a:rPr>
              <a:t> : Fraction of computation time in original machine that can be converted to take advantage of the enhancement.</a:t>
            </a:r>
            <a:r>
              <a:rPr lang="en-US" altLang="zh-CN" b="1" dirty="0" smtClean="0"/>
              <a:t> </a:t>
            </a:r>
          </a:p>
          <a:p>
            <a:pPr lvl="1" eaLnBrk="1" hangingPunct="1"/>
            <a:r>
              <a:rPr lang="en-US" altLang="zh-CN" sz="1800" b="1" dirty="0">
                <a:solidFill>
                  <a:srgbClr val="FF0000"/>
                </a:solidFill>
                <a:latin typeface="Comic Sans MS" pitchFamily="66" charset="0"/>
              </a:rPr>
              <a:t>Speedup enhanced in enhanced mode</a:t>
            </a:r>
            <a:r>
              <a:rPr lang="en-US" altLang="zh-CN" sz="1800" b="1" dirty="0">
                <a:latin typeface="Comic Sans MS" pitchFamily="66" charset="0"/>
              </a:rPr>
              <a:t> : Improvement gained by enhanced execution mode: </a:t>
            </a:r>
          </a:p>
          <a:p>
            <a:pPr lvl="1" eaLnBrk="1" hangingPunct="1"/>
            <a:endParaRPr lang="en-US" altLang="zh-CN" b="1" dirty="0" smtClean="0"/>
          </a:p>
        </p:txBody>
      </p:sp>
      <p:pic>
        <p:nvPicPr>
          <p:cNvPr id="36868" name="Picture 4" descr="chap1_3-1new"/>
          <p:cNvPicPr>
            <a:picLocks noChangeAspect="1" noChangeArrowheads="1"/>
          </p:cNvPicPr>
          <p:nvPr/>
        </p:nvPicPr>
        <p:blipFill>
          <a:blip r:embed="rId3"/>
          <a:srcRect/>
          <a:stretch>
            <a:fillRect/>
          </a:stretch>
        </p:blipFill>
        <p:spPr bwMode="auto">
          <a:xfrm>
            <a:off x="1907591" y="1484784"/>
            <a:ext cx="7696200" cy="838200"/>
          </a:xfrm>
          <a:prstGeom prst="rect">
            <a:avLst/>
          </a:prstGeom>
          <a:noFill/>
          <a:ln w="9525">
            <a:solidFill>
              <a:srgbClr val="FF0000"/>
            </a:solidFill>
            <a:miter lim="800000"/>
            <a:headEnd/>
            <a:tailEnd/>
          </a:ln>
        </p:spPr>
      </p:pic>
      <p:pic>
        <p:nvPicPr>
          <p:cNvPr id="6" name="Picture 4" descr="chap1_3-4new"/>
          <p:cNvPicPr>
            <a:picLocks noChangeAspect="1" noChangeArrowheads="1"/>
          </p:cNvPicPr>
          <p:nvPr/>
        </p:nvPicPr>
        <p:blipFill>
          <a:blip r:embed="rId4"/>
          <a:srcRect/>
          <a:stretch>
            <a:fillRect/>
          </a:stretch>
        </p:blipFill>
        <p:spPr bwMode="auto">
          <a:xfrm>
            <a:off x="1678991" y="4581128"/>
            <a:ext cx="7924800" cy="1568450"/>
          </a:xfrm>
          <a:prstGeom prst="rect">
            <a:avLst/>
          </a:prstGeom>
          <a:noFill/>
          <a:ln w="28575">
            <a:solidFill>
              <a:srgbClr val="FF0000"/>
            </a:solidFill>
            <a:miter lim="800000"/>
            <a:headEnd/>
            <a:tailEnd/>
          </a:ln>
        </p:spPr>
      </p:pic>
    </p:spTree>
    <p:extLst>
      <p:ext uri="{BB962C8B-B14F-4D97-AF65-F5344CB8AC3E}">
        <p14:creationId xmlns:p14="http://schemas.microsoft.com/office/powerpoint/2010/main" val="370314738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82EB47B-34B6-47DF-9EBD-BA3D1F97BB60}"/>
              </a:ext>
            </a:extLst>
          </p:cNvPr>
          <p:cNvSpPr>
            <a:spLocks noGrp="1"/>
          </p:cNvSpPr>
          <p:nvPr>
            <p:ph type="title"/>
          </p:nvPr>
        </p:nvSpPr>
        <p:spPr/>
        <p:txBody>
          <a:bodyPr>
            <a:noAutofit/>
          </a:bodyPr>
          <a:lstStyle/>
          <a:p>
            <a:r>
              <a:rPr lang="en-US" altLang="zh-CN" dirty="0"/>
              <a:t>Idea4:Performance via parallelism</a:t>
            </a:r>
            <a:endParaRPr lang="zh-CN" altLang="en-US" dirty="0"/>
          </a:p>
        </p:txBody>
      </p:sp>
      <p:sp>
        <p:nvSpPr>
          <p:cNvPr id="3" name="内容占位符 2">
            <a:extLst>
              <a:ext uri="{FF2B5EF4-FFF2-40B4-BE49-F238E27FC236}">
                <a16:creationId xmlns="" xmlns:a16="http://schemas.microsoft.com/office/drawing/2014/main" id="{897329FE-9961-45DC-9532-4582F2AB60CA}"/>
              </a:ext>
            </a:extLst>
          </p:cNvPr>
          <p:cNvSpPr>
            <a:spLocks noGrp="1"/>
          </p:cNvSpPr>
          <p:nvPr>
            <p:ph idx="1"/>
          </p:nvPr>
        </p:nvSpPr>
        <p:spPr>
          <a:xfrm>
            <a:off x="277013" y="1306022"/>
            <a:ext cx="11027568" cy="826834"/>
          </a:xfrm>
        </p:spPr>
        <p:txBody>
          <a:bodyPr/>
          <a:lstStyle/>
          <a:p>
            <a:r>
              <a:rPr lang="en-US" altLang="zh-CN" sz="2800" dirty="0"/>
              <a:t>Get more performance by performing operation in parallel</a:t>
            </a:r>
            <a:endParaRPr lang="zh-CN" altLang="en-US" sz="2800" dirty="0"/>
          </a:p>
        </p:txBody>
      </p:sp>
      <p:pic>
        <p:nvPicPr>
          <p:cNvPr id="4" name="图片 3">
            <a:extLst>
              <a:ext uri="{FF2B5EF4-FFF2-40B4-BE49-F238E27FC236}">
                <a16:creationId xmlns="" xmlns:a16="http://schemas.microsoft.com/office/drawing/2014/main" id="{2A9B3968-BEDF-4916-A068-BD75B88E905F}"/>
              </a:ext>
            </a:extLst>
          </p:cNvPr>
          <p:cNvPicPr>
            <a:picLocks noChangeAspect="1"/>
          </p:cNvPicPr>
          <p:nvPr/>
        </p:nvPicPr>
        <p:blipFill>
          <a:blip r:embed="rId3"/>
          <a:stretch>
            <a:fillRect/>
          </a:stretch>
        </p:blipFill>
        <p:spPr>
          <a:xfrm>
            <a:off x="2567608" y="2996953"/>
            <a:ext cx="1872208" cy="2130227"/>
          </a:xfrm>
          <a:prstGeom prst="rect">
            <a:avLst/>
          </a:prstGeom>
        </p:spPr>
      </p:pic>
      <p:pic>
        <p:nvPicPr>
          <p:cNvPr id="5" name="图片 4">
            <a:extLst>
              <a:ext uri="{FF2B5EF4-FFF2-40B4-BE49-F238E27FC236}">
                <a16:creationId xmlns="" xmlns:a16="http://schemas.microsoft.com/office/drawing/2014/main" id="{3230C3AC-34D5-4636-B8C3-32631CFD4B26}"/>
              </a:ext>
            </a:extLst>
          </p:cNvPr>
          <p:cNvPicPr>
            <a:picLocks noChangeAspect="1"/>
          </p:cNvPicPr>
          <p:nvPr/>
        </p:nvPicPr>
        <p:blipFill>
          <a:blip r:embed="rId4"/>
          <a:stretch>
            <a:fillRect/>
          </a:stretch>
        </p:blipFill>
        <p:spPr>
          <a:xfrm>
            <a:off x="5972672" y="2454094"/>
            <a:ext cx="4104456" cy="2912210"/>
          </a:xfrm>
          <a:prstGeom prst="rect">
            <a:avLst/>
          </a:prstGeom>
        </p:spPr>
      </p:pic>
    </p:spTree>
    <p:extLst>
      <p:ext uri="{BB962C8B-B14F-4D97-AF65-F5344CB8AC3E}">
        <p14:creationId xmlns:p14="http://schemas.microsoft.com/office/powerpoint/2010/main" val="140067305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1C6B76-1E5E-43FD-A9BA-19D5EE5F6E1E}"/>
              </a:ext>
            </a:extLst>
          </p:cNvPr>
          <p:cNvSpPr>
            <a:spLocks noGrp="1"/>
          </p:cNvSpPr>
          <p:nvPr>
            <p:ph type="title"/>
          </p:nvPr>
        </p:nvSpPr>
        <p:spPr/>
        <p:txBody>
          <a:bodyPr>
            <a:normAutofit/>
          </a:bodyPr>
          <a:lstStyle/>
          <a:p>
            <a:r>
              <a:rPr lang="en-US" altLang="zh-CN" dirty="0"/>
              <a:t>Idea5: Performance via pipelining</a:t>
            </a:r>
            <a:endParaRPr lang="zh-CN" altLang="en-US" dirty="0"/>
          </a:p>
        </p:txBody>
      </p:sp>
      <p:sp>
        <p:nvSpPr>
          <p:cNvPr id="4" name="内容占位符 2">
            <a:extLst>
              <a:ext uri="{FF2B5EF4-FFF2-40B4-BE49-F238E27FC236}">
                <a16:creationId xmlns="" xmlns:a16="http://schemas.microsoft.com/office/drawing/2014/main" id="{C5D2F793-7274-47F0-9832-AB67F4C2DE0C}"/>
              </a:ext>
            </a:extLst>
          </p:cNvPr>
          <p:cNvSpPr>
            <a:spLocks noGrp="1"/>
          </p:cNvSpPr>
          <p:nvPr>
            <p:ph idx="1"/>
          </p:nvPr>
        </p:nvSpPr>
        <p:spPr>
          <a:xfrm>
            <a:off x="307776" y="1196752"/>
            <a:ext cx="9769352" cy="1008112"/>
          </a:xfrm>
        </p:spPr>
        <p:txBody>
          <a:bodyPr/>
          <a:lstStyle/>
          <a:p>
            <a:r>
              <a:rPr lang="en-US" altLang="zh-CN" b="0" dirty="0"/>
              <a:t>A, B, C, D all have some clothes to wash, dryer and fold</a:t>
            </a:r>
            <a:endParaRPr lang="zh-CN" altLang="en-US" b="0" dirty="0"/>
          </a:p>
        </p:txBody>
      </p:sp>
      <p:pic>
        <p:nvPicPr>
          <p:cNvPr id="3" name="图片 2">
            <a:extLst>
              <a:ext uri="{FF2B5EF4-FFF2-40B4-BE49-F238E27FC236}">
                <a16:creationId xmlns="" xmlns:a16="http://schemas.microsoft.com/office/drawing/2014/main" id="{A1A538B3-064E-4D9B-BA45-268FE616FFBC}"/>
              </a:ext>
            </a:extLst>
          </p:cNvPr>
          <p:cNvPicPr>
            <a:picLocks noChangeAspect="1"/>
          </p:cNvPicPr>
          <p:nvPr/>
        </p:nvPicPr>
        <p:blipFill>
          <a:blip r:embed="rId4"/>
          <a:stretch>
            <a:fillRect/>
          </a:stretch>
        </p:blipFill>
        <p:spPr>
          <a:xfrm>
            <a:off x="1106759" y="2165221"/>
            <a:ext cx="609600" cy="1066800"/>
          </a:xfrm>
          <a:prstGeom prst="rect">
            <a:avLst/>
          </a:prstGeom>
        </p:spPr>
      </p:pic>
      <p:pic>
        <p:nvPicPr>
          <p:cNvPr id="6" name="图片 5">
            <a:extLst>
              <a:ext uri="{FF2B5EF4-FFF2-40B4-BE49-F238E27FC236}">
                <a16:creationId xmlns="" xmlns:a16="http://schemas.microsoft.com/office/drawing/2014/main" id="{2204E933-4A7A-4E25-851F-E9A7A9518AFB}"/>
              </a:ext>
            </a:extLst>
          </p:cNvPr>
          <p:cNvPicPr>
            <a:picLocks noChangeAspect="1"/>
          </p:cNvPicPr>
          <p:nvPr/>
        </p:nvPicPr>
        <p:blipFill>
          <a:blip r:embed="rId5"/>
          <a:stretch>
            <a:fillRect/>
          </a:stretch>
        </p:blipFill>
        <p:spPr>
          <a:xfrm>
            <a:off x="1030559" y="3489881"/>
            <a:ext cx="762000" cy="942975"/>
          </a:xfrm>
          <a:prstGeom prst="rect">
            <a:avLst/>
          </a:prstGeom>
        </p:spPr>
      </p:pic>
      <p:pic>
        <p:nvPicPr>
          <p:cNvPr id="7" name="图片 6">
            <a:extLst>
              <a:ext uri="{FF2B5EF4-FFF2-40B4-BE49-F238E27FC236}">
                <a16:creationId xmlns="" xmlns:a16="http://schemas.microsoft.com/office/drawing/2014/main" id="{D24A1D17-FA0A-48C4-81B0-E6E3C3CD0C7A}"/>
              </a:ext>
            </a:extLst>
          </p:cNvPr>
          <p:cNvPicPr>
            <a:picLocks noChangeAspect="1"/>
          </p:cNvPicPr>
          <p:nvPr/>
        </p:nvPicPr>
        <p:blipFill>
          <a:blip r:embed="rId6"/>
          <a:stretch>
            <a:fillRect/>
          </a:stretch>
        </p:blipFill>
        <p:spPr>
          <a:xfrm>
            <a:off x="1106759" y="4613495"/>
            <a:ext cx="590550" cy="942975"/>
          </a:xfrm>
          <a:prstGeom prst="rect">
            <a:avLst/>
          </a:prstGeom>
        </p:spPr>
      </p:pic>
      <p:sp>
        <p:nvSpPr>
          <p:cNvPr id="8" name="内容占位符 2">
            <a:extLst>
              <a:ext uri="{FF2B5EF4-FFF2-40B4-BE49-F238E27FC236}">
                <a16:creationId xmlns="" xmlns:a16="http://schemas.microsoft.com/office/drawing/2014/main" id="{FA6BE260-3079-4BAD-9DCA-B26346BE6564}"/>
              </a:ext>
            </a:extLst>
          </p:cNvPr>
          <p:cNvSpPr txBox="1">
            <a:spLocks/>
          </p:cNvSpPr>
          <p:nvPr/>
        </p:nvSpPr>
        <p:spPr bwMode="auto">
          <a:xfrm>
            <a:off x="2114872" y="2330624"/>
            <a:ext cx="2520279"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a:t>Wash: 30minuts</a:t>
            </a:r>
          </a:p>
        </p:txBody>
      </p:sp>
      <p:sp>
        <p:nvSpPr>
          <p:cNvPr id="9" name="内容占位符 2">
            <a:extLst>
              <a:ext uri="{FF2B5EF4-FFF2-40B4-BE49-F238E27FC236}">
                <a16:creationId xmlns="" xmlns:a16="http://schemas.microsoft.com/office/drawing/2014/main" id="{B12AAD1D-7CB5-469B-AD65-248D4376D720}"/>
              </a:ext>
            </a:extLst>
          </p:cNvPr>
          <p:cNvSpPr txBox="1">
            <a:spLocks/>
          </p:cNvSpPr>
          <p:nvPr/>
        </p:nvSpPr>
        <p:spPr bwMode="auto">
          <a:xfrm>
            <a:off x="2114871" y="3605383"/>
            <a:ext cx="2664296"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a:t>Dryer: 40minuts</a:t>
            </a:r>
          </a:p>
        </p:txBody>
      </p:sp>
      <p:sp>
        <p:nvSpPr>
          <p:cNvPr id="10" name="内容占位符 2">
            <a:extLst>
              <a:ext uri="{FF2B5EF4-FFF2-40B4-BE49-F238E27FC236}">
                <a16:creationId xmlns="" xmlns:a16="http://schemas.microsoft.com/office/drawing/2014/main" id="{B4830F77-B6A8-4321-9588-A8AA2F080EDD}"/>
              </a:ext>
            </a:extLst>
          </p:cNvPr>
          <p:cNvSpPr txBox="1">
            <a:spLocks/>
          </p:cNvSpPr>
          <p:nvPr/>
        </p:nvSpPr>
        <p:spPr bwMode="auto">
          <a:xfrm>
            <a:off x="2097195" y="4678374"/>
            <a:ext cx="2681973"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a:t>Fold: 20minuts</a:t>
            </a:r>
          </a:p>
        </p:txBody>
      </p:sp>
      <p:sp>
        <p:nvSpPr>
          <p:cNvPr id="11" name="内容占位符 2">
            <a:extLst>
              <a:ext uri="{FF2B5EF4-FFF2-40B4-BE49-F238E27FC236}">
                <a16:creationId xmlns="" xmlns:a16="http://schemas.microsoft.com/office/drawing/2014/main" id="{21C24BA2-D14C-4893-B742-3F10E1AAC5C5}"/>
              </a:ext>
            </a:extLst>
          </p:cNvPr>
          <p:cNvSpPr txBox="1">
            <a:spLocks/>
          </p:cNvSpPr>
          <p:nvPr/>
        </p:nvSpPr>
        <p:spPr bwMode="auto">
          <a:xfrm>
            <a:off x="5570423" y="2949792"/>
            <a:ext cx="2520279"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C00000"/>
                </a:solidFill>
              </a:rPr>
              <a:t>Total time ? </a:t>
            </a:r>
          </a:p>
        </p:txBody>
      </p:sp>
      <p:sp>
        <p:nvSpPr>
          <p:cNvPr id="12" name="内容占位符 2">
            <a:extLst>
              <a:ext uri="{FF2B5EF4-FFF2-40B4-BE49-F238E27FC236}">
                <a16:creationId xmlns="" xmlns:a16="http://schemas.microsoft.com/office/drawing/2014/main" id="{95B6E26A-2AA2-49B8-8416-3AF008326A19}"/>
              </a:ext>
            </a:extLst>
          </p:cNvPr>
          <p:cNvSpPr txBox="1">
            <a:spLocks/>
          </p:cNvSpPr>
          <p:nvPr/>
        </p:nvSpPr>
        <p:spPr bwMode="auto">
          <a:xfrm>
            <a:off x="5554149" y="3954732"/>
            <a:ext cx="4168080"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a:solidFill>
                  <a:srgbClr val="C00000"/>
                </a:solidFill>
                <a:sym typeface="Wingdings" panose="05000000000000000000" pitchFamily="2" charset="2"/>
              </a:rPr>
              <a:t>(30+40+20)x4</a:t>
            </a:r>
            <a:r>
              <a:rPr lang="zh-CN" altLang="en-US" sz="2800" dirty="0">
                <a:solidFill>
                  <a:srgbClr val="C00000"/>
                </a:solidFill>
                <a:sym typeface="Wingdings" panose="05000000000000000000" pitchFamily="2" charset="2"/>
              </a:rPr>
              <a:t> </a:t>
            </a:r>
            <a:r>
              <a:rPr lang="en-US" altLang="zh-CN" sz="2800" dirty="0">
                <a:solidFill>
                  <a:srgbClr val="C00000"/>
                </a:solidFill>
                <a:sym typeface="Wingdings" panose="05000000000000000000" pitchFamily="2" charset="2"/>
              </a:rPr>
              <a:t>=</a:t>
            </a:r>
            <a:r>
              <a:rPr lang="zh-CN" altLang="en-US" sz="2800" dirty="0">
                <a:solidFill>
                  <a:srgbClr val="C00000"/>
                </a:solidFill>
                <a:sym typeface="Wingdings" panose="05000000000000000000" pitchFamily="2" charset="2"/>
              </a:rPr>
              <a:t> </a:t>
            </a:r>
            <a:r>
              <a:rPr lang="en-US" altLang="zh-CN" sz="2800" dirty="0">
                <a:solidFill>
                  <a:srgbClr val="C00000"/>
                </a:solidFill>
                <a:sym typeface="Wingdings" panose="05000000000000000000" pitchFamily="2" charset="2"/>
              </a:rPr>
              <a:t>360</a:t>
            </a:r>
            <a:endParaRPr lang="en-US" sz="2800" b="0" dirty="0">
              <a:solidFill>
                <a:srgbClr val="C00000"/>
              </a:solidFill>
            </a:endParaRPr>
          </a:p>
        </p:txBody>
      </p:sp>
    </p:spTree>
    <p:extLst>
      <p:ext uri="{BB962C8B-B14F-4D97-AF65-F5344CB8AC3E}">
        <p14:creationId xmlns:p14="http://schemas.microsoft.com/office/powerpoint/2010/main" val="762584431"/>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1C6B76-1E5E-43FD-A9BA-19D5EE5F6E1E}"/>
              </a:ext>
            </a:extLst>
          </p:cNvPr>
          <p:cNvSpPr>
            <a:spLocks noGrp="1"/>
          </p:cNvSpPr>
          <p:nvPr>
            <p:ph type="title"/>
          </p:nvPr>
        </p:nvSpPr>
        <p:spPr/>
        <p:txBody>
          <a:bodyPr>
            <a:normAutofit/>
          </a:bodyPr>
          <a:lstStyle/>
          <a:p>
            <a:r>
              <a:rPr lang="en-US" altLang="zh-CN" dirty="0"/>
              <a:t>Idea5 :Performance via pipelining</a:t>
            </a:r>
            <a:endParaRPr lang="zh-CN" altLang="en-US" dirty="0"/>
          </a:p>
        </p:txBody>
      </p:sp>
      <p:pic>
        <p:nvPicPr>
          <p:cNvPr id="5" name="图片 4">
            <a:extLst>
              <a:ext uri="{FF2B5EF4-FFF2-40B4-BE49-F238E27FC236}">
                <a16:creationId xmlns="" xmlns:a16="http://schemas.microsoft.com/office/drawing/2014/main" id="{69797144-22D9-46DC-B1BB-46D81F72E1BA}"/>
              </a:ext>
            </a:extLst>
          </p:cNvPr>
          <p:cNvPicPr>
            <a:picLocks noChangeAspect="1"/>
          </p:cNvPicPr>
          <p:nvPr/>
        </p:nvPicPr>
        <p:blipFill>
          <a:blip r:embed="rId4"/>
          <a:stretch>
            <a:fillRect/>
          </a:stretch>
        </p:blipFill>
        <p:spPr>
          <a:xfrm>
            <a:off x="3287689" y="1412776"/>
            <a:ext cx="4590653" cy="3891246"/>
          </a:xfrm>
          <a:prstGeom prst="rect">
            <a:avLst/>
          </a:prstGeom>
        </p:spPr>
      </p:pic>
      <p:sp>
        <p:nvSpPr>
          <p:cNvPr id="6" name="内容占位符 2">
            <a:extLst>
              <a:ext uri="{FF2B5EF4-FFF2-40B4-BE49-F238E27FC236}">
                <a16:creationId xmlns="" xmlns:a16="http://schemas.microsoft.com/office/drawing/2014/main" id="{AF951BBD-09CF-4175-9364-406A42DB984A}"/>
              </a:ext>
            </a:extLst>
          </p:cNvPr>
          <p:cNvSpPr txBox="1">
            <a:spLocks/>
          </p:cNvSpPr>
          <p:nvPr/>
        </p:nvSpPr>
        <p:spPr bwMode="auto">
          <a:xfrm>
            <a:off x="4079776" y="5517233"/>
            <a:ext cx="3024336"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a:solidFill>
                  <a:srgbClr val="C00000"/>
                </a:solidFill>
              </a:rPr>
              <a:t>30+40*4</a:t>
            </a:r>
            <a:r>
              <a:rPr lang="en-US" altLang="zh-CN" sz="2800" b="0" dirty="0">
                <a:solidFill>
                  <a:srgbClr val="C00000"/>
                </a:solidFill>
              </a:rPr>
              <a:t>+20=210</a:t>
            </a:r>
            <a:r>
              <a:rPr lang="en-US" sz="2800" b="0" dirty="0">
                <a:solidFill>
                  <a:srgbClr val="C00000"/>
                </a:solidFill>
              </a:rPr>
              <a:t> </a:t>
            </a:r>
          </a:p>
        </p:txBody>
      </p:sp>
      <p:sp>
        <p:nvSpPr>
          <p:cNvPr id="7" name="内容占位符 2">
            <a:extLst>
              <a:ext uri="{FF2B5EF4-FFF2-40B4-BE49-F238E27FC236}">
                <a16:creationId xmlns="" xmlns:a16="http://schemas.microsoft.com/office/drawing/2014/main" id="{BEDE7521-9BD5-47C0-B04C-6811EA1700F4}"/>
              </a:ext>
            </a:extLst>
          </p:cNvPr>
          <p:cNvSpPr txBox="1">
            <a:spLocks/>
          </p:cNvSpPr>
          <p:nvPr/>
        </p:nvSpPr>
        <p:spPr bwMode="auto">
          <a:xfrm>
            <a:off x="8112225" y="2780929"/>
            <a:ext cx="2259235" cy="53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b="0" dirty="0">
                <a:solidFill>
                  <a:srgbClr val="C00000"/>
                </a:solidFill>
              </a:rPr>
              <a:t>Extra Cost</a:t>
            </a:r>
            <a:r>
              <a:rPr lang="zh-CN" altLang="en-US" sz="2800" b="0" dirty="0">
                <a:solidFill>
                  <a:srgbClr val="C00000"/>
                </a:solidFill>
              </a:rPr>
              <a:t>？</a:t>
            </a:r>
            <a:endParaRPr lang="en-US" sz="2800" b="0" dirty="0">
              <a:solidFill>
                <a:srgbClr val="C00000"/>
              </a:solidFill>
            </a:endParaRPr>
          </a:p>
        </p:txBody>
      </p:sp>
    </p:spTree>
    <p:extLst>
      <p:ext uri="{BB962C8B-B14F-4D97-AF65-F5344CB8AC3E}">
        <p14:creationId xmlns:p14="http://schemas.microsoft.com/office/powerpoint/2010/main" val="3991605172"/>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15F2372-0CBF-4EF2-9076-254AD40C0524}"/>
              </a:ext>
            </a:extLst>
          </p:cNvPr>
          <p:cNvSpPr>
            <a:spLocks noGrp="1"/>
          </p:cNvSpPr>
          <p:nvPr>
            <p:ph type="title"/>
          </p:nvPr>
        </p:nvSpPr>
        <p:spPr/>
        <p:txBody>
          <a:bodyPr>
            <a:normAutofit/>
          </a:bodyPr>
          <a:lstStyle/>
          <a:p>
            <a:r>
              <a:rPr lang="en-US" altLang="zh-CN" dirty="0"/>
              <a:t>Idea6 :Performance via prediction</a:t>
            </a:r>
            <a:endParaRPr lang="zh-CN" altLang="en-US" dirty="0"/>
          </a:p>
        </p:txBody>
      </p:sp>
      <p:sp>
        <p:nvSpPr>
          <p:cNvPr id="3" name="内容占位符 2">
            <a:extLst>
              <a:ext uri="{FF2B5EF4-FFF2-40B4-BE49-F238E27FC236}">
                <a16:creationId xmlns="" xmlns:a16="http://schemas.microsoft.com/office/drawing/2014/main" id="{D3344D67-79F5-449F-B0D9-0D91AD34F119}"/>
              </a:ext>
            </a:extLst>
          </p:cNvPr>
          <p:cNvSpPr>
            <a:spLocks noGrp="1"/>
          </p:cNvSpPr>
          <p:nvPr>
            <p:ph idx="1"/>
          </p:nvPr>
        </p:nvSpPr>
        <p:spPr>
          <a:xfrm>
            <a:off x="695400" y="1520788"/>
            <a:ext cx="6536228" cy="1944216"/>
          </a:xfrm>
        </p:spPr>
        <p:txBody>
          <a:bodyPr/>
          <a:lstStyle/>
          <a:p>
            <a:r>
              <a:rPr lang="en-US" altLang="zh-CN" sz="2800" b="0" dirty="0"/>
              <a:t>To guess and start working rather than waiting until you know for sure</a:t>
            </a:r>
          </a:p>
          <a:p>
            <a:endParaRPr lang="en-US" altLang="zh-CN" sz="2800" b="0" dirty="0" smtClean="0"/>
          </a:p>
          <a:p>
            <a:r>
              <a:rPr lang="en-US" altLang="zh-CN" sz="2800" b="0" dirty="0" smtClean="0"/>
              <a:t>The </a:t>
            </a:r>
            <a:r>
              <a:rPr lang="en-US" altLang="zh-CN" sz="2800" b="0" dirty="0"/>
              <a:t>mechanism to recover from a misprediction is not too expensive and prediction is relatively accurate</a:t>
            </a:r>
            <a:r>
              <a:rPr lang="en-US" altLang="zh-CN" sz="2800" dirty="0"/>
              <a:t> </a:t>
            </a:r>
            <a:r>
              <a:rPr lang="en-US" altLang="zh-CN" dirty="0"/>
              <a:t/>
            </a:r>
            <a:br>
              <a:rPr lang="en-US" altLang="zh-CN" dirty="0"/>
            </a:br>
            <a:endParaRPr lang="zh-CN" altLang="en-US" dirty="0"/>
          </a:p>
        </p:txBody>
      </p:sp>
      <p:pic>
        <p:nvPicPr>
          <p:cNvPr id="5" name="图片 4">
            <a:extLst>
              <a:ext uri="{FF2B5EF4-FFF2-40B4-BE49-F238E27FC236}">
                <a16:creationId xmlns="" xmlns:a16="http://schemas.microsoft.com/office/drawing/2014/main" id="{30A6D34B-BA57-4C39-BAE1-CF3FA181D2A6}"/>
              </a:ext>
            </a:extLst>
          </p:cNvPr>
          <p:cNvPicPr>
            <a:picLocks noChangeAspect="1"/>
          </p:cNvPicPr>
          <p:nvPr/>
        </p:nvPicPr>
        <p:blipFill>
          <a:blip r:embed="rId4"/>
          <a:stretch>
            <a:fillRect/>
          </a:stretch>
        </p:blipFill>
        <p:spPr>
          <a:xfrm>
            <a:off x="7824192" y="1884935"/>
            <a:ext cx="3109576" cy="3160138"/>
          </a:xfrm>
          <a:prstGeom prst="rect">
            <a:avLst/>
          </a:prstGeom>
        </p:spPr>
      </p:pic>
    </p:spTree>
    <p:extLst>
      <p:ext uri="{BB962C8B-B14F-4D97-AF65-F5344CB8AC3E}">
        <p14:creationId xmlns:p14="http://schemas.microsoft.com/office/powerpoint/2010/main" val="3477655008"/>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0"/>
            <a:ext cx="10991849" cy="899761"/>
          </a:xfrm>
        </p:spPr>
        <p:txBody>
          <a:bodyPr/>
          <a:lstStyle/>
          <a:p>
            <a:r>
              <a:rPr lang="en-US" altLang="zh-CN" dirty="0"/>
              <a:t>Idea7 :Hierarchy of memories</a:t>
            </a:r>
            <a:endParaRPr lang="zh-CN" altLang="en-US" dirty="0"/>
          </a:p>
        </p:txBody>
      </p:sp>
      <p:sp>
        <p:nvSpPr>
          <p:cNvPr id="3" name="内容占位符 2"/>
          <p:cNvSpPr>
            <a:spLocks noGrp="1"/>
          </p:cNvSpPr>
          <p:nvPr>
            <p:ph idx="1"/>
          </p:nvPr>
        </p:nvSpPr>
        <p:spPr>
          <a:xfrm>
            <a:off x="634068" y="970468"/>
            <a:ext cx="11070167" cy="5102003"/>
          </a:xfrm>
        </p:spPr>
        <p:txBody>
          <a:bodyPr/>
          <a:lstStyle/>
          <a:p>
            <a:r>
              <a:rPr lang="en-US" altLang="zh-CN" dirty="0" smtClean="0">
                <a:solidFill>
                  <a:srgbClr val="0000FF"/>
                </a:solidFill>
              </a:rPr>
              <a:t>Hierarchy of  Memory</a:t>
            </a:r>
            <a:endParaRPr lang="zh-CN" altLang="en-US" dirty="0" smtClean="0">
              <a:solidFill>
                <a:srgbClr val="0000FF"/>
              </a:solidFill>
            </a:endParaRPr>
          </a:p>
          <a:p>
            <a:endParaRPr lang="zh-CN" altLang="en-US" dirty="0"/>
          </a:p>
        </p:txBody>
      </p:sp>
      <p:grpSp>
        <p:nvGrpSpPr>
          <p:cNvPr id="33" name="组合 32"/>
          <p:cNvGrpSpPr/>
          <p:nvPr/>
        </p:nvGrpSpPr>
        <p:grpSpPr>
          <a:xfrm>
            <a:off x="2824318" y="1270783"/>
            <a:ext cx="7167780" cy="4883956"/>
            <a:chOff x="1679848" y="1367371"/>
            <a:chExt cx="7167780" cy="4883956"/>
          </a:xfrm>
        </p:grpSpPr>
        <p:sp>
          <p:nvSpPr>
            <p:cNvPr id="4" name="Rectangle 1036"/>
            <p:cNvSpPr>
              <a:spLocks noChangeArrowheads="1"/>
            </p:cNvSpPr>
            <p:nvPr/>
          </p:nvSpPr>
          <p:spPr bwMode="auto">
            <a:xfrm>
              <a:off x="3203848" y="2097158"/>
              <a:ext cx="1193800" cy="38173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a:p>
          </p:txBody>
        </p:sp>
        <p:sp>
          <p:nvSpPr>
            <p:cNvPr id="5" name="Rectangle 1037"/>
            <p:cNvSpPr>
              <a:spLocks noChangeArrowheads="1"/>
            </p:cNvSpPr>
            <p:nvPr/>
          </p:nvSpPr>
          <p:spPr bwMode="auto">
            <a:xfrm>
              <a:off x="3280048" y="2175750"/>
              <a:ext cx="1165384"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dirty="0">
                  <a:latin typeface="Comic Sans MS" panose="030F0702030302020204" pitchFamily="66" charset="0"/>
                </a:rPr>
                <a:t>Registers</a:t>
              </a:r>
            </a:p>
          </p:txBody>
        </p:sp>
        <p:sp>
          <p:nvSpPr>
            <p:cNvPr id="6" name="Rectangle 1038"/>
            <p:cNvSpPr>
              <a:spLocks noChangeArrowheads="1"/>
            </p:cNvSpPr>
            <p:nvPr/>
          </p:nvSpPr>
          <p:spPr bwMode="auto">
            <a:xfrm>
              <a:off x="3280048" y="3051494"/>
              <a:ext cx="773113" cy="2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dirty="0">
                  <a:latin typeface="Comic Sans MS" panose="030F0702030302020204" pitchFamily="66" charset="0"/>
                </a:rPr>
                <a:t>Cache</a:t>
              </a:r>
            </a:p>
          </p:txBody>
        </p:sp>
        <p:sp>
          <p:nvSpPr>
            <p:cNvPr id="7" name="Rectangle 1039"/>
            <p:cNvSpPr>
              <a:spLocks noChangeArrowheads="1"/>
            </p:cNvSpPr>
            <p:nvPr/>
          </p:nvSpPr>
          <p:spPr bwMode="auto">
            <a:xfrm>
              <a:off x="3356248" y="3994603"/>
              <a:ext cx="992188" cy="2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dirty="0">
                  <a:latin typeface="Comic Sans MS" panose="030F0702030302020204" pitchFamily="66" charset="0"/>
                </a:rPr>
                <a:t>Memory</a:t>
              </a:r>
            </a:p>
          </p:txBody>
        </p:sp>
        <p:sp>
          <p:nvSpPr>
            <p:cNvPr id="8" name="Rectangle 1040"/>
            <p:cNvSpPr>
              <a:spLocks noChangeArrowheads="1"/>
            </p:cNvSpPr>
            <p:nvPr/>
          </p:nvSpPr>
          <p:spPr bwMode="auto">
            <a:xfrm>
              <a:off x="3356248" y="4937711"/>
              <a:ext cx="596317"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a:latin typeface="Comic Sans MS" panose="030F0702030302020204" pitchFamily="66" charset="0"/>
                </a:rPr>
                <a:t>Disk</a:t>
              </a:r>
            </a:p>
          </p:txBody>
        </p:sp>
        <p:sp>
          <p:nvSpPr>
            <p:cNvPr id="9" name="Rectangle 1041"/>
            <p:cNvSpPr>
              <a:spLocks noChangeArrowheads="1"/>
            </p:cNvSpPr>
            <p:nvPr/>
          </p:nvSpPr>
          <p:spPr bwMode="auto">
            <a:xfrm>
              <a:off x="3432448" y="5949589"/>
              <a:ext cx="670055"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a:latin typeface="Comic Sans MS" panose="030F0702030302020204" pitchFamily="66" charset="0"/>
                </a:rPr>
                <a:t>Tape</a:t>
              </a:r>
            </a:p>
          </p:txBody>
        </p:sp>
        <p:sp>
          <p:nvSpPr>
            <p:cNvPr id="10" name="Rectangle 1042"/>
            <p:cNvSpPr>
              <a:spLocks noChangeArrowheads="1"/>
            </p:cNvSpPr>
            <p:nvPr/>
          </p:nvSpPr>
          <p:spPr bwMode="auto">
            <a:xfrm>
              <a:off x="2822848" y="2972901"/>
              <a:ext cx="1955800" cy="44909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a:p>
          </p:txBody>
        </p:sp>
        <p:sp>
          <p:nvSpPr>
            <p:cNvPr id="11" name="Rectangle 1043"/>
            <p:cNvSpPr>
              <a:spLocks noChangeArrowheads="1"/>
            </p:cNvSpPr>
            <p:nvPr/>
          </p:nvSpPr>
          <p:spPr bwMode="auto">
            <a:xfrm>
              <a:off x="2429148" y="4039513"/>
              <a:ext cx="2870200" cy="44909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a:p>
          </p:txBody>
        </p:sp>
        <p:sp>
          <p:nvSpPr>
            <p:cNvPr id="12" name="Rectangle 1044"/>
            <p:cNvSpPr>
              <a:spLocks noChangeArrowheads="1"/>
            </p:cNvSpPr>
            <p:nvPr/>
          </p:nvSpPr>
          <p:spPr bwMode="auto">
            <a:xfrm>
              <a:off x="1984648" y="4859119"/>
              <a:ext cx="3937000" cy="44909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a:p>
          </p:txBody>
        </p:sp>
        <p:sp>
          <p:nvSpPr>
            <p:cNvPr id="13" name="Rectangle 1045"/>
            <p:cNvSpPr>
              <a:spLocks noChangeArrowheads="1"/>
            </p:cNvSpPr>
            <p:nvPr/>
          </p:nvSpPr>
          <p:spPr bwMode="auto">
            <a:xfrm>
              <a:off x="1679848" y="5802228"/>
              <a:ext cx="4699000" cy="449099"/>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a:p>
          </p:txBody>
        </p:sp>
        <p:sp>
          <p:nvSpPr>
            <p:cNvPr id="14" name="Line 1046"/>
            <p:cNvSpPr>
              <a:spLocks noChangeShapeType="1"/>
            </p:cNvSpPr>
            <p:nvPr/>
          </p:nvSpPr>
          <p:spPr bwMode="auto">
            <a:xfrm>
              <a:off x="3800748" y="2495733"/>
              <a:ext cx="0" cy="46032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47"/>
            <p:cNvSpPr>
              <a:spLocks noChangeShapeType="1"/>
            </p:cNvSpPr>
            <p:nvPr/>
          </p:nvSpPr>
          <p:spPr bwMode="auto">
            <a:xfrm>
              <a:off x="3800748" y="3438842"/>
              <a:ext cx="0" cy="460327"/>
            </a:xfrm>
            <a:prstGeom prst="line">
              <a:avLst/>
            </a:prstGeom>
            <a:noFill/>
            <a:ln w="127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048"/>
            <p:cNvSpPr>
              <a:spLocks noChangeShapeType="1"/>
            </p:cNvSpPr>
            <p:nvPr/>
          </p:nvSpPr>
          <p:spPr bwMode="auto">
            <a:xfrm>
              <a:off x="3800748" y="4381951"/>
              <a:ext cx="0" cy="460327"/>
            </a:xfrm>
            <a:prstGeom prst="line">
              <a:avLst/>
            </a:prstGeom>
            <a:noFill/>
            <a:ln w="127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049"/>
            <p:cNvSpPr>
              <a:spLocks noChangeShapeType="1"/>
            </p:cNvSpPr>
            <p:nvPr/>
          </p:nvSpPr>
          <p:spPr bwMode="auto">
            <a:xfrm>
              <a:off x="3800748" y="5325060"/>
              <a:ext cx="0" cy="46032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1050"/>
            <p:cNvSpPr>
              <a:spLocks noChangeArrowheads="1"/>
            </p:cNvSpPr>
            <p:nvPr/>
          </p:nvSpPr>
          <p:spPr bwMode="auto">
            <a:xfrm>
              <a:off x="3889648" y="2579939"/>
              <a:ext cx="1847850" cy="2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a:latin typeface="Comic Sans MS" panose="030F0702030302020204" pitchFamily="66" charset="0"/>
                </a:rPr>
                <a:t>Instr. Operands</a:t>
              </a:r>
            </a:p>
          </p:txBody>
        </p:sp>
        <p:sp>
          <p:nvSpPr>
            <p:cNvPr id="19" name="Rectangle 1051"/>
            <p:cNvSpPr>
              <a:spLocks noChangeArrowheads="1"/>
            </p:cNvSpPr>
            <p:nvPr/>
          </p:nvSpPr>
          <p:spPr bwMode="auto">
            <a:xfrm>
              <a:off x="3889648" y="3523048"/>
              <a:ext cx="806450" cy="2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a:latin typeface="Comic Sans MS" panose="030F0702030302020204" pitchFamily="66" charset="0"/>
                </a:rPr>
                <a:t>Blocks</a:t>
              </a:r>
            </a:p>
          </p:txBody>
        </p:sp>
        <p:sp>
          <p:nvSpPr>
            <p:cNvPr id="20" name="Rectangle 1052"/>
            <p:cNvSpPr>
              <a:spLocks noChangeArrowheads="1"/>
            </p:cNvSpPr>
            <p:nvPr/>
          </p:nvSpPr>
          <p:spPr bwMode="auto">
            <a:xfrm>
              <a:off x="3889648" y="4466157"/>
              <a:ext cx="720725" cy="2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a:latin typeface="Comic Sans MS" panose="030F0702030302020204" pitchFamily="66" charset="0"/>
                </a:rPr>
                <a:t>Pages</a:t>
              </a:r>
            </a:p>
          </p:txBody>
        </p:sp>
        <p:sp>
          <p:nvSpPr>
            <p:cNvPr id="21" name="Rectangle 1053"/>
            <p:cNvSpPr>
              <a:spLocks noChangeArrowheads="1"/>
            </p:cNvSpPr>
            <p:nvPr/>
          </p:nvSpPr>
          <p:spPr bwMode="auto">
            <a:xfrm>
              <a:off x="3889648" y="5409266"/>
              <a:ext cx="633187"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a:latin typeface="Comic Sans MS" panose="030F0702030302020204" pitchFamily="66" charset="0"/>
                </a:rPr>
                <a:t>Files</a:t>
              </a:r>
            </a:p>
          </p:txBody>
        </p:sp>
        <p:sp>
          <p:nvSpPr>
            <p:cNvPr id="22" name="Rectangle 1054"/>
            <p:cNvSpPr>
              <a:spLocks noChangeArrowheads="1"/>
            </p:cNvSpPr>
            <p:nvPr/>
          </p:nvSpPr>
          <p:spPr bwMode="auto">
            <a:xfrm>
              <a:off x="6277248" y="1670513"/>
              <a:ext cx="968375" cy="4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0" lang="en-US" altLang="zh-CN" sz="1400" b="1" i="1">
                  <a:latin typeface="Comic Sans MS" panose="030F0702030302020204" pitchFamily="66" charset="0"/>
                </a:rPr>
                <a:t>Staging</a:t>
              </a:r>
            </a:p>
            <a:p>
              <a:pPr>
                <a:lnSpc>
                  <a:spcPct val="90000"/>
                </a:lnSpc>
                <a:spcBef>
                  <a:spcPct val="0"/>
                </a:spcBef>
                <a:buClrTx/>
                <a:buSzTx/>
                <a:buFontTx/>
                <a:buNone/>
              </a:pPr>
              <a:r>
                <a:rPr kumimoji="0" lang="en-US" altLang="zh-CN" sz="1400" b="1" i="1">
                  <a:latin typeface="Comic Sans MS" panose="030F0702030302020204" pitchFamily="66" charset="0"/>
                </a:rPr>
                <a:t>Xfer Unit</a:t>
              </a:r>
            </a:p>
          </p:txBody>
        </p:sp>
        <p:sp>
          <p:nvSpPr>
            <p:cNvPr id="23" name="Rectangle 1055"/>
            <p:cNvSpPr>
              <a:spLocks noChangeArrowheads="1"/>
            </p:cNvSpPr>
            <p:nvPr/>
          </p:nvSpPr>
          <p:spPr bwMode="auto">
            <a:xfrm>
              <a:off x="6074048" y="2536433"/>
              <a:ext cx="1380186" cy="43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0" lang="en-US" altLang="zh-CN" sz="1400" b="1">
                  <a:latin typeface="Comic Sans MS" panose="030F0702030302020204" pitchFamily="66" charset="0"/>
                </a:rPr>
                <a:t>prog./compiler</a:t>
              </a:r>
            </a:p>
            <a:p>
              <a:pPr>
                <a:lnSpc>
                  <a:spcPct val="90000"/>
                </a:lnSpc>
                <a:spcBef>
                  <a:spcPct val="0"/>
                </a:spcBef>
                <a:buClrTx/>
                <a:buSzTx/>
                <a:buFontTx/>
                <a:buNone/>
              </a:pPr>
              <a:r>
                <a:rPr kumimoji="0" lang="en-US" altLang="zh-CN" sz="1400" b="1">
                  <a:latin typeface="Comic Sans MS" panose="030F0702030302020204" pitchFamily="66" charset="0"/>
                </a:rPr>
                <a:t>1-8 bytes</a:t>
              </a:r>
            </a:p>
          </p:txBody>
        </p:sp>
        <p:sp>
          <p:nvSpPr>
            <p:cNvPr id="24" name="Rectangle 1056"/>
            <p:cNvSpPr>
              <a:spLocks noChangeArrowheads="1"/>
            </p:cNvSpPr>
            <p:nvPr/>
          </p:nvSpPr>
          <p:spPr bwMode="auto">
            <a:xfrm>
              <a:off x="6150248" y="3410773"/>
              <a:ext cx="1219200" cy="4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0" lang="en-US" altLang="zh-CN" sz="1400" b="1">
                  <a:latin typeface="Comic Sans MS" panose="030F0702030302020204" pitchFamily="66" charset="0"/>
                </a:rPr>
                <a:t>cache cntl</a:t>
              </a:r>
            </a:p>
            <a:p>
              <a:pPr>
                <a:lnSpc>
                  <a:spcPct val="90000"/>
                </a:lnSpc>
                <a:spcBef>
                  <a:spcPct val="0"/>
                </a:spcBef>
                <a:buClrTx/>
                <a:buSzTx/>
                <a:buFontTx/>
                <a:buNone/>
              </a:pPr>
              <a:r>
                <a:rPr kumimoji="0" lang="en-US" altLang="zh-CN" sz="1400" b="1">
                  <a:latin typeface="Comic Sans MS" panose="030F0702030302020204" pitchFamily="66" charset="0"/>
                </a:rPr>
                <a:t>8-128 bytes</a:t>
              </a:r>
            </a:p>
          </p:txBody>
        </p:sp>
        <p:sp>
          <p:nvSpPr>
            <p:cNvPr id="25" name="Rectangle 1057"/>
            <p:cNvSpPr>
              <a:spLocks noChangeArrowheads="1"/>
            </p:cNvSpPr>
            <p:nvPr/>
          </p:nvSpPr>
          <p:spPr bwMode="auto">
            <a:xfrm>
              <a:off x="6239148" y="4353882"/>
              <a:ext cx="1327150" cy="4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0" lang="en-US" altLang="zh-CN" sz="1400" b="1">
                  <a:latin typeface="Comic Sans MS" panose="030F0702030302020204" pitchFamily="66" charset="0"/>
                </a:rPr>
                <a:t>OS</a:t>
              </a:r>
            </a:p>
            <a:p>
              <a:pPr>
                <a:lnSpc>
                  <a:spcPct val="90000"/>
                </a:lnSpc>
                <a:spcBef>
                  <a:spcPct val="0"/>
                </a:spcBef>
                <a:buClrTx/>
                <a:buSzTx/>
                <a:buFontTx/>
                <a:buNone/>
              </a:pPr>
              <a:r>
                <a:rPr kumimoji="0" lang="en-US" altLang="zh-CN" sz="1400" b="1">
                  <a:latin typeface="Comic Sans MS" panose="030F0702030302020204" pitchFamily="66" charset="0"/>
                </a:rPr>
                <a:t>512-4K bytes</a:t>
              </a:r>
            </a:p>
          </p:txBody>
        </p:sp>
        <p:sp>
          <p:nvSpPr>
            <p:cNvPr id="26" name="Rectangle 1058"/>
            <p:cNvSpPr>
              <a:spLocks noChangeArrowheads="1"/>
            </p:cNvSpPr>
            <p:nvPr/>
          </p:nvSpPr>
          <p:spPr bwMode="auto">
            <a:xfrm>
              <a:off x="6201048" y="5296991"/>
              <a:ext cx="1319213" cy="4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0" lang="en-US" altLang="zh-CN" sz="1400" b="1">
                  <a:latin typeface="Comic Sans MS" panose="030F0702030302020204" pitchFamily="66" charset="0"/>
                </a:rPr>
                <a:t>user/operator</a:t>
              </a:r>
            </a:p>
            <a:p>
              <a:pPr>
                <a:lnSpc>
                  <a:spcPct val="90000"/>
                </a:lnSpc>
                <a:spcBef>
                  <a:spcPct val="0"/>
                </a:spcBef>
                <a:buClrTx/>
                <a:buSzTx/>
                <a:buFontTx/>
                <a:buNone/>
              </a:pPr>
              <a:r>
                <a:rPr kumimoji="0" lang="en-US" altLang="zh-CN" sz="1400" b="1">
                  <a:latin typeface="Comic Sans MS" panose="030F0702030302020204" pitchFamily="66" charset="0"/>
                </a:rPr>
                <a:t>Mbytes</a:t>
              </a:r>
            </a:p>
          </p:txBody>
        </p:sp>
        <p:sp>
          <p:nvSpPr>
            <p:cNvPr id="27" name="Rectangle 1059"/>
            <p:cNvSpPr>
              <a:spLocks noChangeArrowheads="1"/>
            </p:cNvSpPr>
            <p:nvPr/>
          </p:nvSpPr>
          <p:spPr bwMode="auto">
            <a:xfrm>
              <a:off x="7394848" y="1367371"/>
              <a:ext cx="1445909"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a:solidFill>
                    <a:srgbClr val="FF0000"/>
                  </a:solidFill>
                  <a:latin typeface="Comic Sans MS" panose="030F0702030302020204" pitchFamily="66" charset="0"/>
                </a:rPr>
                <a:t>Upper Level</a:t>
              </a:r>
            </a:p>
          </p:txBody>
        </p:sp>
        <p:sp>
          <p:nvSpPr>
            <p:cNvPr id="28" name="Rectangle 1060"/>
            <p:cNvSpPr>
              <a:spLocks noChangeArrowheads="1"/>
            </p:cNvSpPr>
            <p:nvPr/>
          </p:nvSpPr>
          <p:spPr bwMode="auto">
            <a:xfrm>
              <a:off x="7242448" y="5949589"/>
              <a:ext cx="1436291"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b="1">
                  <a:solidFill>
                    <a:srgbClr val="FF0000"/>
                  </a:solidFill>
                  <a:latin typeface="Comic Sans MS" panose="030F0702030302020204" pitchFamily="66" charset="0"/>
                </a:rPr>
                <a:t>Lower Level</a:t>
              </a:r>
            </a:p>
          </p:txBody>
        </p:sp>
        <p:sp>
          <p:nvSpPr>
            <p:cNvPr id="29" name="Line 1061"/>
            <p:cNvSpPr>
              <a:spLocks noChangeShapeType="1"/>
            </p:cNvSpPr>
            <p:nvPr/>
          </p:nvSpPr>
          <p:spPr bwMode="auto">
            <a:xfrm flipV="1">
              <a:off x="7763148" y="1878222"/>
              <a:ext cx="0" cy="39183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1062"/>
            <p:cNvSpPr>
              <a:spLocks noChangeArrowheads="1"/>
            </p:cNvSpPr>
            <p:nvPr/>
          </p:nvSpPr>
          <p:spPr bwMode="auto">
            <a:xfrm>
              <a:off x="7852048" y="1840329"/>
              <a:ext cx="814388" cy="2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a:latin typeface="Comic Sans MS" panose="030F0702030302020204" pitchFamily="66" charset="0"/>
                </a:rPr>
                <a:t>faster</a:t>
              </a:r>
            </a:p>
          </p:txBody>
        </p:sp>
        <p:sp>
          <p:nvSpPr>
            <p:cNvPr id="31" name="Line 1063"/>
            <p:cNvSpPr>
              <a:spLocks noChangeShapeType="1"/>
            </p:cNvSpPr>
            <p:nvPr/>
          </p:nvSpPr>
          <p:spPr bwMode="auto">
            <a:xfrm>
              <a:off x="8372748" y="2226274"/>
              <a:ext cx="0" cy="328965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Rectangle 1064"/>
            <p:cNvSpPr>
              <a:spLocks noChangeArrowheads="1"/>
            </p:cNvSpPr>
            <p:nvPr/>
          </p:nvSpPr>
          <p:spPr bwMode="auto">
            <a:xfrm>
              <a:off x="8004448" y="5611361"/>
              <a:ext cx="843180"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kumimoji="0" lang="en-US" altLang="zh-CN" sz="1800">
                  <a:latin typeface="Comic Sans MS" panose="030F0702030302020204" pitchFamily="66" charset="0"/>
                </a:rPr>
                <a:t>Larger</a:t>
              </a:r>
            </a:p>
          </p:txBody>
        </p:sp>
      </p:grpSp>
      <p:sp>
        <p:nvSpPr>
          <p:cNvPr id="34" name="文本框 33"/>
          <p:cNvSpPr txBox="1"/>
          <p:nvPr/>
        </p:nvSpPr>
        <p:spPr>
          <a:xfrm>
            <a:off x="634068" y="1711364"/>
            <a:ext cx="1454244" cy="369332"/>
          </a:xfrm>
          <a:prstGeom prst="rect">
            <a:avLst/>
          </a:prstGeom>
          <a:noFill/>
        </p:spPr>
        <p:txBody>
          <a:bodyPr wrap="none" rtlCol="0">
            <a:spAutoFit/>
          </a:bodyPr>
          <a:lstStyle/>
          <a:p>
            <a:r>
              <a:rPr lang="en-US" altLang="zh-CN" i="1" dirty="0" smtClean="0">
                <a:solidFill>
                  <a:srgbClr val="0000FF"/>
                </a:solidFill>
              </a:rPr>
              <a:t>Size / speed</a:t>
            </a:r>
            <a:endParaRPr lang="zh-CN" altLang="en-US" i="1" dirty="0">
              <a:solidFill>
                <a:srgbClr val="0000FF"/>
              </a:solidFill>
            </a:endParaRPr>
          </a:p>
        </p:txBody>
      </p:sp>
      <p:sp>
        <p:nvSpPr>
          <p:cNvPr id="35" name="Rectangle 669"/>
          <p:cNvSpPr>
            <a:spLocks noChangeArrowheads="1"/>
          </p:cNvSpPr>
          <p:nvPr/>
        </p:nvSpPr>
        <p:spPr bwMode="auto">
          <a:xfrm>
            <a:off x="550448" y="2000570"/>
            <a:ext cx="2515477" cy="3290644"/>
          </a:xfrm>
          <a:prstGeom prst="rect">
            <a:avLst/>
          </a:prstGeom>
          <a:noFill/>
          <a:ln w="12700">
            <a:noFill/>
            <a:miter lim="800000"/>
            <a:headEnd/>
            <a:tailEnd/>
          </a:ln>
        </p:spPr>
        <p:txBody>
          <a:bodyPr wrap="square" lIns="90488" tIns="44450" rIns="90488" bIns="44450">
            <a:spAutoFit/>
          </a:bodyPr>
          <a:lstStyle/>
          <a:p>
            <a:pPr eaLnBrk="0" hangingPunct="0"/>
            <a:r>
              <a:rPr kumimoji="1" lang="en-US" altLang="zh-CN" sz="1600" dirty="0" smtClean="0">
                <a:latin typeface="Comic Sans MS" pitchFamily="66" charset="0"/>
              </a:rPr>
              <a:t>1000B/300ps</a:t>
            </a:r>
          </a:p>
          <a:p>
            <a:pPr eaLnBrk="0" hangingPunct="0"/>
            <a:endParaRPr kumimoji="1" lang="en-US" altLang="zh-CN" sz="1600" dirty="0">
              <a:latin typeface="Comic Sans MS" pitchFamily="66" charset="0"/>
            </a:endParaRPr>
          </a:p>
          <a:p>
            <a:pPr eaLnBrk="0" hangingPunct="0"/>
            <a:endParaRPr kumimoji="1" lang="en-US" altLang="zh-CN" sz="1600" dirty="0" smtClean="0">
              <a:latin typeface="Comic Sans MS" pitchFamily="66" charset="0"/>
            </a:endParaRPr>
          </a:p>
          <a:p>
            <a:pPr eaLnBrk="0" hangingPunct="0"/>
            <a:r>
              <a:rPr kumimoji="1" lang="en-US" altLang="zh-CN" sz="1600" dirty="0" smtClean="0">
                <a:latin typeface="Comic Sans MS" pitchFamily="66" charset="0"/>
              </a:rPr>
              <a:t>64KB/1ns</a:t>
            </a:r>
          </a:p>
          <a:p>
            <a:pPr eaLnBrk="0" hangingPunct="0"/>
            <a:r>
              <a:rPr kumimoji="1" lang="en-US" altLang="zh-CN" sz="1600" dirty="0" smtClean="0">
                <a:latin typeface="Comic Sans MS" pitchFamily="66" charset="0"/>
              </a:rPr>
              <a:t>256KB/3-10ns</a:t>
            </a:r>
          </a:p>
          <a:p>
            <a:pPr eaLnBrk="0" hangingPunct="0"/>
            <a:r>
              <a:rPr kumimoji="1" lang="en-US" altLang="zh-CN" sz="1600" dirty="0" smtClean="0">
                <a:latin typeface="Comic Sans MS" pitchFamily="66" charset="0"/>
              </a:rPr>
              <a:t>2-4MB/10-20ns</a:t>
            </a:r>
          </a:p>
          <a:p>
            <a:pPr eaLnBrk="0" hangingPunct="0"/>
            <a:endParaRPr kumimoji="1" lang="en-US" altLang="zh-CN" sz="1600" dirty="0">
              <a:latin typeface="Comic Sans MS" pitchFamily="66" charset="0"/>
            </a:endParaRPr>
          </a:p>
          <a:p>
            <a:pPr eaLnBrk="0" hangingPunct="0"/>
            <a:endParaRPr kumimoji="1" lang="en-US" altLang="zh-CN" sz="1600" dirty="0" smtClean="0">
              <a:latin typeface="Comic Sans MS" pitchFamily="66" charset="0"/>
            </a:endParaRPr>
          </a:p>
          <a:p>
            <a:pPr eaLnBrk="0" hangingPunct="0"/>
            <a:r>
              <a:rPr kumimoji="1" lang="en-US" altLang="zh-CN" sz="1600" dirty="0" smtClean="0">
                <a:latin typeface="Comic Sans MS" pitchFamily="66" charset="0"/>
              </a:rPr>
              <a:t>4-16GB/50-100ns</a:t>
            </a:r>
          </a:p>
          <a:p>
            <a:pPr eaLnBrk="0" hangingPunct="0"/>
            <a:endParaRPr kumimoji="1" lang="en-US" altLang="zh-CN" sz="1600" dirty="0">
              <a:latin typeface="Comic Sans MS" pitchFamily="66" charset="0"/>
            </a:endParaRPr>
          </a:p>
          <a:p>
            <a:pPr eaLnBrk="0" hangingPunct="0"/>
            <a:endParaRPr kumimoji="1" lang="en-US" altLang="zh-CN" sz="1600" dirty="0" smtClean="0">
              <a:latin typeface="Comic Sans MS" pitchFamily="66" charset="0"/>
            </a:endParaRPr>
          </a:p>
          <a:p>
            <a:pPr eaLnBrk="0" hangingPunct="0"/>
            <a:endParaRPr kumimoji="1" lang="en-US" altLang="zh-CN" sz="1600" dirty="0">
              <a:latin typeface="Comic Sans MS" pitchFamily="66" charset="0"/>
            </a:endParaRPr>
          </a:p>
          <a:p>
            <a:pPr eaLnBrk="0" hangingPunct="0"/>
            <a:r>
              <a:rPr kumimoji="1" lang="en-US" altLang="zh-CN" sz="1600" dirty="0" smtClean="0">
                <a:latin typeface="Comic Sans MS" pitchFamily="66" charset="0"/>
              </a:rPr>
              <a:t>4-16TB/5-10ms</a:t>
            </a:r>
            <a:endParaRPr kumimoji="1" lang="en-US" altLang="zh-CN" sz="1600" dirty="0">
              <a:latin typeface="Comic Sans MS" pitchFamily="66" charset="0"/>
            </a:endParaRPr>
          </a:p>
        </p:txBody>
      </p:sp>
      <p:sp>
        <p:nvSpPr>
          <p:cNvPr id="36" name="右大括号 35"/>
          <p:cNvSpPr/>
          <p:nvPr/>
        </p:nvSpPr>
        <p:spPr bwMode="auto">
          <a:xfrm>
            <a:off x="2351584" y="2768248"/>
            <a:ext cx="432048" cy="73276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03733196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0C186F9-4E8B-40E1-AEBD-EDFE7EF30800}"/>
              </a:ext>
            </a:extLst>
          </p:cNvPr>
          <p:cNvSpPr>
            <a:spLocks noGrp="1"/>
          </p:cNvSpPr>
          <p:nvPr>
            <p:ph type="title"/>
          </p:nvPr>
        </p:nvSpPr>
        <p:spPr/>
        <p:txBody>
          <a:bodyPr>
            <a:noAutofit/>
          </a:bodyPr>
          <a:lstStyle/>
          <a:p>
            <a:r>
              <a:rPr lang="en-US" altLang="zh-CN" sz="3200" dirty="0"/>
              <a:t>Idea8: Dependability via redundancy</a:t>
            </a:r>
            <a:endParaRPr lang="zh-CN" altLang="en-US" sz="3200" dirty="0"/>
          </a:p>
        </p:txBody>
      </p:sp>
      <p:sp>
        <p:nvSpPr>
          <p:cNvPr id="3" name="内容占位符 2">
            <a:extLst>
              <a:ext uri="{FF2B5EF4-FFF2-40B4-BE49-F238E27FC236}">
                <a16:creationId xmlns="" xmlns:a16="http://schemas.microsoft.com/office/drawing/2014/main" id="{A142A71F-FB2C-4A39-AB95-03BEF7AE480D}"/>
              </a:ext>
            </a:extLst>
          </p:cNvPr>
          <p:cNvSpPr>
            <a:spLocks noGrp="1"/>
          </p:cNvSpPr>
          <p:nvPr>
            <p:ph idx="1"/>
          </p:nvPr>
        </p:nvSpPr>
        <p:spPr>
          <a:xfrm>
            <a:off x="479376" y="1070992"/>
            <a:ext cx="6408712" cy="2520280"/>
          </a:xfrm>
        </p:spPr>
        <p:txBody>
          <a:bodyPr/>
          <a:lstStyle/>
          <a:p>
            <a:r>
              <a:rPr lang="en-US" altLang="zh-CN" sz="2800" b="0" dirty="0"/>
              <a:t>Not only be fast, also to </a:t>
            </a:r>
            <a:r>
              <a:rPr lang="en-US" altLang="zh-CN" sz="2800" dirty="0"/>
              <a:t>be dependable</a:t>
            </a:r>
            <a:r>
              <a:rPr lang="en-US" altLang="zh-CN" sz="2800" b="0" dirty="0"/>
              <a:t>. </a:t>
            </a:r>
          </a:p>
          <a:p>
            <a:endParaRPr lang="en-US" altLang="zh-CN" sz="2800" b="0" dirty="0" smtClean="0"/>
          </a:p>
          <a:p>
            <a:r>
              <a:rPr lang="en-US" altLang="zh-CN" sz="2800" b="0" dirty="0" smtClean="0"/>
              <a:t>Any </a:t>
            </a:r>
            <a:r>
              <a:rPr lang="en-US" altLang="zh-CN" sz="2800" b="0" dirty="0"/>
              <a:t>physical device can fail.</a:t>
            </a:r>
          </a:p>
          <a:p>
            <a:endParaRPr lang="en-US" altLang="zh-CN" sz="2800" b="0" dirty="0" smtClean="0"/>
          </a:p>
          <a:p>
            <a:r>
              <a:rPr lang="en-US" altLang="zh-CN" sz="2800" b="0" dirty="0" smtClean="0"/>
              <a:t>Make </a:t>
            </a:r>
            <a:r>
              <a:rPr lang="en-US" altLang="zh-CN" sz="2800" b="0" dirty="0"/>
              <a:t>systems </a:t>
            </a:r>
            <a:r>
              <a:rPr lang="en-US" altLang="zh-CN" sz="2800" dirty="0"/>
              <a:t>dependable </a:t>
            </a:r>
            <a:r>
              <a:rPr lang="en-US" altLang="zh-CN" sz="2800" b="0" dirty="0"/>
              <a:t>by including redundant components that can take over when a failure occurs </a:t>
            </a:r>
            <a:r>
              <a:rPr lang="en-US" altLang="zh-CN" sz="2800" b="0" i="1" dirty="0"/>
              <a:t>and </a:t>
            </a:r>
            <a:r>
              <a:rPr lang="en-US" altLang="zh-CN" sz="2800" b="0" dirty="0"/>
              <a:t>to help detect failures</a:t>
            </a:r>
            <a:r>
              <a:rPr lang="en-US" altLang="zh-CN" sz="2800" dirty="0"/>
              <a:t> </a:t>
            </a:r>
            <a:r>
              <a:rPr lang="en-US" altLang="zh-CN" dirty="0"/>
              <a:t/>
            </a:r>
            <a:br>
              <a:rPr lang="en-US" altLang="zh-CN" dirty="0"/>
            </a:br>
            <a:endParaRPr lang="zh-CN" altLang="en-US" dirty="0"/>
          </a:p>
        </p:txBody>
      </p:sp>
      <p:pic>
        <p:nvPicPr>
          <p:cNvPr id="4" name="图片 3">
            <a:extLst>
              <a:ext uri="{FF2B5EF4-FFF2-40B4-BE49-F238E27FC236}">
                <a16:creationId xmlns="" xmlns:a16="http://schemas.microsoft.com/office/drawing/2014/main" id="{5EE84200-3C25-4615-9C90-775B2D7EB3DE}"/>
              </a:ext>
            </a:extLst>
          </p:cNvPr>
          <p:cNvPicPr>
            <a:picLocks noChangeAspect="1"/>
          </p:cNvPicPr>
          <p:nvPr/>
        </p:nvPicPr>
        <p:blipFill>
          <a:blip r:embed="rId4"/>
          <a:stretch>
            <a:fillRect/>
          </a:stretch>
        </p:blipFill>
        <p:spPr>
          <a:xfrm>
            <a:off x="7248128" y="2636912"/>
            <a:ext cx="4381656" cy="2508540"/>
          </a:xfrm>
          <a:prstGeom prst="rect">
            <a:avLst/>
          </a:prstGeom>
        </p:spPr>
      </p:pic>
    </p:spTree>
    <p:extLst>
      <p:ext uri="{BB962C8B-B14F-4D97-AF65-F5344CB8AC3E}">
        <p14:creationId xmlns:p14="http://schemas.microsoft.com/office/powerpoint/2010/main" val="15028393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r>
              <a:rPr lang="en-US" altLang="zh-CN" dirty="0"/>
              <a:t>Class of Computers</a:t>
            </a:r>
            <a:endParaRPr lang="en-US" altLang="zh-CN" dirty="0" smtClean="0"/>
          </a:p>
        </p:txBody>
      </p:sp>
      <p:sp>
        <p:nvSpPr>
          <p:cNvPr id="2" name="内容占位符 1"/>
          <p:cNvSpPr>
            <a:spLocks noGrp="1"/>
          </p:cNvSpPr>
          <p:nvPr>
            <p:ph idx="1"/>
          </p:nvPr>
        </p:nvSpPr>
        <p:spPr>
          <a:xfrm>
            <a:off x="695400" y="4725144"/>
            <a:ext cx="11070167" cy="1617379"/>
          </a:xfrm>
        </p:spPr>
        <p:txBody>
          <a:bodyPr/>
          <a:lstStyle/>
          <a:p>
            <a:r>
              <a:rPr lang="en-US" altLang="zh-CN" sz="2400" dirty="0"/>
              <a:t>Different design requirements</a:t>
            </a:r>
          </a:p>
          <a:p>
            <a:r>
              <a:rPr lang="en-US" altLang="zh-CN" sz="2400" dirty="0"/>
              <a:t>Employ the core hardware technologies in different ways</a:t>
            </a:r>
          </a:p>
          <a:p>
            <a:r>
              <a:rPr lang="en-US" altLang="zh-CN" sz="2400" dirty="0"/>
              <a:t>The basic principles are the same </a:t>
            </a:r>
            <a:r>
              <a:rPr lang="en-US" altLang="zh-CN" sz="2400" dirty="0" smtClean="0"/>
              <a:t>!</a:t>
            </a:r>
            <a:endParaRPr lang="zh-CN" altLang="en-US" sz="2400" dirty="0"/>
          </a:p>
        </p:txBody>
      </p:sp>
      <p:graphicFrame>
        <p:nvGraphicFramePr>
          <p:cNvPr id="32771" name="Group 3"/>
          <p:cNvGraphicFramePr>
            <a:graphicFrameLocks noGrp="1"/>
          </p:cNvGraphicFramePr>
          <p:nvPr>
            <p:extLst>
              <p:ext uri="{D42A27DB-BD31-4B8C-83A1-F6EECF244321}">
                <p14:modId xmlns:p14="http://schemas.microsoft.com/office/powerpoint/2010/main" val="2774225883"/>
              </p:ext>
            </p:extLst>
          </p:nvPr>
        </p:nvGraphicFramePr>
        <p:xfrm>
          <a:off x="839416" y="1196752"/>
          <a:ext cx="10513167" cy="3340608"/>
        </p:xfrm>
        <a:graphic>
          <a:graphicData uri="http://schemas.openxmlformats.org/drawingml/2006/table">
            <a:tbl>
              <a:tblPr/>
              <a:tblGrid>
                <a:gridCol w="1152128"/>
                <a:gridCol w="2453932"/>
                <a:gridCol w="2209823"/>
                <a:gridCol w="2348642"/>
                <a:gridCol w="2348642"/>
              </a:tblGrid>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Classes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PC/Desktop</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Server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Embedded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err="1" smtClean="0">
                          <a:ln>
                            <a:noFill/>
                          </a:ln>
                          <a:solidFill>
                            <a:srgbClr val="0000FF"/>
                          </a:solidFill>
                          <a:effectLst/>
                          <a:latin typeface="Arial" pitchFamily="34" charset="0"/>
                          <a:ea typeface="宋体" pitchFamily="2" charset="-122"/>
                        </a:rPr>
                        <a:t>SuperComputers</a:t>
                      </a:r>
                      <a:endParaRPr kumimoji="0" lang="en-US" altLang="zh-CN" sz="1800" b="0" i="0" u="none" strike="noStrike" cap="none" normalizeH="0" baseline="0" dirty="0" smtClean="0">
                        <a:ln>
                          <a:noFill/>
                        </a:ln>
                        <a:solidFill>
                          <a:srgbClr val="0000FF"/>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3144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Features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357750" lvl="1" indent="-285750" eaLnBrk="1" hangingPunct="1">
                        <a:lnSpc>
                          <a:spcPct val="90000"/>
                        </a:lnSpc>
                        <a:buFont typeface="Arial" panose="020B0604020202020204" pitchFamily="34" charset="0"/>
                        <a:buChar char="•"/>
                      </a:pPr>
                      <a:r>
                        <a:rPr lang="en-US" altLang="en-US" dirty="0" smtClean="0"/>
                        <a:t>General purpose, variety of software</a:t>
                      </a:r>
                    </a:p>
                    <a:p>
                      <a:pPr marL="72000" lvl="1" indent="0" eaLnBrk="1" hangingPunct="1">
                        <a:lnSpc>
                          <a:spcPct val="90000"/>
                        </a:lnSpc>
                        <a:buFont typeface="Arial" panose="020B0604020202020204" pitchFamily="34" charset="0"/>
                        <a:buNone/>
                      </a:pPr>
                      <a:endParaRPr lang="en-US" altLang="en-US" dirty="0" smtClean="0"/>
                    </a:p>
                    <a:p>
                      <a:pPr marL="357750" lvl="1" indent="-285750" eaLnBrk="1" hangingPunct="1">
                        <a:lnSpc>
                          <a:spcPct val="90000"/>
                        </a:lnSpc>
                        <a:buFont typeface="Arial" panose="020B0604020202020204" pitchFamily="34" charset="0"/>
                        <a:buChar char="•"/>
                      </a:pPr>
                      <a:r>
                        <a:rPr lang="en-US" altLang="en-US" dirty="0" smtClean="0"/>
                        <a:t>Subject to cost/performance tradeoff</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285750" lvl="1" indent="-285750" eaLnBrk="1" hangingPunct="1">
                        <a:lnSpc>
                          <a:spcPct val="90000"/>
                        </a:lnSpc>
                        <a:buFont typeface="Arial" panose="020B0604020202020204" pitchFamily="34" charset="0"/>
                        <a:buChar char="•"/>
                      </a:pPr>
                      <a:r>
                        <a:rPr lang="en-US" altLang="en-US" dirty="0" smtClean="0"/>
                        <a:t>Network based</a:t>
                      </a:r>
                    </a:p>
                    <a:p>
                      <a:pPr marL="0" lvl="1" indent="0" eaLnBrk="1" hangingPunct="1">
                        <a:lnSpc>
                          <a:spcPct val="90000"/>
                        </a:lnSpc>
                        <a:buFont typeface="Arial" panose="020B0604020202020204" pitchFamily="34" charset="0"/>
                        <a:buNone/>
                      </a:pPr>
                      <a:endParaRPr lang="en-US" altLang="en-US" dirty="0" smtClean="0"/>
                    </a:p>
                    <a:p>
                      <a:pPr marL="285750" lvl="1" indent="-285750" eaLnBrk="1" hangingPunct="1">
                        <a:lnSpc>
                          <a:spcPct val="90000"/>
                        </a:lnSpc>
                        <a:buFont typeface="Arial" panose="020B0604020202020204" pitchFamily="34" charset="0"/>
                        <a:buChar char="•"/>
                      </a:pPr>
                      <a:r>
                        <a:rPr lang="en-US" altLang="en-US" dirty="0" smtClean="0"/>
                        <a:t>High capacity, performance, reliability</a:t>
                      </a:r>
                    </a:p>
                    <a:p>
                      <a:pPr marL="0" lvl="1" indent="0" eaLnBrk="1" hangingPunct="1">
                        <a:lnSpc>
                          <a:spcPct val="90000"/>
                        </a:lnSpc>
                        <a:buFont typeface="Arial" panose="020B0604020202020204" pitchFamily="34" charset="0"/>
                        <a:buNone/>
                      </a:pPr>
                      <a:endParaRPr lang="en-US" altLang="en-US" dirty="0" smtClean="0"/>
                    </a:p>
                    <a:p>
                      <a:pPr marL="285750" lvl="1" indent="-285750" eaLnBrk="1" hangingPunct="1">
                        <a:lnSpc>
                          <a:spcPct val="90000"/>
                        </a:lnSpc>
                        <a:buFont typeface="Arial" panose="020B0604020202020204" pitchFamily="34" charset="0"/>
                        <a:buChar char="•"/>
                      </a:pPr>
                      <a:r>
                        <a:rPr lang="en-US" altLang="en-US" dirty="0" smtClean="0"/>
                        <a:t>Range from small servers to building sized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285750" lvl="1" indent="-285750" eaLnBrk="1" hangingPunct="1">
                        <a:lnSpc>
                          <a:spcPct val="90000"/>
                        </a:lnSpc>
                        <a:buFont typeface="Arial" panose="020B0604020202020204" pitchFamily="34" charset="0"/>
                        <a:buChar char="•"/>
                      </a:pPr>
                      <a:r>
                        <a:rPr lang="en-US" altLang="en-US" dirty="0" smtClean="0"/>
                        <a:t>Hidden as components of systems</a:t>
                      </a:r>
                    </a:p>
                    <a:p>
                      <a:pPr marL="0" lvl="1" indent="0" eaLnBrk="1" hangingPunct="1">
                        <a:lnSpc>
                          <a:spcPct val="90000"/>
                        </a:lnSpc>
                        <a:buFont typeface="Arial" panose="020B0604020202020204" pitchFamily="34" charset="0"/>
                        <a:buNone/>
                      </a:pPr>
                      <a:endParaRPr lang="en-US" altLang="en-US" dirty="0" smtClean="0"/>
                    </a:p>
                    <a:p>
                      <a:pPr marL="285750" lvl="1" indent="-285750" eaLnBrk="1" hangingPunct="1">
                        <a:lnSpc>
                          <a:spcPct val="90000"/>
                        </a:lnSpc>
                        <a:buFont typeface="Arial" panose="020B0604020202020204" pitchFamily="34" charset="0"/>
                        <a:buChar char="•"/>
                      </a:pPr>
                      <a:r>
                        <a:rPr lang="en-US" altLang="en-US" dirty="0" smtClean="0"/>
                        <a:t>Stringent power/performance/cost constraints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285750" lvl="1" indent="-285750" eaLnBrk="1" hangingPunct="1">
                        <a:lnSpc>
                          <a:spcPct val="90000"/>
                        </a:lnSpc>
                        <a:buFont typeface="Arial" panose="020B0604020202020204" pitchFamily="34" charset="0"/>
                        <a:buChar char="•"/>
                      </a:pPr>
                      <a:r>
                        <a:rPr lang="en-US" altLang="en-US" dirty="0" smtClean="0"/>
                        <a:t>High-end scientific and engineering calculations</a:t>
                      </a:r>
                    </a:p>
                    <a:p>
                      <a:pPr marL="0" lvl="1" indent="0" eaLnBrk="1" hangingPunct="1">
                        <a:lnSpc>
                          <a:spcPct val="90000"/>
                        </a:lnSpc>
                        <a:buFont typeface="Arial" panose="020B0604020202020204" pitchFamily="34" charset="0"/>
                        <a:buNone/>
                      </a:pPr>
                      <a:endParaRPr lang="en-US" altLang="en-US" dirty="0" smtClean="0"/>
                    </a:p>
                    <a:p>
                      <a:pPr marL="285750" lvl="1" indent="-285750" eaLnBrk="1" hangingPunct="1">
                        <a:lnSpc>
                          <a:spcPct val="90000"/>
                        </a:lnSpc>
                        <a:buFont typeface="Arial" panose="020B0604020202020204" pitchFamily="34" charset="0"/>
                        <a:buChar char="•"/>
                      </a:pPr>
                      <a:r>
                        <a:rPr lang="en-US" altLang="en-US" dirty="0" smtClean="0"/>
                        <a:t>Highest capability but represent a small fraction of the overall computer market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val="4179947064"/>
      </p:ext>
    </p:extLst>
  </p:cSld>
  <p:clrMapOvr>
    <a:masterClrMapping/>
  </p:clrMapOvr>
  <p:transition spd="slow">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0"/>
            <a:ext cx="10991849" cy="1052736"/>
          </a:xfrm>
        </p:spPr>
        <p:txBody>
          <a:bodyPr/>
          <a:lstStyle/>
          <a:p>
            <a:r>
              <a:rPr lang="en-US" altLang="zh-CN" dirty="0"/>
              <a:t>Idea8: Dependability via redundancy</a:t>
            </a:r>
            <a:endParaRPr lang="zh-CN" altLang="en-US" dirty="0"/>
          </a:p>
        </p:txBody>
      </p:sp>
      <p:sp>
        <p:nvSpPr>
          <p:cNvPr id="3" name="内容占位符 2"/>
          <p:cNvSpPr>
            <a:spLocks noGrp="1"/>
          </p:cNvSpPr>
          <p:nvPr>
            <p:ph idx="1"/>
          </p:nvPr>
        </p:nvSpPr>
        <p:spPr>
          <a:xfrm>
            <a:off x="1271464" y="1196752"/>
            <a:ext cx="8302625" cy="4741962"/>
          </a:xfrm>
        </p:spPr>
        <p:txBody>
          <a:bodyPr/>
          <a:lstStyle/>
          <a:p>
            <a:r>
              <a:rPr lang="en-US" altLang="zh-CN" dirty="0" smtClean="0"/>
              <a:t>Dependability via Redundancy</a:t>
            </a:r>
          </a:p>
          <a:p>
            <a:endParaRPr lang="en-US" altLang="zh-CN" dirty="0"/>
          </a:p>
          <a:p>
            <a:pPr marL="0" indent="0">
              <a:buNone/>
            </a:pPr>
            <a:endParaRPr lang="zh-CN" altLang="en-US" dirty="0"/>
          </a:p>
        </p:txBody>
      </p:sp>
      <p:pic>
        <p:nvPicPr>
          <p:cNvPr id="4" name="内容占位符 3" descr="computerArray.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7608" y="1932504"/>
            <a:ext cx="6086450" cy="4035641"/>
          </a:xfrm>
          <a:prstGeom prst="rect">
            <a:avLst/>
          </a:prstGeom>
          <a:noFill/>
          <a:ln w="9525">
            <a:noFill/>
            <a:miter lim="800000"/>
            <a:headEnd/>
            <a:tailEnd/>
          </a:ln>
        </p:spPr>
      </p:pic>
    </p:spTree>
    <p:extLst>
      <p:ext uri="{BB962C8B-B14F-4D97-AF65-F5344CB8AC3E}">
        <p14:creationId xmlns:p14="http://schemas.microsoft.com/office/powerpoint/2010/main" val="1803808575"/>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839416" y="116632"/>
            <a:ext cx="7772400" cy="1470025"/>
          </a:xfrm>
        </p:spPr>
        <p:txBody>
          <a:bodyPr/>
          <a:lstStyle/>
          <a:p>
            <a:pPr algn="l"/>
            <a:r>
              <a:rPr lang="en-US" altLang="zh-CN" sz="3600" dirty="0" smtClean="0"/>
              <a:t>1.3 </a:t>
            </a:r>
            <a:r>
              <a:rPr lang="en-US" altLang="zh-CN" sz="3600" dirty="0"/>
              <a:t>Below your program</a:t>
            </a:r>
            <a:br>
              <a:rPr lang="en-US" altLang="zh-CN" sz="3600" dirty="0"/>
            </a:br>
            <a:r>
              <a:rPr lang="en-US" altLang="zh-CN" sz="3600" dirty="0"/>
              <a:t> </a:t>
            </a:r>
            <a:r>
              <a:rPr lang="en-US" altLang="zh-CN" sz="3200" dirty="0"/>
              <a:t>computer Software system</a:t>
            </a:r>
            <a:endParaRPr lang="en-US" altLang="zh-CN" sz="3600" dirty="0"/>
          </a:p>
        </p:txBody>
      </p:sp>
      <p:sp>
        <p:nvSpPr>
          <p:cNvPr id="5" name="Rectangle 6"/>
          <p:cNvSpPr>
            <a:spLocks noGrp="1" noChangeArrowheads="1"/>
          </p:cNvSpPr>
          <p:nvPr>
            <p:ph type="sldNum" sz="quarter" idx="12"/>
          </p:nvPr>
        </p:nvSpPr>
        <p:spPr>
          <a:xfrm>
            <a:off x="8077200" y="6245225"/>
            <a:ext cx="2133600" cy="476250"/>
          </a:xfrm>
          <a:prstGeom prst="rect">
            <a:avLst/>
          </a:prstGeom>
        </p:spPr>
        <p:txBody>
          <a:bodyPr/>
          <a:lstStyle/>
          <a:p>
            <a:fld id="{3915D265-858B-4522-941A-C622E72EF54B}" type="slidenum">
              <a:rPr lang="zh-CN" altLang="en-US"/>
              <a:pPr/>
              <a:t>61</a:t>
            </a:fld>
            <a:endParaRPr lang="en-US" altLang="zh-CN"/>
          </a:p>
        </p:txBody>
      </p:sp>
      <p:pic>
        <p:nvPicPr>
          <p:cNvPr id="6"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2276872"/>
            <a:ext cx="3323555" cy="332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1055440" y="95408"/>
            <a:ext cx="7078737" cy="955675"/>
          </a:xfrm>
        </p:spPr>
        <p:txBody>
          <a:bodyPr/>
          <a:lstStyle/>
          <a:p>
            <a:r>
              <a:rPr lang="en-US" altLang="zh-CN" dirty="0">
                <a:ea typeface="黑体" panose="02010609060101010101" pitchFamily="49" charset="-122"/>
              </a:rPr>
              <a:t>Computer organization</a:t>
            </a:r>
            <a:endParaRPr dirty="0">
              <a:ea typeface="黑体" panose="02010609060101010101" pitchFamily="49" charset="-122"/>
            </a:endParaRPr>
          </a:p>
        </p:txBody>
      </p:sp>
      <p:sp>
        <p:nvSpPr>
          <p:cNvPr id="3" name="内容占位符 2"/>
          <p:cNvSpPr>
            <a:spLocks noGrp="1"/>
          </p:cNvSpPr>
          <p:nvPr>
            <p:ph idx="1"/>
          </p:nvPr>
        </p:nvSpPr>
        <p:spPr>
          <a:xfrm>
            <a:off x="642021" y="1059711"/>
            <a:ext cx="8229600" cy="612888"/>
          </a:xfrm>
        </p:spPr>
        <p:txBody>
          <a:bodyPr/>
          <a:lstStyle/>
          <a:p>
            <a:pPr>
              <a:defRPr/>
            </a:pPr>
            <a:r>
              <a:rPr lang="en-US" altLang="zh-CN" dirty="0"/>
              <a:t>Decomposability of computer systems</a:t>
            </a:r>
            <a:endParaRPr dirty="0"/>
          </a:p>
        </p:txBody>
      </p:sp>
      <p:sp>
        <p:nvSpPr>
          <p:cNvPr id="54276" name="Text Box 4"/>
          <p:cNvSpPr txBox="1">
            <a:spLocks noChangeArrowheads="1"/>
          </p:cNvSpPr>
          <p:nvPr/>
        </p:nvSpPr>
        <p:spPr bwMode="auto">
          <a:xfrm rot="-5400000">
            <a:off x="-772805" y="3887394"/>
            <a:ext cx="2843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latin typeface="Arial" panose="020B0604020202020204" pitchFamily="34" charset="0"/>
              </a:rPr>
              <a:t>Computer System</a:t>
            </a:r>
            <a:endParaRPr kumimoji="1" lang="zh-CN" altLang="en-US" sz="2400" b="1" dirty="0">
              <a:latin typeface="Arial" panose="020B0604020202020204" pitchFamily="34" charset="0"/>
            </a:endParaRPr>
          </a:p>
        </p:txBody>
      </p:sp>
      <p:sp>
        <p:nvSpPr>
          <p:cNvPr id="54283" name="AutoShape 11"/>
          <p:cNvSpPr>
            <a:spLocks/>
          </p:cNvSpPr>
          <p:nvPr/>
        </p:nvSpPr>
        <p:spPr bwMode="auto">
          <a:xfrm>
            <a:off x="2706649" y="2072883"/>
            <a:ext cx="269875" cy="1695446"/>
          </a:xfrm>
          <a:prstGeom prst="leftBrace">
            <a:avLst>
              <a:gd name="adj1" fmla="val 72711"/>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7" name="AutoShape 11"/>
          <p:cNvSpPr>
            <a:spLocks/>
          </p:cNvSpPr>
          <p:nvPr/>
        </p:nvSpPr>
        <p:spPr bwMode="auto">
          <a:xfrm>
            <a:off x="935345" y="2914256"/>
            <a:ext cx="269875" cy="2185988"/>
          </a:xfrm>
          <a:prstGeom prst="leftBrace">
            <a:avLst>
              <a:gd name="adj1" fmla="val 72638"/>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8" name="矩形 16"/>
          <p:cNvSpPr>
            <a:spLocks noChangeArrowheads="1"/>
          </p:cNvSpPr>
          <p:nvPr/>
        </p:nvSpPr>
        <p:spPr bwMode="auto">
          <a:xfrm>
            <a:off x="1205219" y="4871644"/>
            <a:ext cx="1589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latin typeface="Arial" panose="020B0604020202020204" pitchFamily="34" charset="0"/>
              </a:rPr>
              <a:t>Hardware</a:t>
            </a:r>
            <a:endParaRPr kumimoji="1" lang="zh-CN" altLang="en-US" sz="2400" b="1" dirty="0">
              <a:latin typeface="Arial" panose="020B0604020202020204" pitchFamily="34" charset="0"/>
            </a:endParaRPr>
          </a:p>
        </p:txBody>
      </p:sp>
      <p:sp>
        <p:nvSpPr>
          <p:cNvPr id="54289" name="矩形 17"/>
          <p:cNvSpPr>
            <a:spLocks noChangeArrowheads="1"/>
          </p:cNvSpPr>
          <p:nvPr/>
        </p:nvSpPr>
        <p:spPr bwMode="auto">
          <a:xfrm>
            <a:off x="1262370" y="2690420"/>
            <a:ext cx="1484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latin typeface="Arial" panose="020B0604020202020204" pitchFamily="34" charset="0"/>
              </a:rPr>
              <a:t>Software</a:t>
            </a:r>
            <a:endParaRPr kumimoji="1" lang="zh-CN" altLang="en-US" sz="2400" b="1" dirty="0">
              <a:latin typeface="Arial" panose="020B0604020202020204" pitchFamily="34" charset="0"/>
            </a:endParaRPr>
          </a:p>
        </p:txBody>
      </p:sp>
      <p:sp>
        <p:nvSpPr>
          <p:cNvPr id="21" name="矩形 16">
            <a:extLst>
              <a:ext uri="{FF2B5EF4-FFF2-40B4-BE49-F238E27FC236}">
                <a16:creationId xmlns="" xmlns:a16="http://schemas.microsoft.com/office/drawing/2014/main" id="{0A4F56DF-9B1B-4B78-B218-D3668003A865}"/>
              </a:ext>
            </a:extLst>
          </p:cNvPr>
          <p:cNvSpPr>
            <a:spLocks noChangeArrowheads="1"/>
          </p:cNvSpPr>
          <p:nvPr/>
        </p:nvSpPr>
        <p:spPr bwMode="auto">
          <a:xfrm>
            <a:off x="3040749" y="2000688"/>
            <a:ext cx="7383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C00000"/>
                </a:solidFill>
                <a:latin typeface="Arial" panose="020B0604020202020204" pitchFamily="34" charset="0"/>
              </a:rPr>
              <a:t>Application software</a:t>
            </a:r>
            <a:r>
              <a:rPr kumimoji="1" lang="en-US" altLang="zh-CN" sz="2400" b="1" dirty="0">
                <a:latin typeface="Arial" panose="020B0604020202020204" pitchFamily="34" charset="0"/>
              </a:rPr>
              <a:t>(</a:t>
            </a:r>
            <a:r>
              <a:rPr kumimoji="1" lang="zh-CN" altLang="en-US" sz="2400" b="1" dirty="0">
                <a:latin typeface="Arial" panose="020B0604020202020204" pitchFamily="34" charset="0"/>
              </a:rPr>
              <a:t>应用软件</a:t>
            </a:r>
            <a:r>
              <a:rPr kumimoji="1" lang="en-US" altLang="zh-CN" sz="2400" b="1" dirty="0">
                <a:latin typeface="Arial" panose="020B0604020202020204" pitchFamily="34" charset="0"/>
              </a:rPr>
              <a:t>): word, PPT, office</a:t>
            </a:r>
            <a:endParaRPr kumimoji="1" lang="zh-CN" altLang="en-US" sz="2400" b="1" dirty="0">
              <a:latin typeface="Arial" panose="020B0604020202020204" pitchFamily="34" charset="0"/>
            </a:endParaRPr>
          </a:p>
        </p:txBody>
      </p:sp>
      <p:sp>
        <p:nvSpPr>
          <p:cNvPr id="22" name="矩形 16">
            <a:extLst>
              <a:ext uri="{FF2B5EF4-FFF2-40B4-BE49-F238E27FC236}">
                <a16:creationId xmlns="" xmlns:a16="http://schemas.microsoft.com/office/drawing/2014/main" id="{CF1F76F9-99D2-44D5-838A-837E1D15CC43}"/>
              </a:ext>
            </a:extLst>
          </p:cNvPr>
          <p:cNvSpPr>
            <a:spLocks noChangeArrowheads="1"/>
          </p:cNvSpPr>
          <p:nvPr/>
        </p:nvSpPr>
        <p:spPr bwMode="auto">
          <a:xfrm>
            <a:off x="3062097" y="3384283"/>
            <a:ext cx="2717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latin typeface="Arial" panose="020B0604020202020204" pitchFamily="34" charset="0"/>
              </a:rPr>
              <a:t>System  software</a:t>
            </a:r>
            <a:endParaRPr kumimoji="1" lang="zh-CN" altLang="en-US" sz="2400" b="1" dirty="0">
              <a:latin typeface="Arial" panose="020B0604020202020204" pitchFamily="34" charset="0"/>
            </a:endParaRPr>
          </a:p>
        </p:txBody>
      </p:sp>
      <p:sp>
        <p:nvSpPr>
          <p:cNvPr id="23" name="矩形 16">
            <a:extLst>
              <a:ext uri="{FF2B5EF4-FFF2-40B4-BE49-F238E27FC236}">
                <a16:creationId xmlns="" xmlns:a16="http://schemas.microsoft.com/office/drawing/2014/main" id="{71EE2908-E45F-4556-B457-5A7921CB196E}"/>
              </a:ext>
            </a:extLst>
          </p:cNvPr>
          <p:cNvSpPr>
            <a:spLocks noChangeArrowheads="1"/>
          </p:cNvSpPr>
          <p:nvPr/>
        </p:nvSpPr>
        <p:spPr bwMode="auto">
          <a:xfrm>
            <a:off x="5951984" y="2662085"/>
            <a:ext cx="52929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C00000"/>
                </a:solidFill>
                <a:latin typeface="Arial" panose="020B0604020202020204" pitchFamily="34" charset="0"/>
              </a:rPr>
              <a:t>Operation system</a:t>
            </a:r>
            <a:r>
              <a:rPr kumimoji="1" lang="zh-CN" altLang="en-US" sz="2400" b="1" dirty="0">
                <a:latin typeface="Arial" panose="020B0604020202020204" pitchFamily="34" charset="0"/>
              </a:rPr>
              <a:t>：</a:t>
            </a:r>
            <a:r>
              <a:rPr kumimoji="1" lang="en-US" altLang="zh-CN" sz="2400" b="1" dirty="0">
                <a:latin typeface="Arial" panose="020B0604020202020204" pitchFamily="34" charset="0"/>
              </a:rPr>
              <a:t>Linux, </a:t>
            </a:r>
            <a:r>
              <a:rPr kumimoji="1" lang="en-US" altLang="zh-CN" sz="2400" b="1" dirty="0" err="1">
                <a:latin typeface="Arial" panose="020B0604020202020204" pitchFamily="34" charset="0"/>
              </a:rPr>
              <a:t>macos</a:t>
            </a:r>
            <a:endParaRPr kumimoji="1" lang="zh-CN" altLang="en-US" sz="2400" b="1" dirty="0">
              <a:latin typeface="Arial" panose="020B0604020202020204" pitchFamily="34" charset="0"/>
            </a:endParaRPr>
          </a:p>
        </p:txBody>
      </p:sp>
      <p:sp>
        <p:nvSpPr>
          <p:cNvPr id="24" name="矩形 16">
            <a:extLst>
              <a:ext uri="{FF2B5EF4-FFF2-40B4-BE49-F238E27FC236}">
                <a16:creationId xmlns="" xmlns:a16="http://schemas.microsoft.com/office/drawing/2014/main" id="{4AAA999B-C128-494F-A6FD-4B908BA0AB27}"/>
              </a:ext>
            </a:extLst>
          </p:cNvPr>
          <p:cNvSpPr>
            <a:spLocks noChangeArrowheads="1"/>
          </p:cNvSpPr>
          <p:nvPr/>
        </p:nvSpPr>
        <p:spPr bwMode="auto">
          <a:xfrm>
            <a:off x="5951984" y="3486410"/>
            <a:ext cx="48704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C00000"/>
                </a:solidFill>
                <a:latin typeface="Arial" panose="020B0604020202020204" pitchFamily="34" charset="0"/>
              </a:rPr>
              <a:t>Compiler</a:t>
            </a:r>
            <a:r>
              <a:rPr kumimoji="1" lang="en-US" altLang="zh-CN" sz="2400" b="1" dirty="0">
                <a:latin typeface="Arial" panose="020B0604020202020204" pitchFamily="34" charset="0"/>
              </a:rPr>
              <a:t>(</a:t>
            </a:r>
            <a:r>
              <a:rPr kumimoji="1" lang="zh-CN" altLang="en-US" sz="2400" b="1" dirty="0">
                <a:latin typeface="Arial" panose="020B0604020202020204" pitchFamily="34" charset="0"/>
              </a:rPr>
              <a:t>编译器</a:t>
            </a:r>
            <a:r>
              <a:rPr kumimoji="1" lang="en-US" altLang="zh-CN" sz="2400" b="1" dirty="0">
                <a:latin typeface="Arial" panose="020B0604020202020204" pitchFamily="34" charset="0"/>
              </a:rPr>
              <a:t>)</a:t>
            </a:r>
            <a:r>
              <a:rPr kumimoji="1" lang="zh-CN" altLang="en-US" sz="2400" b="1" dirty="0">
                <a:latin typeface="Arial" panose="020B0604020202020204" pitchFamily="34" charset="0"/>
              </a:rPr>
              <a:t>：</a:t>
            </a:r>
            <a:r>
              <a:rPr kumimoji="1" lang="en-US" altLang="zh-CN" sz="2400" b="1" dirty="0">
                <a:latin typeface="Arial" panose="020B0604020202020204" pitchFamily="34" charset="0"/>
              </a:rPr>
              <a:t>GCC</a:t>
            </a:r>
            <a:endParaRPr kumimoji="1" lang="zh-CN" altLang="en-US" sz="2400" b="1" dirty="0">
              <a:latin typeface="Arial" panose="020B0604020202020204" pitchFamily="34" charset="0"/>
            </a:endParaRPr>
          </a:p>
        </p:txBody>
      </p:sp>
      <p:sp>
        <p:nvSpPr>
          <p:cNvPr id="25" name="AutoShape 11">
            <a:extLst>
              <a:ext uri="{FF2B5EF4-FFF2-40B4-BE49-F238E27FC236}">
                <a16:creationId xmlns="" xmlns:a16="http://schemas.microsoft.com/office/drawing/2014/main" id="{F98903C9-C647-4E60-BEE2-72DE7082D45D}"/>
              </a:ext>
            </a:extLst>
          </p:cNvPr>
          <p:cNvSpPr>
            <a:spLocks/>
          </p:cNvSpPr>
          <p:nvPr/>
        </p:nvSpPr>
        <p:spPr bwMode="auto">
          <a:xfrm>
            <a:off x="5768011" y="2767391"/>
            <a:ext cx="269875" cy="1695446"/>
          </a:xfrm>
          <a:prstGeom prst="leftBrace">
            <a:avLst>
              <a:gd name="adj1" fmla="val 72711"/>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26" name="矩形 16">
            <a:extLst>
              <a:ext uri="{FF2B5EF4-FFF2-40B4-BE49-F238E27FC236}">
                <a16:creationId xmlns="" xmlns:a16="http://schemas.microsoft.com/office/drawing/2014/main" id="{B114192F-9855-4289-8B1C-BC1210D43102}"/>
              </a:ext>
            </a:extLst>
          </p:cNvPr>
          <p:cNvSpPr>
            <a:spLocks noChangeArrowheads="1"/>
          </p:cNvSpPr>
          <p:nvPr/>
        </p:nvSpPr>
        <p:spPr bwMode="auto">
          <a:xfrm>
            <a:off x="6023992" y="4227247"/>
            <a:ext cx="62321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C00000"/>
                </a:solidFill>
                <a:latin typeface="Arial" panose="020B0604020202020204" pitchFamily="34" charset="0"/>
              </a:rPr>
              <a:t>Firmware</a:t>
            </a:r>
            <a:r>
              <a:rPr kumimoji="1" lang="en-US" altLang="zh-CN" sz="2400" b="1" dirty="0">
                <a:latin typeface="Arial" panose="020B0604020202020204" pitchFamily="34" charset="0"/>
              </a:rPr>
              <a:t>(Driver software):</a:t>
            </a:r>
            <a:r>
              <a:rPr kumimoji="1" lang="zh-CN" altLang="en-US" sz="2400" b="1" dirty="0">
                <a:latin typeface="Arial" panose="020B0604020202020204" pitchFamily="34" charset="0"/>
              </a:rPr>
              <a:t>例如：网卡驱动</a:t>
            </a:r>
          </a:p>
        </p:txBody>
      </p:sp>
      <p:pic>
        <p:nvPicPr>
          <p:cNvPr id="16" name="Picture 11" descr="f01-02-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9404" y="4149080"/>
            <a:ext cx="2162390" cy="216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34352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1127448" y="116632"/>
            <a:ext cx="7364487" cy="851694"/>
          </a:xfrm>
        </p:spPr>
        <p:txBody>
          <a:bodyPr>
            <a:normAutofit/>
          </a:bodyPr>
          <a:lstStyle/>
          <a:p>
            <a:pPr eaLnBrk="1" hangingPunct="1">
              <a:defRPr/>
            </a:pPr>
            <a:r>
              <a:rPr lang="en-US" altLang="zh-CN" sz="3600" dirty="0"/>
              <a:t>Software categorization</a:t>
            </a:r>
          </a:p>
        </p:txBody>
      </p:sp>
      <p:sp>
        <p:nvSpPr>
          <p:cNvPr id="7" name="Rectangle 3">
            <a:extLst>
              <a:ext uri="{FF2B5EF4-FFF2-40B4-BE49-F238E27FC236}">
                <a16:creationId xmlns="" xmlns:a16="http://schemas.microsoft.com/office/drawing/2014/main" id="{BD5AF65D-56A2-4A6B-A19B-F331C1E0351A}"/>
              </a:ext>
            </a:extLst>
          </p:cNvPr>
          <p:cNvSpPr txBox="1">
            <a:spLocks noRot="1" noChangeArrowheads="1"/>
          </p:cNvSpPr>
          <p:nvPr/>
        </p:nvSpPr>
        <p:spPr bwMode="auto">
          <a:xfrm>
            <a:off x="479376" y="1196752"/>
            <a:ext cx="5976664" cy="495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defRPr/>
            </a:pPr>
            <a:r>
              <a:rPr lang="en-US" altLang="zh-CN" sz="2400" dirty="0">
                <a:solidFill>
                  <a:schemeClr val="tx1"/>
                </a:solidFill>
              </a:rPr>
              <a:t>Categorize software by its use</a:t>
            </a:r>
          </a:p>
          <a:p>
            <a:pPr lvl="1" eaLnBrk="1" hangingPunct="1">
              <a:lnSpc>
                <a:spcPct val="90000"/>
              </a:lnSpc>
              <a:defRPr/>
            </a:pPr>
            <a:r>
              <a:rPr lang="en-US" altLang="zh-CN" sz="2000" dirty="0"/>
              <a:t> Systems software ---- aimed at programmers</a:t>
            </a:r>
          </a:p>
          <a:p>
            <a:pPr lvl="1" eaLnBrk="1" hangingPunct="1">
              <a:lnSpc>
                <a:spcPct val="90000"/>
              </a:lnSpc>
              <a:defRPr/>
            </a:pPr>
            <a:r>
              <a:rPr lang="en-US" altLang="zh-CN" sz="2000" dirty="0"/>
              <a:t> Applications software ---- aimed at users</a:t>
            </a:r>
          </a:p>
          <a:p>
            <a:pPr eaLnBrk="1" hangingPunct="1">
              <a:lnSpc>
                <a:spcPct val="90000"/>
              </a:lnSpc>
              <a:defRPr/>
            </a:pPr>
            <a:r>
              <a:rPr lang="en-US" altLang="zh-CN" sz="2400" dirty="0">
                <a:solidFill>
                  <a:schemeClr val="tx1"/>
                </a:solidFill>
              </a:rPr>
              <a:t>Operating system</a:t>
            </a:r>
          </a:p>
          <a:p>
            <a:pPr lvl="1" eaLnBrk="1" hangingPunct="1">
              <a:lnSpc>
                <a:spcPct val="90000"/>
              </a:lnSpc>
              <a:defRPr/>
            </a:pPr>
            <a:r>
              <a:rPr lang="en-US" altLang="zh-CN" sz="2000" dirty="0"/>
              <a:t>Handing basic input and output operations</a:t>
            </a:r>
          </a:p>
          <a:p>
            <a:pPr lvl="1" eaLnBrk="1" hangingPunct="1">
              <a:lnSpc>
                <a:spcPct val="90000"/>
              </a:lnSpc>
              <a:defRPr/>
            </a:pPr>
            <a:r>
              <a:rPr lang="en-US" altLang="zh-CN" sz="2000" dirty="0"/>
              <a:t>Allocating storage and memory</a:t>
            </a:r>
          </a:p>
          <a:p>
            <a:pPr lvl="1" eaLnBrk="1" hangingPunct="1">
              <a:lnSpc>
                <a:spcPct val="90000"/>
              </a:lnSpc>
              <a:defRPr/>
            </a:pPr>
            <a:r>
              <a:rPr lang="en-US" altLang="zh-CN" sz="2000" dirty="0"/>
              <a:t>Sharing the computer among multiple applications using it simultaneously</a:t>
            </a:r>
          </a:p>
          <a:p>
            <a:pPr eaLnBrk="1" hangingPunct="1">
              <a:lnSpc>
                <a:spcPct val="90000"/>
              </a:lnSpc>
              <a:defRPr/>
            </a:pPr>
            <a:r>
              <a:rPr lang="en-US" altLang="zh-CN" sz="2400" dirty="0">
                <a:solidFill>
                  <a:schemeClr val="tx1"/>
                </a:solidFill>
              </a:rPr>
              <a:t>Compiler: </a:t>
            </a:r>
            <a:r>
              <a:rPr lang="en-US" altLang="zh-CN" sz="2000" dirty="0"/>
              <a:t>Translation of a program written in HLL(</a:t>
            </a:r>
            <a:r>
              <a:rPr lang="zh-CN" altLang="en-US" sz="2000" dirty="0"/>
              <a:t>高级编程语言</a:t>
            </a:r>
            <a:r>
              <a:rPr lang="en-US" altLang="zh-CN" sz="2000" dirty="0"/>
              <a:t>)</a:t>
            </a:r>
          </a:p>
          <a:p>
            <a:pPr eaLnBrk="1" hangingPunct="1">
              <a:lnSpc>
                <a:spcPct val="90000"/>
              </a:lnSpc>
              <a:defRPr/>
            </a:pPr>
            <a:endParaRPr lang="en-US" altLang="zh-CN" sz="2400" dirty="0" smtClean="0">
              <a:solidFill>
                <a:schemeClr val="tx1"/>
              </a:solidFill>
            </a:endParaRPr>
          </a:p>
          <a:p>
            <a:pPr eaLnBrk="1" hangingPunct="1">
              <a:lnSpc>
                <a:spcPct val="90000"/>
              </a:lnSpc>
              <a:defRPr/>
            </a:pPr>
            <a:r>
              <a:rPr lang="en-US" altLang="zh-CN" sz="2400" dirty="0" smtClean="0">
                <a:solidFill>
                  <a:schemeClr val="tx1"/>
                </a:solidFill>
              </a:rPr>
              <a:t>Firmware</a:t>
            </a:r>
            <a:r>
              <a:rPr lang="en-US" altLang="zh-CN" sz="2400" dirty="0">
                <a:solidFill>
                  <a:schemeClr val="tx1"/>
                </a:solidFill>
              </a:rPr>
              <a:t>(</a:t>
            </a:r>
            <a:r>
              <a:rPr lang="zh-CN" altLang="en-US" sz="2400" dirty="0">
                <a:solidFill>
                  <a:schemeClr val="tx1"/>
                </a:solidFill>
              </a:rPr>
              <a:t>驱动</a:t>
            </a:r>
            <a:r>
              <a:rPr lang="en-US" altLang="zh-CN" sz="2400" dirty="0">
                <a:solidFill>
                  <a:schemeClr val="tx1"/>
                </a:solidFill>
              </a:rPr>
              <a:t>): </a:t>
            </a:r>
            <a:r>
              <a:rPr lang="en-US" altLang="zh-CN" sz="2000" dirty="0"/>
              <a:t>Software specially designed for a piece of hardware</a:t>
            </a:r>
          </a:p>
        </p:txBody>
      </p:sp>
      <p:pic>
        <p:nvPicPr>
          <p:cNvPr id="8" name="Picture 6">
            <a:extLst>
              <a:ext uri="{FF2B5EF4-FFF2-40B4-BE49-F238E27FC236}">
                <a16:creationId xmlns="" xmlns:a16="http://schemas.microsoft.com/office/drawing/2014/main" id="{F002217F-FAAC-4514-9FC7-8B76A9F9D28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68008" y="1556792"/>
            <a:ext cx="5695766"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88964540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4" descr="f01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200" y="1196752"/>
            <a:ext cx="3888432" cy="5154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 xmlns:a16="http://schemas.microsoft.com/office/drawing/2014/main" id="{A3602229-79DC-47D3-B68C-34E3FFEED93A}"/>
              </a:ext>
            </a:extLst>
          </p:cNvPr>
          <p:cNvSpPr>
            <a:spLocks noGrp="1" noRot="1" noChangeArrowheads="1"/>
          </p:cNvSpPr>
          <p:nvPr>
            <p:ph type="title"/>
          </p:nvPr>
        </p:nvSpPr>
        <p:spPr>
          <a:xfrm>
            <a:off x="1055440" y="101317"/>
            <a:ext cx="8496944" cy="955675"/>
          </a:xfrm>
        </p:spPr>
        <p:txBody>
          <a:bodyPr>
            <a:normAutofit/>
          </a:bodyPr>
          <a:lstStyle/>
          <a:p>
            <a:pPr eaLnBrk="1" hangingPunct="1">
              <a:defRPr/>
            </a:pPr>
            <a:r>
              <a:rPr lang="en-US" altLang="zh-CN" sz="3200" dirty="0" smtClean="0"/>
              <a:t>Levels of program code</a:t>
            </a:r>
            <a:endParaRPr lang="en-US" altLang="zh-CN" sz="3200" dirty="0"/>
          </a:p>
        </p:txBody>
      </p:sp>
      <p:sp>
        <p:nvSpPr>
          <p:cNvPr id="8" name="Rectangle 5">
            <a:extLst>
              <a:ext uri="{FF2B5EF4-FFF2-40B4-BE49-F238E27FC236}">
                <a16:creationId xmlns="" xmlns:a16="http://schemas.microsoft.com/office/drawing/2014/main" id="{ED59526B-B815-4433-8C7C-2124F3740AAC}"/>
              </a:ext>
            </a:extLst>
          </p:cNvPr>
          <p:cNvSpPr txBox="1">
            <a:spLocks noRot="1" noChangeArrowheads="1"/>
          </p:cNvSpPr>
          <p:nvPr/>
        </p:nvSpPr>
        <p:spPr bwMode="auto">
          <a:xfrm>
            <a:off x="270806" y="1100805"/>
            <a:ext cx="7344816" cy="50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defRPr/>
            </a:pPr>
            <a:r>
              <a:rPr lang="en-US" altLang="zh-CN" sz="2400" dirty="0">
                <a:solidFill>
                  <a:schemeClr val="tx1"/>
                </a:solidFill>
              </a:rPr>
              <a:t>High-level programming language(</a:t>
            </a:r>
            <a:r>
              <a:rPr lang="zh-CN" altLang="en-US" sz="2400" dirty="0">
                <a:solidFill>
                  <a:schemeClr val="tx1"/>
                </a:solidFill>
              </a:rPr>
              <a:t>高级编程语言</a:t>
            </a:r>
            <a:r>
              <a:rPr lang="en-US" altLang="zh-CN" sz="2400" dirty="0">
                <a:solidFill>
                  <a:schemeClr val="tx1"/>
                </a:solidFill>
              </a:rPr>
              <a:t>)</a:t>
            </a:r>
          </a:p>
          <a:p>
            <a:pPr lvl="1" eaLnBrk="1" hangingPunct="1">
              <a:defRPr/>
            </a:pPr>
            <a:r>
              <a:rPr lang="en-US" altLang="zh-CN" sz="2000" dirty="0"/>
              <a:t> Notations more closer to the natural language  </a:t>
            </a:r>
            <a:r>
              <a:rPr lang="en-US" altLang="zh-CN" sz="2000" dirty="0">
                <a:solidFill>
                  <a:srgbClr val="0000FF"/>
                </a:solidFill>
              </a:rPr>
              <a:t>ex.  A + B</a:t>
            </a:r>
          </a:p>
          <a:p>
            <a:pPr lvl="1" eaLnBrk="1" hangingPunct="1">
              <a:defRPr/>
            </a:pPr>
            <a:r>
              <a:rPr lang="en-US" altLang="zh-CN" sz="1800" dirty="0">
                <a:solidFill>
                  <a:schemeClr val="hlink"/>
                </a:solidFill>
              </a:rPr>
              <a:t> </a:t>
            </a:r>
            <a:r>
              <a:rPr lang="en-US" altLang="zh-CN" sz="2000" dirty="0"/>
              <a:t>The compiler translates into assembly language</a:t>
            </a:r>
          </a:p>
          <a:p>
            <a:pPr lvl="1" eaLnBrk="1" hangingPunct="1">
              <a:defRPr/>
            </a:pPr>
            <a:r>
              <a:rPr lang="en-US" altLang="zh-CN" sz="2000" dirty="0"/>
              <a:t> Advantages over assembly language</a:t>
            </a:r>
          </a:p>
          <a:p>
            <a:pPr lvl="2" eaLnBrk="1" hangingPunct="1">
              <a:defRPr/>
            </a:pPr>
            <a:r>
              <a:rPr lang="en-US" altLang="zh-CN" sz="1800" dirty="0"/>
              <a:t> Think in a more natural language</a:t>
            </a:r>
          </a:p>
          <a:p>
            <a:pPr lvl="2" eaLnBrk="1" hangingPunct="1">
              <a:defRPr/>
            </a:pPr>
            <a:r>
              <a:rPr lang="en-US" altLang="zh-CN" sz="1800" dirty="0"/>
              <a:t>Programs can be independent of hardware</a:t>
            </a:r>
          </a:p>
          <a:p>
            <a:pPr eaLnBrk="1" hangingPunct="1">
              <a:defRPr/>
            </a:pPr>
            <a:r>
              <a:rPr lang="en-US" altLang="zh-CN" sz="2400" dirty="0">
                <a:solidFill>
                  <a:schemeClr val="tx1"/>
                </a:solidFill>
              </a:rPr>
              <a:t>Assembly language(</a:t>
            </a:r>
            <a:r>
              <a:rPr lang="zh-CN" altLang="en-US" sz="2400" dirty="0">
                <a:solidFill>
                  <a:schemeClr val="tx1"/>
                </a:solidFill>
              </a:rPr>
              <a:t>汇编语言</a:t>
            </a:r>
            <a:r>
              <a:rPr lang="en-US" altLang="zh-CN" sz="2400" dirty="0">
                <a:solidFill>
                  <a:schemeClr val="tx1"/>
                </a:solidFill>
              </a:rPr>
              <a:t>)</a:t>
            </a:r>
          </a:p>
          <a:p>
            <a:pPr lvl="1" eaLnBrk="1" hangingPunct="1">
              <a:defRPr/>
            </a:pPr>
            <a:r>
              <a:rPr lang="en-US" altLang="zh-CN" sz="2000" dirty="0"/>
              <a:t> </a:t>
            </a:r>
            <a:r>
              <a:rPr lang="en-US" altLang="zh-CN" sz="1800" dirty="0"/>
              <a:t>Symbolic notations    </a:t>
            </a:r>
            <a:r>
              <a:rPr lang="en-US" altLang="zh-CN" sz="1800" dirty="0">
                <a:solidFill>
                  <a:srgbClr val="0000FF"/>
                </a:solidFill>
              </a:rPr>
              <a:t>ex.    add A, B</a:t>
            </a:r>
          </a:p>
          <a:p>
            <a:pPr lvl="1" eaLnBrk="1" hangingPunct="1">
              <a:defRPr/>
            </a:pPr>
            <a:r>
              <a:rPr lang="en-US" altLang="zh-CN" sz="1800" dirty="0">
                <a:solidFill>
                  <a:schemeClr val="hlink"/>
                </a:solidFill>
              </a:rPr>
              <a:t> </a:t>
            </a:r>
            <a:r>
              <a:rPr lang="en-US" altLang="zh-CN" sz="1800" dirty="0"/>
              <a:t>The assembler translates them into machine instruction</a:t>
            </a:r>
          </a:p>
          <a:p>
            <a:pPr eaLnBrk="1" hangingPunct="1">
              <a:defRPr/>
            </a:pPr>
            <a:r>
              <a:rPr lang="en-US" altLang="zh-CN" sz="2400" dirty="0" smtClean="0">
                <a:solidFill>
                  <a:schemeClr val="tx1"/>
                </a:solidFill>
              </a:rPr>
              <a:t>Machine </a:t>
            </a:r>
            <a:r>
              <a:rPr lang="en-US" altLang="zh-CN" sz="2400" dirty="0">
                <a:solidFill>
                  <a:schemeClr val="tx1"/>
                </a:solidFill>
              </a:rPr>
              <a:t>language(</a:t>
            </a:r>
            <a:r>
              <a:rPr lang="zh-CN" altLang="en-US" sz="2400" dirty="0">
                <a:solidFill>
                  <a:schemeClr val="tx1"/>
                </a:solidFill>
              </a:rPr>
              <a:t>机器语言</a:t>
            </a:r>
            <a:r>
              <a:rPr lang="en-US" altLang="zh-CN" sz="2400" dirty="0">
                <a:solidFill>
                  <a:schemeClr val="tx1"/>
                </a:solidFill>
              </a:rPr>
              <a:t>)</a:t>
            </a:r>
          </a:p>
          <a:p>
            <a:pPr lvl="1" eaLnBrk="1" hangingPunct="1">
              <a:defRPr/>
            </a:pPr>
            <a:r>
              <a:rPr lang="en-US" altLang="zh-CN" sz="1800" dirty="0"/>
              <a:t>Computers only understands electrical </a:t>
            </a:r>
            <a:r>
              <a:rPr lang="en-US" altLang="zh-CN" sz="1800" dirty="0" err="1"/>
              <a:t>signalson</a:t>
            </a:r>
            <a:r>
              <a:rPr lang="en-US" altLang="zh-CN" sz="1800" dirty="0"/>
              <a:t>/off</a:t>
            </a:r>
          </a:p>
          <a:p>
            <a:pPr lvl="1" eaLnBrk="1" hangingPunct="1">
              <a:defRPr/>
            </a:pPr>
            <a:r>
              <a:rPr lang="en-US" altLang="zh-CN" sz="1800" dirty="0"/>
              <a:t>Binary numbers express machine instructions </a:t>
            </a:r>
          </a:p>
          <a:p>
            <a:pPr marL="457200" lvl="1" indent="0" eaLnBrk="1" hangingPunct="1">
              <a:buNone/>
              <a:defRPr/>
            </a:pPr>
            <a:r>
              <a:rPr lang="en-US" altLang="zh-CN" sz="1800" dirty="0">
                <a:solidFill>
                  <a:schemeClr val="hlink"/>
                </a:solidFill>
              </a:rPr>
              <a:t>      </a:t>
            </a:r>
            <a:r>
              <a:rPr lang="en-US" altLang="zh-CN" sz="1800" dirty="0">
                <a:solidFill>
                  <a:srgbClr val="0000FF"/>
                </a:solidFill>
              </a:rPr>
              <a:t>ex.   1000110010100000 means to add two </a:t>
            </a:r>
            <a:r>
              <a:rPr lang="en-US" altLang="zh-CN" sz="1800" dirty="0" smtClean="0">
                <a:solidFill>
                  <a:srgbClr val="0000FF"/>
                </a:solidFill>
              </a:rPr>
              <a:t>numbers</a:t>
            </a:r>
            <a:endParaRPr lang="en-US" altLang="zh-CN" sz="1800" dirty="0">
              <a:solidFill>
                <a:srgbClr val="0000FF"/>
              </a:solidFill>
            </a:endParaRPr>
          </a:p>
        </p:txBody>
      </p:sp>
    </p:spTree>
    <p:extLst>
      <p:ext uri="{BB962C8B-B14F-4D97-AF65-F5344CB8AC3E}">
        <p14:creationId xmlns:p14="http://schemas.microsoft.com/office/powerpoint/2010/main" val="3739958881"/>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a:spLocks noGrp="1"/>
          </p:cNvSpPr>
          <p:nvPr>
            <p:ph type="sldNum" sz="quarter" idx="4294967295"/>
          </p:nvPr>
        </p:nvSpPr>
        <p:spPr>
          <a:xfrm>
            <a:off x="8534400" y="6245225"/>
            <a:ext cx="2133600" cy="476250"/>
          </a:xfrm>
        </p:spPr>
        <p:txBody>
          <a:bodyPr/>
          <a:lstStyle/>
          <a:p>
            <a:fld id="{90C7F5AE-7DFA-4649-B6B5-DCBE036688C8}" type="slidenum">
              <a:rPr lang="zh-CN" altLang="en-US"/>
              <a:pPr/>
              <a:t>65</a:t>
            </a:fld>
            <a:endParaRPr lang="en-US" altLang="zh-CN"/>
          </a:p>
        </p:txBody>
      </p:sp>
      <p:sp>
        <p:nvSpPr>
          <p:cNvPr id="1261570" name="Text Box 2"/>
          <p:cNvSpPr txBox="1">
            <a:spLocks noChangeArrowheads="1"/>
          </p:cNvSpPr>
          <p:nvPr/>
        </p:nvSpPr>
        <p:spPr bwMode="auto">
          <a:xfrm>
            <a:off x="1314433" y="151456"/>
            <a:ext cx="4857784" cy="646331"/>
          </a:xfrm>
          <a:prstGeom prst="rect">
            <a:avLst/>
          </a:prstGeom>
          <a:noFill/>
          <a:ln w="9525">
            <a:noFill/>
            <a:miter lim="800000"/>
            <a:headEnd/>
            <a:tailEnd/>
          </a:ln>
          <a:effectLst/>
        </p:spPr>
        <p:txBody>
          <a:bodyPr wrap="square">
            <a:spAutoFit/>
          </a:bodyPr>
          <a:lstStyle/>
          <a:p>
            <a:r>
              <a:rPr lang="en-US" altLang="zh-CN" sz="3600" dirty="0">
                <a:solidFill>
                  <a:srgbClr val="0000FF"/>
                </a:solidFill>
              </a:rPr>
              <a:t>The HW/SW Interface</a:t>
            </a:r>
          </a:p>
        </p:txBody>
      </p:sp>
      <p:sp>
        <p:nvSpPr>
          <p:cNvPr id="1261571" name="Line 3"/>
          <p:cNvSpPr>
            <a:spLocks noChangeShapeType="1"/>
          </p:cNvSpPr>
          <p:nvPr/>
        </p:nvSpPr>
        <p:spPr bwMode="auto">
          <a:xfrm>
            <a:off x="1905000" y="1143000"/>
            <a:ext cx="8305800" cy="0"/>
          </a:xfrm>
          <a:prstGeom prst="line">
            <a:avLst/>
          </a:prstGeom>
          <a:noFill/>
          <a:ln w="76200">
            <a:solidFill>
              <a:schemeClr val="tx1"/>
            </a:solidFill>
            <a:round/>
            <a:headEnd/>
            <a:tailEnd/>
          </a:ln>
          <a:effectLst/>
        </p:spPr>
        <p:txBody>
          <a:bodyPr/>
          <a:lstStyle/>
          <a:p>
            <a:endParaRPr lang="zh-CN" altLang="en-US"/>
          </a:p>
        </p:txBody>
      </p:sp>
      <p:sp>
        <p:nvSpPr>
          <p:cNvPr id="1261572" name="Text Box 4"/>
          <p:cNvSpPr txBox="1">
            <a:spLocks noChangeArrowheads="1"/>
          </p:cNvSpPr>
          <p:nvPr/>
        </p:nvSpPr>
        <p:spPr bwMode="auto">
          <a:xfrm>
            <a:off x="7010400" y="2209801"/>
            <a:ext cx="1201738" cy="396875"/>
          </a:xfrm>
          <a:prstGeom prst="rect">
            <a:avLst/>
          </a:prstGeom>
          <a:noFill/>
          <a:ln w="9525">
            <a:noFill/>
            <a:miter lim="800000"/>
            <a:headEnd/>
            <a:tailEnd/>
          </a:ln>
          <a:effectLst/>
        </p:spPr>
        <p:txBody>
          <a:bodyPr wrap="none">
            <a:spAutoFit/>
          </a:bodyPr>
          <a:lstStyle/>
          <a:p>
            <a:pPr>
              <a:buClr>
                <a:srgbClr val="CC0000"/>
              </a:buClr>
            </a:pPr>
            <a:r>
              <a:rPr lang="en-US" altLang="zh-CN" sz="2000">
                <a:solidFill>
                  <a:schemeClr val="accent2"/>
                </a:solidFill>
              </a:rPr>
              <a:t>Compiler</a:t>
            </a:r>
          </a:p>
        </p:txBody>
      </p:sp>
      <p:sp>
        <p:nvSpPr>
          <p:cNvPr id="1261573" name="Line 5"/>
          <p:cNvSpPr>
            <a:spLocks noChangeShapeType="1"/>
          </p:cNvSpPr>
          <p:nvPr/>
        </p:nvSpPr>
        <p:spPr bwMode="auto">
          <a:xfrm>
            <a:off x="2514600" y="2667000"/>
            <a:ext cx="2590800" cy="0"/>
          </a:xfrm>
          <a:prstGeom prst="line">
            <a:avLst/>
          </a:prstGeom>
          <a:noFill/>
          <a:ln w="28575">
            <a:solidFill>
              <a:schemeClr val="tx1"/>
            </a:solidFill>
            <a:round/>
            <a:headEnd/>
            <a:tailEnd/>
          </a:ln>
          <a:effectLst/>
        </p:spPr>
        <p:txBody>
          <a:bodyPr/>
          <a:lstStyle/>
          <a:p>
            <a:endParaRPr lang="zh-CN" altLang="en-US"/>
          </a:p>
        </p:txBody>
      </p:sp>
      <p:sp>
        <p:nvSpPr>
          <p:cNvPr id="1261574" name="Line 6"/>
          <p:cNvSpPr>
            <a:spLocks noChangeShapeType="1"/>
          </p:cNvSpPr>
          <p:nvPr/>
        </p:nvSpPr>
        <p:spPr bwMode="auto">
          <a:xfrm>
            <a:off x="2590800" y="5181600"/>
            <a:ext cx="2590800" cy="0"/>
          </a:xfrm>
          <a:prstGeom prst="line">
            <a:avLst/>
          </a:prstGeom>
          <a:noFill/>
          <a:ln w="28575">
            <a:solidFill>
              <a:schemeClr val="tx1"/>
            </a:solidFill>
            <a:round/>
            <a:headEnd/>
            <a:tailEnd/>
          </a:ln>
          <a:effectLst/>
        </p:spPr>
        <p:txBody>
          <a:bodyPr/>
          <a:lstStyle/>
          <a:p>
            <a:endParaRPr lang="zh-CN" altLang="en-US"/>
          </a:p>
        </p:txBody>
      </p:sp>
      <p:sp>
        <p:nvSpPr>
          <p:cNvPr id="1261575" name="Text Box 7"/>
          <p:cNvSpPr txBox="1">
            <a:spLocks noChangeArrowheads="1"/>
          </p:cNvSpPr>
          <p:nvPr/>
        </p:nvSpPr>
        <p:spPr bwMode="auto">
          <a:xfrm>
            <a:off x="6096000" y="2819401"/>
            <a:ext cx="2368550" cy="2225675"/>
          </a:xfrm>
          <a:prstGeom prst="rect">
            <a:avLst/>
          </a:prstGeom>
          <a:noFill/>
          <a:ln w="9525">
            <a:noFill/>
            <a:miter lim="800000"/>
            <a:headEnd/>
            <a:tailEnd/>
          </a:ln>
          <a:effectLst/>
        </p:spPr>
        <p:txBody>
          <a:bodyPr wrap="none">
            <a:spAutoFit/>
          </a:bodyPr>
          <a:lstStyle/>
          <a:p>
            <a:pPr>
              <a:buClr>
                <a:srgbClr val="CC0000"/>
              </a:buClr>
            </a:pPr>
            <a:r>
              <a:rPr lang="en-US" altLang="zh-CN" sz="2000" dirty="0" err="1"/>
              <a:t>lw</a:t>
            </a:r>
            <a:r>
              <a:rPr lang="en-US" altLang="zh-CN" sz="2000" dirty="0"/>
              <a:t>     $15, 0($2)</a:t>
            </a:r>
          </a:p>
          <a:p>
            <a:pPr>
              <a:buClr>
                <a:srgbClr val="CC0000"/>
              </a:buClr>
            </a:pPr>
            <a:r>
              <a:rPr lang="en-US" altLang="zh-CN" sz="2000" dirty="0"/>
              <a:t>add   $16, $15, $14</a:t>
            </a:r>
          </a:p>
          <a:p>
            <a:pPr>
              <a:buClr>
                <a:srgbClr val="CC0000"/>
              </a:buClr>
            </a:pPr>
            <a:r>
              <a:rPr lang="en-US" altLang="zh-CN" sz="2000" dirty="0"/>
              <a:t>add   $17, $15, $13</a:t>
            </a:r>
          </a:p>
          <a:p>
            <a:pPr>
              <a:buClr>
                <a:srgbClr val="CC0000"/>
              </a:buClr>
            </a:pPr>
            <a:r>
              <a:rPr lang="en-US" altLang="zh-CN" sz="2000" dirty="0" err="1"/>
              <a:t>lw</a:t>
            </a:r>
            <a:r>
              <a:rPr lang="en-US" altLang="zh-CN" sz="2000" dirty="0"/>
              <a:t>     $18, 0($12)</a:t>
            </a:r>
          </a:p>
          <a:p>
            <a:pPr>
              <a:buClr>
                <a:srgbClr val="CC0000"/>
              </a:buClr>
            </a:pPr>
            <a:r>
              <a:rPr lang="en-US" altLang="zh-CN" sz="2000" dirty="0" err="1"/>
              <a:t>lw</a:t>
            </a:r>
            <a:r>
              <a:rPr lang="en-US" altLang="zh-CN" sz="2000" dirty="0"/>
              <a:t>     $19, 0($17)</a:t>
            </a:r>
          </a:p>
          <a:p>
            <a:pPr>
              <a:buClr>
                <a:srgbClr val="CC0000"/>
              </a:buClr>
            </a:pPr>
            <a:r>
              <a:rPr lang="en-US" altLang="zh-CN" sz="2000" dirty="0"/>
              <a:t>add   $20, $18, $19</a:t>
            </a:r>
          </a:p>
          <a:p>
            <a:pPr>
              <a:buClr>
                <a:srgbClr val="CC0000"/>
              </a:buClr>
            </a:pPr>
            <a:r>
              <a:rPr lang="en-US" altLang="zh-CN" sz="2000" dirty="0" err="1"/>
              <a:t>sw</a:t>
            </a:r>
            <a:r>
              <a:rPr lang="en-US" altLang="zh-CN" sz="2000" dirty="0"/>
              <a:t>    $20, 0($16)</a:t>
            </a:r>
          </a:p>
        </p:txBody>
      </p:sp>
      <p:sp>
        <p:nvSpPr>
          <p:cNvPr id="1261576" name="Text Box 8"/>
          <p:cNvSpPr txBox="1">
            <a:spLocks noChangeArrowheads="1"/>
          </p:cNvSpPr>
          <p:nvPr/>
        </p:nvSpPr>
        <p:spPr bwMode="auto">
          <a:xfrm>
            <a:off x="6248400" y="1676401"/>
            <a:ext cx="1631950" cy="396875"/>
          </a:xfrm>
          <a:prstGeom prst="rect">
            <a:avLst/>
          </a:prstGeom>
          <a:noFill/>
          <a:ln w="9525">
            <a:noFill/>
            <a:miter lim="800000"/>
            <a:headEnd/>
            <a:tailEnd/>
          </a:ln>
          <a:effectLst/>
        </p:spPr>
        <p:txBody>
          <a:bodyPr wrap="none">
            <a:spAutoFit/>
          </a:bodyPr>
          <a:lstStyle/>
          <a:p>
            <a:pPr>
              <a:buClr>
                <a:srgbClr val="CC0000"/>
              </a:buClr>
            </a:pPr>
            <a:r>
              <a:rPr lang="en-US" altLang="zh-CN" sz="2000"/>
              <a:t>a[i] = b[i] + c;</a:t>
            </a:r>
          </a:p>
        </p:txBody>
      </p:sp>
      <p:sp>
        <p:nvSpPr>
          <p:cNvPr id="1261577" name="Text Box 9"/>
          <p:cNvSpPr txBox="1">
            <a:spLocks noChangeArrowheads="1"/>
          </p:cNvSpPr>
          <p:nvPr/>
        </p:nvSpPr>
        <p:spPr bwMode="auto">
          <a:xfrm>
            <a:off x="3200401" y="5638801"/>
            <a:ext cx="1285875" cy="396875"/>
          </a:xfrm>
          <a:prstGeom prst="rect">
            <a:avLst/>
          </a:prstGeom>
          <a:noFill/>
          <a:ln w="9525">
            <a:noFill/>
            <a:miter lim="800000"/>
            <a:headEnd/>
            <a:tailEnd/>
          </a:ln>
          <a:effectLst/>
        </p:spPr>
        <p:txBody>
          <a:bodyPr wrap="none">
            <a:spAutoFit/>
          </a:bodyPr>
          <a:lstStyle/>
          <a:p>
            <a:pPr>
              <a:buClr>
                <a:srgbClr val="CC0000"/>
              </a:buClr>
            </a:pPr>
            <a:r>
              <a:rPr lang="en-US" altLang="zh-CN" sz="2000"/>
              <a:t>Hardware</a:t>
            </a:r>
          </a:p>
        </p:txBody>
      </p:sp>
      <p:sp>
        <p:nvSpPr>
          <p:cNvPr id="1261578" name="Text Box 10"/>
          <p:cNvSpPr txBox="1">
            <a:spLocks noChangeArrowheads="1"/>
          </p:cNvSpPr>
          <p:nvPr/>
        </p:nvSpPr>
        <p:spPr bwMode="auto">
          <a:xfrm>
            <a:off x="2667000" y="3429001"/>
            <a:ext cx="2185988" cy="701675"/>
          </a:xfrm>
          <a:prstGeom prst="rect">
            <a:avLst/>
          </a:prstGeom>
          <a:noFill/>
          <a:ln w="9525">
            <a:noFill/>
            <a:miter lim="800000"/>
            <a:headEnd/>
            <a:tailEnd/>
          </a:ln>
          <a:effectLst/>
        </p:spPr>
        <p:txBody>
          <a:bodyPr wrap="none">
            <a:spAutoFit/>
          </a:bodyPr>
          <a:lstStyle/>
          <a:p>
            <a:pPr algn="ctr">
              <a:buClr>
                <a:srgbClr val="CC0000"/>
              </a:buClr>
            </a:pPr>
            <a:r>
              <a:rPr lang="en-US" altLang="zh-CN" sz="2000"/>
              <a:t>Systems software</a:t>
            </a:r>
          </a:p>
          <a:p>
            <a:pPr algn="ctr">
              <a:buClr>
                <a:srgbClr val="CC0000"/>
              </a:buClr>
            </a:pPr>
            <a:r>
              <a:rPr lang="en-US" altLang="zh-CN" sz="2000"/>
              <a:t>(OS, compiler)</a:t>
            </a:r>
          </a:p>
        </p:txBody>
      </p:sp>
      <p:sp>
        <p:nvSpPr>
          <p:cNvPr id="1261579" name="Text Box 11"/>
          <p:cNvSpPr txBox="1">
            <a:spLocks noChangeArrowheads="1"/>
          </p:cNvSpPr>
          <p:nvPr/>
        </p:nvSpPr>
        <p:spPr bwMode="auto">
          <a:xfrm>
            <a:off x="2514600" y="1752601"/>
            <a:ext cx="2457450" cy="396875"/>
          </a:xfrm>
          <a:prstGeom prst="rect">
            <a:avLst/>
          </a:prstGeom>
          <a:noFill/>
          <a:ln w="9525">
            <a:noFill/>
            <a:miter lim="800000"/>
            <a:headEnd/>
            <a:tailEnd/>
          </a:ln>
          <a:effectLst/>
        </p:spPr>
        <p:txBody>
          <a:bodyPr wrap="none">
            <a:spAutoFit/>
          </a:bodyPr>
          <a:lstStyle/>
          <a:p>
            <a:pPr>
              <a:buClr>
                <a:srgbClr val="CC0000"/>
              </a:buClr>
            </a:pPr>
            <a:r>
              <a:rPr lang="en-US" altLang="zh-CN" sz="2000" dirty="0"/>
              <a:t>Application software</a:t>
            </a:r>
          </a:p>
        </p:txBody>
      </p:sp>
      <p:sp>
        <p:nvSpPr>
          <p:cNvPr id="1261580" name="Line 12"/>
          <p:cNvSpPr>
            <a:spLocks noChangeShapeType="1"/>
          </p:cNvSpPr>
          <p:nvPr/>
        </p:nvSpPr>
        <p:spPr bwMode="auto">
          <a:xfrm>
            <a:off x="7010400" y="2133600"/>
            <a:ext cx="0" cy="609600"/>
          </a:xfrm>
          <a:prstGeom prst="line">
            <a:avLst/>
          </a:prstGeom>
          <a:noFill/>
          <a:ln w="9525">
            <a:solidFill>
              <a:schemeClr val="tx1"/>
            </a:solidFill>
            <a:round/>
            <a:headEnd/>
            <a:tailEnd type="triangle" w="med" len="med"/>
          </a:ln>
          <a:effectLst/>
        </p:spPr>
        <p:txBody>
          <a:bodyPr/>
          <a:lstStyle/>
          <a:p>
            <a:endParaRPr lang="zh-CN" altLang="en-US"/>
          </a:p>
        </p:txBody>
      </p:sp>
      <p:sp>
        <p:nvSpPr>
          <p:cNvPr id="1261581" name="Line 13"/>
          <p:cNvSpPr>
            <a:spLocks noChangeShapeType="1"/>
          </p:cNvSpPr>
          <p:nvPr/>
        </p:nvSpPr>
        <p:spPr bwMode="auto">
          <a:xfrm>
            <a:off x="7086600" y="5029200"/>
            <a:ext cx="0" cy="609600"/>
          </a:xfrm>
          <a:prstGeom prst="line">
            <a:avLst/>
          </a:prstGeom>
          <a:noFill/>
          <a:ln w="9525">
            <a:solidFill>
              <a:schemeClr val="tx1"/>
            </a:solidFill>
            <a:round/>
            <a:headEnd/>
            <a:tailEnd type="triangle" w="med" len="med"/>
          </a:ln>
          <a:effectLst/>
        </p:spPr>
        <p:txBody>
          <a:bodyPr/>
          <a:lstStyle/>
          <a:p>
            <a:endParaRPr lang="zh-CN" altLang="en-US"/>
          </a:p>
        </p:txBody>
      </p:sp>
      <p:sp>
        <p:nvSpPr>
          <p:cNvPr id="1261582" name="Text Box 14"/>
          <p:cNvSpPr txBox="1">
            <a:spLocks noChangeArrowheads="1"/>
          </p:cNvSpPr>
          <p:nvPr/>
        </p:nvSpPr>
        <p:spPr bwMode="auto">
          <a:xfrm>
            <a:off x="7086600" y="5105401"/>
            <a:ext cx="1384300" cy="396875"/>
          </a:xfrm>
          <a:prstGeom prst="rect">
            <a:avLst/>
          </a:prstGeom>
          <a:noFill/>
          <a:ln w="9525">
            <a:noFill/>
            <a:miter lim="800000"/>
            <a:headEnd/>
            <a:tailEnd/>
          </a:ln>
          <a:effectLst/>
        </p:spPr>
        <p:txBody>
          <a:bodyPr wrap="none">
            <a:spAutoFit/>
          </a:bodyPr>
          <a:lstStyle/>
          <a:p>
            <a:pPr>
              <a:buClr>
                <a:srgbClr val="CC0000"/>
              </a:buClr>
            </a:pPr>
            <a:r>
              <a:rPr lang="en-US" altLang="zh-CN" sz="2000">
                <a:solidFill>
                  <a:schemeClr val="accent2"/>
                </a:solidFill>
              </a:rPr>
              <a:t>Assembler</a:t>
            </a:r>
          </a:p>
        </p:txBody>
      </p:sp>
      <p:sp>
        <p:nvSpPr>
          <p:cNvPr id="1261583" name="Text Box 15"/>
          <p:cNvSpPr txBox="1">
            <a:spLocks noChangeArrowheads="1"/>
          </p:cNvSpPr>
          <p:nvPr/>
        </p:nvSpPr>
        <p:spPr bwMode="auto">
          <a:xfrm>
            <a:off x="6024563" y="5572141"/>
            <a:ext cx="2303463" cy="1006475"/>
          </a:xfrm>
          <a:prstGeom prst="rect">
            <a:avLst/>
          </a:prstGeom>
          <a:noFill/>
          <a:ln w="9525">
            <a:noFill/>
            <a:miter lim="800000"/>
            <a:headEnd/>
            <a:tailEnd/>
          </a:ln>
          <a:effectLst/>
        </p:spPr>
        <p:txBody>
          <a:bodyPr wrap="none">
            <a:spAutoFit/>
          </a:bodyPr>
          <a:lstStyle/>
          <a:p>
            <a:pPr>
              <a:buClr>
                <a:srgbClr val="CC0000"/>
              </a:buClr>
            </a:pPr>
            <a:r>
              <a:rPr lang="en-US" altLang="zh-CN" sz="2000" dirty="0"/>
              <a:t>000000101100000</a:t>
            </a:r>
          </a:p>
          <a:p>
            <a:pPr>
              <a:buClr>
                <a:srgbClr val="CC0000"/>
              </a:buClr>
            </a:pPr>
            <a:r>
              <a:rPr lang="en-US" altLang="zh-CN" sz="2000" dirty="0"/>
              <a:t>110100000100010</a:t>
            </a:r>
          </a:p>
          <a:p>
            <a:pPr>
              <a:buClr>
                <a:srgbClr val="CC0000"/>
              </a:buClr>
            </a:pPr>
            <a:r>
              <a:rPr lang="en-US" altLang="zh-CN" sz="2000" dirty="0"/>
              <a:t>… </a:t>
            </a:r>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body" idx="1"/>
          </p:nvPr>
        </p:nvSpPr>
        <p:spPr>
          <a:xfrm>
            <a:off x="407368" y="1268760"/>
            <a:ext cx="11521280" cy="3024435"/>
          </a:xfrm>
        </p:spPr>
        <p:txBody>
          <a:bodyPr/>
          <a:lstStyle/>
          <a:p>
            <a:pPr eaLnBrk="1" hangingPunct="1">
              <a:defRPr/>
            </a:pPr>
            <a:r>
              <a:rPr lang="en-US" altLang="zh-CN" sz="2800" b="0" dirty="0"/>
              <a:t>Lower-level details are hidden to higher levels</a:t>
            </a:r>
          </a:p>
          <a:p>
            <a:pPr marL="342900" lvl="1" indent="-342900" eaLnBrk="1" hangingPunct="1">
              <a:buSzPct val="80000"/>
              <a:buFont typeface="Wingdings" pitchFamily="2" charset="2"/>
              <a:buChar char="p"/>
              <a:defRPr/>
            </a:pPr>
            <a:r>
              <a:rPr lang="en-US" altLang="zh-CN" b="1" dirty="0">
                <a:solidFill>
                  <a:srgbClr val="C00000"/>
                </a:solidFill>
                <a:ea typeface="+mj-ea"/>
              </a:rPr>
              <a:t>Instruction set architecture</a:t>
            </a:r>
            <a:r>
              <a:rPr lang="zh-CN" altLang="en-US" b="1" dirty="0">
                <a:solidFill>
                  <a:srgbClr val="C00000"/>
                </a:solidFill>
                <a:ea typeface="+mj-ea"/>
              </a:rPr>
              <a:t>（指令集）</a:t>
            </a:r>
            <a:r>
              <a:rPr lang="en-US" altLang="zh-CN" b="1" dirty="0">
                <a:solidFill>
                  <a:srgbClr val="C00000"/>
                </a:solidFill>
                <a:ea typeface="+mj-ea"/>
              </a:rPr>
              <a:t> </a:t>
            </a:r>
            <a:r>
              <a:rPr lang="en-US" altLang="zh-CN" dirty="0">
                <a:solidFill>
                  <a:srgbClr val="242790"/>
                </a:solidFill>
                <a:ea typeface="+mj-ea"/>
              </a:rPr>
              <a:t>---- the interface between hardware and lowest-level software</a:t>
            </a:r>
          </a:p>
          <a:p>
            <a:pPr marL="342900" lvl="1" indent="-342900" eaLnBrk="1" hangingPunct="1">
              <a:buSzPct val="80000"/>
              <a:buFont typeface="Wingdings" pitchFamily="2" charset="2"/>
              <a:buChar char="p"/>
              <a:defRPr/>
            </a:pPr>
            <a:r>
              <a:rPr lang="en-US" altLang="zh-CN" dirty="0">
                <a:solidFill>
                  <a:srgbClr val="242790"/>
                </a:solidFill>
                <a:ea typeface="+mj-ea"/>
              </a:rPr>
              <a:t>Many implementations of varying cost and performance can run identical software </a:t>
            </a:r>
          </a:p>
        </p:txBody>
      </p:sp>
      <p:pic>
        <p:nvPicPr>
          <p:cNvPr id="5530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17032"/>
            <a:ext cx="4243194" cy="204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
        <p:nvSpPr>
          <p:cNvPr id="6" name="Rectangle 2">
            <a:extLst>
              <a:ext uri="{FF2B5EF4-FFF2-40B4-BE49-F238E27FC236}">
                <a16:creationId xmlns="" xmlns:a16="http://schemas.microsoft.com/office/drawing/2014/main" id="{DA297E2B-DF6B-4E34-A663-F3AE2F3ED323}"/>
              </a:ext>
            </a:extLst>
          </p:cNvPr>
          <p:cNvSpPr>
            <a:spLocks noGrp="1" noRot="1" noChangeArrowheads="1"/>
          </p:cNvSpPr>
          <p:nvPr>
            <p:ph type="title"/>
          </p:nvPr>
        </p:nvSpPr>
        <p:spPr>
          <a:xfrm>
            <a:off x="1199456" y="116632"/>
            <a:ext cx="9145016" cy="851694"/>
          </a:xfrm>
        </p:spPr>
        <p:txBody>
          <a:bodyPr>
            <a:normAutofit fontScale="90000"/>
          </a:bodyPr>
          <a:lstStyle/>
          <a:p>
            <a:pPr eaLnBrk="1" hangingPunct="1">
              <a:defRPr/>
            </a:pPr>
            <a:r>
              <a:rPr lang="en-US" altLang="zh-CN" sz="3200" dirty="0"/>
              <a:t>From a High-Level Language</a:t>
            </a:r>
            <a:br>
              <a:rPr lang="en-US" altLang="zh-CN" sz="3200" dirty="0"/>
            </a:br>
            <a:r>
              <a:rPr lang="en-US" altLang="zh-CN" sz="3200" dirty="0"/>
              <a:t>			      to the Language of Hardware</a:t>
            </a:r>
          </a:p>
        </p:txBody>
      </p:sp>
      <p:pic>
        <p:nvPicPr>
          <p:cNvPr id="5" name="Picture 6">
            <a:extLst>
              <a:ext uri="{FF2B5EF4-FFF2-40B4-BE49-F238E27FC236}">
                <a16:creationId xmlns="" xmlns:a16="http://schemas.microsoft.com/office/drawing/2014/main" id="{5E17F0E1-959B-4D95-B929-45683DF94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007" y="3717032"/>
            <a:ext cx="4909217" cy="206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22001955"/>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p:cNvSpPr>
            <a:spLocks noGrp="1" noChangeArrowheads="1"/>
          </p:cNvSpPr>
          <p:nvPr>
            <p:ph type="title"/>
          </p:nvPr>
        </p:nvSpPr>
        <p:spPr/>
        <p:txBody>
          <a:bodyPr/>
          <a:lstStyle/>
          <a:p>
            <a:r>
              <a:rPr lang="en-US" altLang="zh-CN" dirty="0" smtClean="0"/>
              <a:t>Program execution</a:t>
            </a:r>
            <a:endParaRPr lang="zh-CN" altLang="en-US" dirty="0"/>
          </a:p>
        </p:txBody>
      </p:sp>
      <p:sp>
        <p:nvSpPr>
          <p:cNvPr id="23" name="灯片编号占位符 5"/>
          <p:cNvSpPr>
            <a:spLocks noGrp="1"/>
          </p:cNvSpPr>
          <p:nvPr>
            <p:ph type="sldNum" sz="quarter" idx="4294967295"/>
          </p:nvPr>
        </p:nvSpPr>
        <p:spPr>
          <a:xfrm>
            <a:off x="8016876" y="5656283"/>
            <a:ext cx="2133600" cy="476250"/>
          </a:xfrm>
        </p:spPr>
        <p:txBody>
          <a:bodyPr/>
          <a:lstStyle/>
          <a:p>
            <a:fld id="{67052BB0-9B32-43DB-8C56-083EED9F8821}" type="slidenum">
              <a:rPr lang="zh-CN" altLang="en-US"/>
              <a:pPr/>
              <a:t>67</a:t>
            </a:fld>
            <a:endParaRPr lang="en-US" altLang="zh-CN"/>
          </a:p>
        </p:txBody>
      </p:sp>
      <p:grpSp>
        <p:nvGrpSpPr>
          <p:cNvPr id="2" name="Group 3"/>
          <p:cNvGrpSpPr>
            <a:grpSpLocks/>
          </p:cNvGrpSpPr>
          <p:nvPr/>
        </p:nvGrpSpPr>
        <p:grpSpPr bwMode="auto">
          <a:xfrm>
            <a:off x="1487488" y="1184281"/>
            <a:ext cx="8662988" cy="4606925"/>
            <a:chOff x="158" y="1117"/>
            <a:chExt cx="5457" cy="2902"/>
          </a:xfrm>
        </p:grpSpPr>
        <p:sp>
          <p:nvSpPr>
            <p:cNvPr id="1258500" name="Oval 4"/>
            <p:cNvSpPr>
              <a:spLocks noChangeArrowheads="1"/>
            </p:cNvSpPr>
            <p:nvPr/>
          </p:nvSpPr>
          <p:spPr bwMode="auto">
            <a:xfrm>
              <a:off x="1106" y="2205"/>
              <a:ext cx="969" cy="725"/>
            </a:xfrm>
            <a:prstGeom prst="ellipse">
              <a:avLst/>
            </a:prstGeom>
            <a:solidFill>
              <a:schemeClr val="accent1"/>
            </a:solidFill>
            <a:ln w="9525" algn="ctr">
              <a:solidFill>
                <a:schemeClr val="tx1"/>
              </a:solidFill>
              <a:round/>
              <a:headEnd/>
              <a:tailEnd/>
            </a:ln>
            <a:effectLst/>
          </p:spPr>
          <p:txBody>
            <a:bodyPr wrap="none" anchor="ctr"/>
            <a:lstStyle/>
            <a:p>
              <a:pPr marL="342900" indent="-342900" algn="ctr">
                <a:lnSpc>
                  <a:spcPct val="80000"/>
                </a:lnSpc>
              </a:pPr>
              <a:r>
                <a:rPr lang="en-US" altLang="zh-CN" sz="2000"/>
                <a:t>Object</a:t>
              </a:r>
            </a:p>
            <a:p>
              <a:pPr marL="342900" indent="-342900" algn="ctr">
                <a:lnSpc>
                  <a:spcPct val="80000"/>
                </a:lnSpc>
              </a:pPr>
              <a:r>
                <a:rPr lang="en-US" altLang="zh-CN" sz="2000"/>
                <a:t>model</a:t>
              </a:r>
            </a:p>
          </p:txBody>
        </p:sp>
        <p:sp>
          <p:nvSpPr>
            <p:cNvPr id="1258501" name="Oval 5"/>
            <p:cNvSpPr>
              <a:spLocks noChangeArrowheads="1"/>
            </p:cNvSpPr>
            <p:nvPr/>
          </p:nvSpPr>
          <p:spPr bwMode="auto">
            <a:xfrm>
              <a:off x="2375" y="1933"/>
              <a:ext cx="970" cy="725"/>
            </a:xfrm>
            <a:prstGeom prst="ellipse">
              <a:avLst/>
            </a:prstGeom>
            <a:solidFill>
              <a:schemeClr val="accent1"/>
            </a:solidFill>
            <a:ln w="9525" algn="ctr">
              <a:solidFill>
                <a:schemeClr val="tx1"/>
              </a:solidFill>
              <a:round/>
              <a:headEnd/>
              <a:tailEnd/>
            </a:ln>
            <a:effectLst/>
          </p:spPr>
          <p:txBody>
            <a:bodyPr wrap="none" anchor="ctr"/>
            <a:lstStyle/>
            <a:p>
              <a:pPr marL="342900" indent="-342900" algn="ctr">
                <a:lnSpc>
                  <a:spcPct val="80000"/>
                </a:lnSpc>
              </a:pPr>
              <a:r>
                <a:rPr lang="en-US" altLang="zh-CN" sz="2000"/>
                <a:t>Byte</a:t>
              </a:r>
            </a:p>
            <a:p>
              <a:pPr marL="342900" indent="-342900" algn="ctr">
                <a:lnSpc>
                  <a:spcPct val="80000"/>
                </a:lnSpc>
              </a:pPr>
              <a:r>
                <a:rPr lang="en-US" altLang="zh-CN" sz="2000"/>
                <a:t>Code</a:t>
              </a:r>
            </a:p>
          </p:txBody>
        </p:sp>
        <p:sp>
          <p:nvSpPr>
            <p:cNvPr id="1258502" name="Oval 6"/>
            <p:cNvSpPr>
              <a:spLocks noChangeArrowheads="1"/>
            </p:cNvSpPr>
            <p:nvPr/>
          </p:nvSpPr>
          <p:spPr bwMode="auto">
            <a:xfrm>
              <a:off x="1062" y="1117"/>
              <a:ext cx="970" cy="725"/>
            </a:xfrm>
            <a:prstGeom prst="ellipse">
              <a:avLst/>
            </a:prstGeom>
            <a:solidFill>
              <a:schemeClr val="accent1"/>
            </a:solidFill>
            <a:ln w="9525" algn="ctr">
              <a:solidFill>
                <a:schemeClr val="tx1"/>
              </a:solidFill>
              <a:round/>
              <a:headEnd/>
              <a:tailEnd/>
            </a:ln>
            <a:effectLst/>
          </p:spPr>
          <p:txBody>
            <a:bodyPr wrap="none" anchor="ctr"/>
            <a:lstStyle/>
            <a:p>
              <a:pPr marL="342900" indent="-342900" algn="ctr">
                <a:lnSpc>
                  <a:spcPct val="80000"/>
                </a:lnSpc>
              </a:pPr>
              <a:r>
                <a:rPr lang="en-US" altLang="zh-CN" sz="2000"/>
                <a:t>Source</a:t>
              </a:r>
            </a:p>
            <a:p>
              <a:pPr marL="342900" indent="-342900" algn="ctr">
                <a:lnSpc>
                  <a:spcPct val="80000"/>
                </a:lnSpc>
              </a:pPr>
              <a:r>
                <a:rPr lang="en-US" altLang="zh-CN" sz="2000"/>
                <a:t>Code</a:t>
              </a:r>
            </a:p>
          </p:txBody>
        </p:sp>
        <p:sp>
          <p:nvSpPr>
            <p:cNvPr id="1258503" name="AutoShape 7"/>
            <p:cNvSpPr>
              <a:spLocks noChangeArrowheads="1"/>
            </p:cNvSpPr>
            <p:nvPr/>
          </p:nvSpPr>
          <p:spPr bwMode="auto">
            <a:xfrm>
              <a:off x="158" y="1298"/>
              <a:ext cx="903" cy="318"/>
            </a:xfrm>
            <a:prstGeom prst="notchedRightArrow">
              <a:avLst>
                <a:gd name="adj1" fmla="val 50000"/>
                <a:gd name="adj2" fmla="val 70991"/>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en-US" altLang="zh-CN" sz="1600" b="1">
                  <a:solidFill>
                    <a:srgbClr val="FF0000"/>
                  </a:solidFill>
                </a:rPr>
                <a:t>Editor</a:t>
              </a:r>
            </a:p>
          </p:txBody>
        </p:sp>
        <p:sp>
          <p:nvSpPr>
            <p:cNvPr id="1258504" name="Oval 8"/>
            <p:cNvSpPr>
              <a:spLocks noChangeArrowheads="1"/>
            </p:cNvSpPr>
            <p:nvPr/>
          </p:nvSpPr>
          <p:spPr bwMode="auto">
            <a:xfrm>
              <a:off x="1106" y="3294"/>
              <a:ext cx="969" cy="725"/>
            </a:xfrm>
            <a:prstGeom prst="ellipse">
              <a:avLst/>
            </a:prstGeom>
            <a:solidFill>
              <a:schemeClr val="accent1"/>
            </a:solidFill>
            <a:ln w="9525" algn="ctr">
              <a:solidFill>
                <a:schemeClr val="tx1"/>
              </a:solidFill>
              <a:round/>
              <a:headEnd/>
              <a:tailEnd/>
            </a:ln>
            <a:effectLst/>
          </p:spPr>
          <p:txBody>
            <a:bodyPr wrap="none" anchor="ctr"/>
            <a:lstStyle/>
            <a:p>
              <a:pPr marL="342900" indent="-342900" algn="ctr">
                <a:lnSpc>
                  <a:spcPct val="80000"/>
                </a:lnSpc>
              </a:pPr>
              <a:r>
                <a:rPr lang="en-US" altLang="zh-CN" sz="2000"/>
                <a:t>Executable</a:t>
              </a:r>
            </a:p>
            <a:p>
              <a:pPr marL="342900" indent="-342900" algn="ctr">
                <a:lnSpc>
                  <a:spcPct val="80000"/>
                </a:lnSpc>
              </a:pPr>
              <a:r>
                <a:rPr lang="en-US" altLang="zh-CN" sz="2000"/>
                <a:t>File</a:t>
              </a:r>
            </a:p>
          </p:txBody>
        </p:sp>
        <p:sp>
          <p:nvSpPr>
            <p:cNvPr id="1258505" name="AutoShape 9"/>
            <p:cNvSpPr>
              <a:spLocks noChangeArrowheads="1"/>
            </p:cNvSpPr>
            <p:nvPr/>
          </p:nvSpPr>
          <p:spPr bwMode="auto">
            <a:xfrm>
              <a:off x="2075" y="3475"/>
              <a:ext cx="1984" cy="318"/>
            </a:xfrm>
            <a:prstGeom prst="notchedRightArrow">
              <a:avLst>
                <a:gd name="adj1" fmla="val 50000"/>
                <a:gd name="adj2" fmla="val 155975"/>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en-US" altLang="zh-CN" sz="1600" b="1">
                  <a:solidFill>
                    <a:srgbClr val="FF0000"/>
                  </a:solidFill>
                </a:rPr>
                <a:t>Excute</a:t>
              </a:r>
            </a:p>
          </p:txBody>
        </p:sp>
        <p:sp>
          <p:nvSpPr>
            <p:cNvPr id="1258506" name="AutoShape 10"/>
            <p:cNvSpPr>
              <a:spLocks noChangeArrowheads="1"/>
            </p:cNvSpPr>
            <p:nvPr/>
          </p:nvSpPr>
          <p:spPr bwMode="auto">
            <a:xfrm rot="2326679">
              <a:off x="1791" y="1797"/>
              <a:ext cx="749" cy="318"/>
            </a:xfrm>
            <a:prstGeom prst="notchedRightArrow">
              <a:avLst>
                <a:gd name="adj1" fmla="val 50000"/>
                <a:gd name="adj2" fmla="val 58884"/>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en-US" altLang="zh-CN" sz="1600">
                  <a:solidFill>
                    <a:srgbClr val="FF0000"/>
                  </a:solidFill>
                </a:rPr>
                <a:t>Compile</a:t>
              </a:r>
            </a:p>
          </p:txBody>
        </p:sp>
        <p:sp>
          <p:nvSpPr>
            <p:cNvPr id="1258507" name="AutoShape 11"/>
            <p:cNvSpPr>
              <a:spLocks noChangeArrowheads="1"/>
            </p:cNvSpPr>
            <p:nvPr/>
          </p:nvSpPr>
          <p:spPr bwMode="auto">
            <a:xfrm>
              <a:off x="4059" y="3113"/>
              <a:ext cx="1180" cy="725"/>
            </a:xfrm>
            <a:prstGeom prst="horizontalScroll">
              <a:avLst>
                <a:gd name="adj" fmla="val 12500"/>
              </a:avLst>
            </a:prstGeom>
            <a:solidFill>
              <a:srgbClr val="FF99CC"/>
            </a:solidFill>
            <a:ln w="9525">
              <a:solidFill>
                <a:schemeClr val="tx1"/>
              </a:solidFill>
              <a:round/>
              <a:headEnd/>
              <a:tailEnd/>
            </a:ln>
            <a:effectLst/>
          </p:spPr>
          <p:txBody>
            <a:bodyPr wrap="none" anchor="ctr"/>
            <a:lstStyle/>
            <a:p>
              <a:pPr marL="342900" indent="-342900" algn="ctr">
                <a:lnSpc>
                  <a:spcPct val="80000"/>
                </a:lnSpc>
              </a:pPr>
              <a:r>
                <a:rPr lang="en-US" altLang="zh-CN" b="1">
                  <a:solidFill>
                    <a:srgbClr val="0000FF"/>
                  </a:solidFill>
                  <a:ea typeface="楷体_GB2312" pitchFamily="49" charset="-122"/>
                </a:rPr>
                <a:t>Run</a:t>
              </a:r>
              <a:endParaRPr lang="zh-CN" altLang="en-US" b="1">
                <a:solidFill>
                  <a:srgbClr val="0000FF"/>
                </a:solidFill>
                <a:ea typeface="楷体_GB2312" pitchFamily="49" charset="-122"/>
              </a:endParaRPr>
            </a:p>
          </p:txBody>
        </p:sp>
        <p:sp>
          <p:nvSpPr>
            <p:cNvPr id="1258508" name="AutoShape 12"/>
            <p:cNvSpPr>
              <a:spLocks noChangeArrowheads="1"/>
            </p:cNvSpPr>
            <p:nvPr/>
          </p:nvSpPr>
          <p:spPr bwMode="auto">
            <a:xfrm rot="5400000">
              <a:off x="2916" y="504"/>
              <a:ext cx="1814" cy="3584"/>
            </a:xfrm>
            <a:custGeom>
              <a:avLst/>
              <a:gdLst>
                <a:gd name="G0" fmla="+- 12621 0 0"/>
                <a:gd name="G1" fmla="+- 5481 0 0"/>
                <a:gd name="G2" fmla="+- 12158 0 5481"/>
                <a:gd name="G3" fmla="+- G2 0 5481"/>
                <a:gd name="G4" fmla="*/ G3 32768 32059"/>
                <a:gd name="G5" fmla="*/ G4 1 2"/>
                <a:gd name="G6" fmla="+- 21600 0 12621"/>
                <a:gd name="G7" fmla="*/ G6 5481 6079"/>
                <a:gd name="G8" fmla="+- G7 12621 0"/>
                <a:gd name="T0" fmla="*/ 12621 w 21600"/>
                <a:gd name="T1" fmla="*/ 0 h 21600"/>
                <a:gd name="T2" fmla="*/ 12621 w 21600"/>
                <a:gd name="T3" fmla="*/ 12158 h 21600"/>
                <a:gd name="T4" fmla="*/ 611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2621" y="0"/>
                  </a:lnTo>
                  <a:lnTo>
                    <a:pt x="12621" y="5481"/>
                  </a:lnTo>
                  <a:lnTo>
                    <a:pt x="12427" y="5481"/>
                  </a:lnTo>
                  <a:cubicBezTo>
                    <a:pt x="5564" y="5481"/>
                    <a:pt x="0" y="8470"/>
                    <a:pt x="0" y="12158"/>
                  </a:cubicBezTo>
                  <a:lnTo>
                    <a:pt x="0" y="21600"/>
                  </a:lnTo>
                  <a:lnTo>
                    <a:pt x="1222" y="21600"/>
                  </a:lnTo>
                  <a:lnTo>
                    <a:pt x="1222" y="12158"/>
                  </a:lnTo>
                  <a:cubicBezTo>
                    <a:pt x="1222" y="9131"/>
                    <a:pt x="6239" y="6677"/>
                    <a:pt x="12427" y="6677"/>
                  </a:cubicBezTo>
                  <a:lnTo>
                    <a:pt x="12621" y="6677"/>
                  </a:lnTo>
                  <a:lnTo>
                    <a:pt x="12621" y="12158"/>
                  </a:lnTo>
                  <a:close/>
                </a:path>
              </a:pathLst>
            </a:custGeom>
            <a:solidFill>
              <a:schemeClr val="accent1"/>
            </a:solidFill>
            <a:ln w="9525" algn="ctr">
              <a:solidFill>
                <a:schemeClr val="tx1"/>
              </a:solidFill>
              <a:miter lim="800000"/>
              <a:headEnd/>
              <a:tailEnd/>
            </a:ln>
            <a:effectLst/>
          </p:spPr>
          <p:txBody>
            <a:bodyPr rot="10800000" vert="eaVert" wrap="none" anchor="ctr"/>
            <a:lstStyle/>
            <a:p>
              <a:pPr marL="342900" indent="-342900" algn="ctr">
                <a:lnSpc>
                  <a:spcPct val="80000"/>
                </a:lnSpc>
              </a:pPr>
              <a:r>
                <a:rPr lang="en-US" altLang="zh-CN" sz="2000" b="1">
                  <a:solidFill>
                    <a:srgbClr val="FF0000"/>
                  </a:solidFill>
                </a:rPr>
                <a:t>Interpreter</a:t>
              </a:r>
              <a:endParaRPr lang="zh-CN" altLang="en-US" sz="2000" b="1">
                <a:solidFill>
                  <a:srgbClr val="FF0000"/>
                </a:solidFill>
              </a:endParaRPr>
            </a:p>
          </p:txBody>
        </p:sp>
        <p:sp>
          <p:nvSpPr>
            <p:cNvPr id="1258509" name="AutoShape 13"/>
            <p:cNvSpPr>
              <a:spLocks noChangeArrowheads="1"/>
            </p:cNvSpPr>
            <p:nvPr/>
          </p:nvSpPr>
          <p:spPr bwMode="auto">
            <a:xfrm>
              <a:off x="1370" y="1842"/>
              <a:ext cx="397" cy="363"/>
            </a:xfrm>
            <a:prstGeom prst="downArrow">
              <a:avLst>
                <a:gd name="adj1" fmla="val 50000"/>
                <a:gd name="adj2" fmla="val 25000"/>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zh-CN" altLang="en-US" sz="2000" b="1">
                  <a:solidFill>
                    <a:srgbClr val="FF0000"/>
                  </a:solidFill>
                </a:rPr>
                <a:t>编</a:t>
              </a:r>
            </a:p>
            <a:p>
              <a:pPr marL="342900" indent="-342900" algn="ctr">
                <a:lnSpc>
                  <a:spcPct val="80000"/>
                </a:lnSpc>
              </a:pPr>
              <a:r>
                <a:rPr lang="zh-CN" altLang="en-US" sz="2000" b="1">
                  <a:solidFill>
                    <a:srgbClr val="FF0000"/>
                  </a:solidFill>
                </a:rPr>
                <a:t>译</a:t>
              </a:r>
            </a:p>
          </p:txBody>
        </p:sp>
        <p:sp>
          <p:nvSpPr>
            <p:cNvPr id="1258510" name="AutoShape 14"/>
            <p:cNvSpPr>
              <a:spLocks noChangeArrowheads="1"/>
            </p:cNvSpPr>
            <p:nvPr/>
          </p:nvSpPr>
          <p:spPr bwMode="auto">
            <a:xfrm>
              <a:off x="1370" y="2931"/>
              <a:ext cx="397" cy="363"/>
            </a:xfrm>
            <a:prstGeom prst="downArrow">
              <a:avLst>
                <a:gd name="adj1" fmla="val 50000"/>
                <a:gd name="adj2" fmla="val 25000"/>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en-US" altLang="zh-CN">
                  <a:solidFill>
                    <a:srgbClr val="FF0000"/>
                  </a:solidFill>
                </a:rPr>
                <a:t>Link</a:t>
              </a:r>
            </a:p>
          </p:txBody>
        </p:sp>
        <p:sp>
          <p:nvSpPr>
            <p:cNvPr id="1258511" name="AutoShape 15"/>
            <p:cNvSpPr>
              <a:spLocks noChangeArrowheads="1"/>
            </p:cNvSpPr>
            <p:nvPr/>
          </p:nvSpPr>
          <p:spPr bwMode="auto">
            <a:xfrm rot="-24062626">
              <a:off x="3389" y="2387"/>
              <a:ext cx="442" cy="1315"/>
            </a:xfrm>
            <a:prstGeom prst="downArrowCallout">
              <a:avLst>
                <a:gd name="adj1" fmla="val 25000"/>
                <a:gd name="adj2" fmla="val 25000"/>
                <a:gd name="adj3" fmla="val 49585"/>
                <a:gd name="adj4" fmla="val 47838"/>
              </a:avLst>
            </a:prstGeom>
            <a:solidFill>
              <a:schemeClr val="accent1"/>
            </a:solidFill>
            <a:ln w="9525" algn="ctr">
              <a:solidFill>
                <a:schemeClr val="tx1"/>
              </a:solidFill>
              <a:miter lim="800000"/>
              <a:headEnd/>
              <a:tailEnd/>
            </a:ln>
            <a:effectLst/>
          </p:spPr>
          <p:txBody>
            <a:bodyPr vert="eaVert" wrap="none" anchor="ctr"/>
            <a:lstStyle/>
            <a:p>
              <a:pPr marL="342900" indent="-342900" algn="ctr">
                <a:lnSpc>
                  <a:spcPct val="80000"/>
                </a:lnSpc>
              </a:pPr>
              <a:r>
                <a:rPr lang="en-US" altLang="zh-CN"/>
                <a:t>interpreter</a:t>
              </a:r>
              <a:endParaRPr lang="zh-CN" altLang="en-US"/>
            </a:p>
          </p:txBody>
        </p:sp>
        <p:sp>
          <p:nvSpPr>
            <p:cNvPr id="1258512" name="AutoShape 16"/>
            <p:cNvSpPr>
              <a:spLocks noChangeArrowheads="1"/>
            </p:cNvSpPr>
            <p:nvPr/>
          </p:nvSpPr>
          <p:spPr bwMode="auto">
            <a:xfrm>
              <a:off x="348" y="2523"/>
              <a:ext cx="660" cy="454"/>
            </a:xfrm>
            <a:prstGeom prst="flowChartMagneticTape">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en-US" altLang="zh-CN"/>
                <a:t>Static</a:t>
              </a:r>
            </a:p>
            <a:p>
              <a:pPr marL="342900" indent="-342900" algn="ctr">
                <a:lnSpc>
                  <a:spcPct val="80000"/>
                </a:lnSpc>
              </a:pPr>
              <a:r>
                <a:rPr lang="en-US" altLang="zh-CN"/>
                <a:t>Libary</a:t>
              </a:r>
            </a:p>
          </p:txBody>
        </p:sp>
        <p:sp>
          <p:nvSpPr>
            <p:cNvPr id="1258513" name="Line 17"/>
            <p:cNvSpPr>
              <a:spLocks noChangeShapeType="1"/>
            </p:cNvSpPr>
            <p:nvPr/>
          </p:nvSpPr>
          <p:spPr bwMode="auto">
            <a:xfrm>
              <a:off x="1008" y="2931"/>
              <a:ext cx="485" cy="181"/>
            </a:xfrm>
            <a:prstGeom prst="line">
              <a:avLst/>
            </a:prstGeom>
            <a:noFill/>
            <a:ln w="38100">
              <a:solidFill>
                <a:srgbClr val="800000"/>
              </a:solidFill>
              <a:round/>
              <a:headEnd/>
              <a:tailEnd type="triangle" w="med" len="med"/>
            </a:ln>
            <a:effectLst/>
          </p:spPr>
          <p:txBody>
            <a:bodyPr/>
            <a:lstStyle/>
            <a:p>
              <a:endParaRPr lang="zh-CN" altLang="en-US"/>
            </a:p>
          </p:txBody>
        </p:sp>
        <p:sp>
          <p:nvSpPr>
            <p:cNvPr id="1258514" name="AutoShape 18"/>
            <p:cNvSpPr>
              <a:spLocks noChangeArrowheads="1"/>
            </p:cNvSpPr>
            <p:nvPr/>
          </p:nvSpPr>
          <p:spPr bwMode="auto">
            <a:xfrm>
              <a:off x="2023" y="2976"/>
              <a:ext cx="661" cy="454"/>
            </a:xfrm>
            <a:prstGeom prst="flowChartMagneticTape">
              <a:avLst/>
            </a:prstGeom>
            <a:solidFill>
              <a:schemeClr val="accent1"/>
            </a:solidFill>
            <a:ln w="9525" algn="ctr">
              <a:solidFill>
                <a:schemeClr val="tx1"/>
              </a:solidFill>
              <a:miter lim="800000"/>
              <a:headEnd/>
              <a:tailEnd/>
            </a:ln>
            <a:effectLst/>
          </p:spPr>
          <p:txBody>
            <a:bodyPr wrap="none" anchor="ctr"/>
            <a:lstStyle/>
            <a:p>
              <a:pPr marL="342900" indent="-342900" algn="ctr">
                <a:lnSpc>
                  <a:spcPct val="80000"/>
                </a:lnSpc>
              </a:pPr>
              <a:r>
                <a:rPr lang="en-US" altLang="zh-CN"/>
                <a:t>Dynamic</a:t>
              </a:r>
            </a:p>
            <a:p>
              <a:pPr marL="342900" indent="-342900" algn="ctr">
                <a:lnSpc>
                  <a:spcPct val="80000"/>
                </a:lnSpc>
              </a:pPr>
              <a:r>
                <a:rPr lang="en-US" altLang="zh-CN"/>
                <a:t>Link Libary</a:t>
              </a:r>
              <a:endParaRPr lang="zh-CN" altLang="en-US" b="1">
                <a:solidFill>
                  <a:srgbClr val="009900"/>
                </a:solidFill>
              </a:endParaRPr>
            </a:p>
          </p:txBody>
        </p:sp>
        <p:sp>
          <p:nvSpPr>
            <p:cNvPr id="1258515" name="Line 19"/>
            <p:cNvSpPr>
              <a:spLocks noChangeShapeType="1"/>
            </p:cNvSpPr>
            <p:nvPr/>
          </p:nvSpPr>
          <p:spPr bwMode="auto">
            <a:xfrm>
              <a:off x="2684" y="3385"/>
              <a:ext cx="485" cy="181"/>
            </a:xfrm>
            <a:prstGeom prst="line">
              <a:avLst/>
            </a:prstGeom>
            <a:noFill/>
            <a:ln w="38100">
              <a:solidFill>
                <a:srgbClr val="800000"/>
              </a:solidFill>
              <a:round/>
              <a:headEnd/>
              <a:tailEnd type="triangle" w="med" len="med"/>
            </a:ln>
            <a:effectLst/>
          </p:spPr>
          <p:txBody>
            <a:bodyPr/>
            <a:lstStyle/>
            <a:p>
              <a:endParaRPr lang="zh-CN" altLang="en-US"/>
            </a:p>
          </p:txBody>
        </p:sp>
      </p:grpSp>
      <p:sp>
        <p:nvSpPr>
          <p:cNvPr id="1258516" name="Oval 20"/>
          <p:cNvSpPr>
            <a:spLocks noChangeArrowheads="1"/>
          </p:cNvSpPr>
          <p:nvPr/>
        </p:nvSpPr>
        <p:spPr bwMode="auto">
          <a:xfrm>
            <a:off x="1560513" y="2768606"/>
            <a:ext cx="4032250" cy="3311525"/>
          </a:xfrm>
          <a:prstGeom prst="ellipse">
            <a:avLst/>
          </a:prstGeom>
          <a:noFill/>
          <a:ln w="9525" algn="ctr">
            <a:solidFill>
              <a:srgbClr val="FF0000"/>
            </a:solidFill>
            <a:round/>
            <a:headEnd/>
            <a:tailEnd/>
          </a:ln>
          <a:effectLst/>
        </p:spPr>
        <p:txBody>
          <a:bodyPr wrap="none" anchor="ctr"/>
          <a:lstStyle/>
          <a:p>
            <a:pPr marL="342900" indent="-342900">
              <a:lnSpc>
                <a:spcPct val="80000"/>
              </a:lnSpc>
            </a:pPr>
            <a:r>
              <a:rPr lang="en-US" altLang="zh-CN" sz="2400">
                <a:solidFill>
                  <a:srgbClr val="FF33CC"/>
                </a:solidFill>
              </a:rPr>
              <a:t>C</a:t>
            </a:r>
            <a:r>
              <a:rPr lang="zh-CN" altLang="en-US" sz="2400">
                <a:solidFill>
                  <a:srgbClr val="FF33CC"/>
                </a:solidFill>
              </a:rPr>
              <a:t>、</a:t>
            </a:r>
            <a:r>
              <a:rPr lang="en-US" altLang="zh-CN" sz="2400">
                <a:solidFill>
                  <a:srgbClr val="FF33CC"/>
                </a:solidFill>
              </a:rPr>
              <a:t>C++</a:t>
            </a:r>
          </a:p>
          <a:p>
            <a:pPr marL="342900" indent="-342900">
              <a:lnSpc>
                <a:spcPct val="80000"/>
              </a:lnSpc>
            </a:pPr>
            <a:r>
              <a:rPr lang="en-US" altLang="zh-CN" sz="2400">
                <a:solidFill>
                  <a:srgbClr val="FF33CC"/>
                </a:solidFill>
              </a:rPr>
              <a:t>Pascal</a:t>
            </a:r>
          </a:p>
          <a:p>
            <a:pPr marL="342900" indent="-342900">
              <a:lnSpc>
                <a:spcPct val="80000"/>
              </a:lnSpc>
            </a:pPr>
            <a:r>
              <a:rPr lang="en-US" altLang="zh-CN" sz="2400">
                <a:solidFill>
                  <a:srgbClr val="FF33CC"/>
                </a:solidFill>
              </a:rPr>
              <a:t>Fortran</a:t>
            </a:r>
          </a:p>
        </p:txBody>
      </p:sp>
      <p:sp>
        <p:nvSpPr>
          <p:cNvPr id="1258517" name="Oval 21"/>
          <p:cNvSpPr>
            <a:spLocks noChangeArrowheads="1"/>
          </p:cNvSpPr>
          <p:nvPr/>
        </p:nvSpPr>
        <p:spPr bwMode="auto">
          <a:xfrm>
            <a:off x="7321551" y="1327155"/>
            <a:ext cx="1511300" cy="1370012"/>
          </a:xfrm>
          <a:prstGeom prst="ellipse">
            <a:avLst/>
          </a:prstGeom>
          <a:noFill/>
          <a:ln w="9525" algn="ctr">
            <a:solidFill>
              <a:srgbClr val="FF0000"/>
            </a:solidFill>
            <a:round/>
            <a:headEnd/>
            <a:tailEnd/>
          </a:ln>
          <a:effectLst/>
        </p:spPr>
        <p:txBody>
          <a:bodyPr wrap="none" anchor="ctr"/>
          <a:lstStyle/>
          <a:p>
            <a:pPr marL="342900" indent="-342900" algn="ctr">
              <a:lnSpc>
                <a:spcPct val="80000"/>
              </a:lnSpc>
            </a:pPr>
            <a:r>
              <a:rPr lang="en-US" altLang="zh-CN" sz="2400">
                <a:solidFill>
                  <a:srgbClr val="FF33CC"/>
                </a:solidFill>
              </a:rPr>
              <a:t>Basic</a:t>
            </a:r>
          </a:p>
          <a:p>
            <a:pPr marL="342900" indent="-342900" algn="ctr">
              <a:lnSpc>
                <a:spcPct val="80000"/>
              </a:lnSpc>
            </a:pPr>
            <a:r>
              <a:rPr lang="en-US" altLang="zh-CN" sz="2400">
                <a:solidFill>
                  <a:srgbClr val="FF33CC"/>
                </a:solidFill>
              </a:rPr>
              <a:t>ASP</a:t>
            </a:r>
          </a:p>
          <a:p>
            <a:pPr marL="342900" indent="-342900" algn="ctr">
              <a:lnSpc>
                <a:spcPct val="80000"/>
              </a:lnSpc>
            </a:pPr>
            <a:r>
              <a:rPr lang="en-US" altLang="zh-CN" sz="2400">
                <a:solidFill>
                  <a:srgbClr val="FF33CC"/>
                </a:solidFill>
              </a:rPr>
              <a:t>JS</a:t>
            </a:r>
          </a:p>
        </p:txBody>
      </p:sp>
      <p:sp>
        <p:nvSpPr>
          <p:cNvPr id="1258518" name="Oval 22"/>
          <p:cNvSpPr>
            <a:spLocks noChangeArrowheads="1"/>
          </p:cNvSpPr>
          <p:nvPr/>
        </p:nvSpPr>
        <p:spPr bwMode="auto">
          <a:xfrm>
            <a:off x="5087938" y="2119318"/>
            <a:ext cx="1873250" cy="1514475"/>
          </a:xfrm>
          <a:prstGeom prst="ellipse">
            <a:avLst/>
          </a:prstGeom>
          <a:noFill/>
          <a:ln w="9525" algn="ctr">
            <a:solidFill>
              <a:srgbClr val="FF0000"/>
            </a:solidFill>
            <a:round/>
            <a:headEnd/>
            <a:tailEnd/>
          </a:ln>
          <a:effectLst/>
        </p:spPr>
        <p:txBody>
          <a:bodyPr wrap="none" anchor="ctr"/>
          <a:lstStyle/>
          <a:p>
            <a:pPr marL="342900" indent="-342900" algn="r">
              <a:lnSpc>
                <a:spcPct val="80000"/>
              </a:lnSpc>
            </a:pPr>
            <a:r>
              <a:rPr lang="en-US" altLang="zh-CN" sz="2400">
                <a:solidFill>
                  <a:srgbClr val="FF33CC"/>
                </a:solidFill>
              </a:rPr>
              <a:t>Java</a:t>
            </a:r>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2"/>
          <p:cNvSpPr>
            <a:spLocks noGrp="1" noChangeArrowheads="1"/>
          </p:cNvSpPr>
          <p:nvPr>
            <p:ph type="title"/>
          </p:nvPr>
        </p:nvSpPr>
        <p:spPr/>
        <p:txBody>
          <a:bodyPr/>
          <a:lstStyle/>
          <a:p>
            <a:r>
              <a:rPr lang="en-US" altLang="zh-CN" dirty="0"/>
              <a:t>Start a C program in a file on disk to </a:t>
            </a:r>
            <a:r>
              <a:rPr lang="en-US" altLang="zh-CN" dirty="0" smtClean="0"/>
              <a:t>run 1</a:t>
            </a:r>
            <a:endParaRPr lang="zh-CN" altLang="en-US" dirty="0"/>
          </a:p>
        </p:txBody>
      </p:sp>
      <p:sp>
        <p:nvSpPr>
          <p:cNvPr id="1274883" name="Rectangle 3"/>
          <p:cNvSpPr>
            <a:spLocks noGrp="1" noChangeArrowheads="1"/>
          </p:cNvSpPr>
          <p:nvPr>
            <p:ph idx="1"/>
          </p:nvPr>
        </p:nvSpPr>
        <p:spPr>
          <a:xfrm>
            <a:off x="1127448" y="1142984"/>
            <a:ext cx="8967940" cy="5072098"/>
          </a:xfrm>
        </p:spPr>
        <p:txBody>
          <a:bodyPr/>
          <a:lstStyle/>
          <a:p>
            <a:pPr>
              <a:lnSpc>
                <a:spcPct val="80000"/>
              </a:lnSpc>
            </a:pPr>
            <a:r>
              <a:rPr lang="en-US" altLang="zh-CN" sz="2400" dirty="0">
                <a:solidFill>
                  <a:srgbClr val="0000FF"/>
                </a:solidFill>
              </a:rPr>
              <a:t>Compiling</a:t>
            </a:r>
          </a:p>
          <a:p>
            <a:pPr lvl="1">
              <a:lnSpc>
                <a:spcPct val="80000"/>
              </a:lnSpc>
            </a:pPr>
            <a:r>
              <a:rPr lang="en-US" altLang="zh-CN" sz="2000" dirty="0"/>
              <a:t>C program </a:t>
            </a:r>
            <a:r>
              <a:rPr lang="en-US" altLang="zh-CN" sz="2000" dirty="0">
                <a:sym typeface="Wingdings" pitchFamily="2" charset="2"/>
              </a:rPr>
              <a:t></a:t>
            </a:r>
            <a:r>
              <a:rPr lang="en-US" altLang="zh-CN" sz="2000" dirty="0"/>
              <a:t> assembly language program</a:t>
            </a:r>
          </a:p>
          <a:p>
            <a:pPr>
              <a:lnSpc>
                <a:spcPct val="80000"/>
              </a:lnSpc>
            </a:pPr>
            <a:r>
              <a:rPr lang="en-US" altLang="zh-CN" sz="2400" dirty="0">
                <a:solidFill>
                  <a:srgbClr val="0000FF"/>
                </a:solidFill>
              </a:rPr>
              <a:t>Assembling</a:t>
            </a:r>
          </a:p>
          <a:p>
            <a:pPr lvl="1">
              <a:lnSpc>
                <a:spcPct val="80000"/>
              </a:lnSpc>
            </a:pPr>
            <a:r>
              <a:rPr lang="en-US" altLang="zh-CN" sz="2000" dirty="0"/>
              <a:t>Assembly language program </a:t>
            </a:r>
            <a:r>
              <a:rPr lang="en-US" altLang="zh-CN" sz="2000" dirty="0">
                <a:sym typeface="Wingdings" pitchFamily="2" charset="2"/>
              </a:rPr>
              <a:t> </a:t>
            </a:r>
            <a:r>
              <a:rPr lang="en-US" altLang="zh-CN" sz="2000" dirty="0"/>
              <a:t>machine language module</a:t>
            </a:r>
          </a:p>
          <a:p>
            <a:pPr>
              <a:lnSpc>
                <a:spcPct val="80000"/>
              </a:lnSpc>
            </a:pPr>
            <a:r>
              <a:rPr lang="en-US" altLang="zh-CN" sz="2400" dirty="0">
                <a:solidFill>
                  <a:srgbClr val="0000FF"/>
                </a:solidFill>
              </a:rPr>
              <a:t>Linking</a:t>
            </a:r>
          </a:p>
          <a:p>
            <a:pPr lvl="1">
              <a:lnSpc>
                <a:spcPct val="80000"/>
              </a:lnSpc>
            </a:pPr>
            <a:r>
              <a:rPr lang="en-US" altLang="zh-CN" sz="2000" dirty="0"/>
              <a:t>Object modules (including library routine) </a:t>
            </a:r>
            <a:r>
              <a:rPr lang="en-US" altLang="zh-CN" sz="2000" dirty="0">
                <a:sym typeface="Wingdings" pitchFamily="2" charset="2"/>
              </a:rPr>
              <a:t> </a:t>
            </a:r>
            <a:r>
              <a:rPr lang="en-US" altLang="zh-CN" sz="2000" dirty="0"/>
              <a:t>executable program</a:t>
            </a:r>
          </a:p>
          <a:p>
            <a:pPr lvl="1">
              <a:lnSpc>
                <a:spcPct val="80000"/>
              </a:lnSpc>
            </a:pPr>
            <a:r>
              <a:rPr lang="en-US" altLang="zh-CN" sz="2000" dirty="0"/>
              <a:t>6 pieces of the object file for Unix systems:</a:t>
            </a:r>
          </a:p>
          <a:p>
            <a:pPr lvl="2">
              <a:lnSpc>
                <a:spcPct val="80000"/>
              </a:lnSpc>
            </a:pPr>
            <a:r>
              <a:rPr lang="en-US" altLang="zh-CN" sz="1800" dirty="0"/>
              <a:t>object file header</a:t>
            </a:r>
          </a:p>
          <a:p>
            <a:pPr lvl="2">
              <a:lnSpc>
                <a:spcPct val="80000"/>
              </a:lnSpc>
            </a:pPr>
            <a:r>
              <a:rPr lang="en-US" altLang="zh-CN" sz="1800" dirty="0"/>
              <a:t>text segment</a:t>
            </a:r>
          </a:p>
          <a:p>
            <a:pPr lvl="2">
              <a:lnSpc>
                <a:spcPct val="80000"/>
              </a:lnSpc>
            </a:pPr>
            <a:r>
              <a:rPr lang="en-US" altLang="zh-CN" sz="1800" dirty="0"/>
              <a:t>data segment</a:t>
            </a:r>
          </a:p>
          <a:p>
            <a:pPr lvl="2">
              <a:lnSpc>
                <a:spcPct val="80000"/>
              </a:lnSpc>
            </a:pPr>
            <a:r>
              <a:rPr lang="en-US" altLang="zh-CN" sz="1800" dirty="0"/>
              <a:t>relocation information</a:t>
            </a:r>
          </a:p>
          <a:p>
            <a:pPr lvl="2">
              <a:lnSpc>
                <a:spcPct val="80000"/>
              </a:lnSpc>
            </a:pPr>
            <a:r>
              <a:rPr lang="en-US" altLang="zh-CN" sz="1800" dirty="0"/>
              <a:t>symbol table</a:t>
            </a:r>
          </a:p>
          <a:p>
            <a:pPr lvl="2">
              <a:lnSpc>
                <a:spcPct val="80000"/>
              </a:lnSpc>
            </a:pPr>
            <a:r>
              <a:rPr lang="en-US" altLang="zh-CN" sz="1800" dirty="0"/>
              <a:t>debugging information</a:t>
            </a:r>
          </a:p>
          <a:p>
            <a:pPr lvl="1">
              <a:lnSpc>
                <a:spcPct val="80000"/>
              </a:lnSpc>
            </a:pPr>
            <a:r>
              <a:rPr lang="en-US" altLang="zh-CN" sz="2000" dirty="0"/>
              <a:t>Place code and data modules symbolically in memory</a:t>
            </a:r>
          </a:p>
          <a:p>
            <a:pPr lvl="1">
              <a:lnSpc>
                <a:spcPct val="80000"/>
              </a:lnSpc>
            </a:pPr>
            <a:r>
              <a:rPr lang="en-US" altLang="zh-CN" sz="2000" dirty="0"/>
              <a:t>Determine the addresses of data and instruction labels</a:t>
            </a:r>
          </a:p>
          <a:p>
            <a:pPr lvl="1">
              <a:lnSpc>
                <a:spcPct val="80000"/>
              </a:lnSpc>
            </a:pPr>
            <a:r>
              <a:rPr lang="en-US" altLang="zh-CN" sz="2000" dirty="0"/>
              <a:t>Patch both the internal and external references</a:t>
            </a:r>
            <a:endParaRPr lang="zh-CN" altLang="en-US" sz="1800" dirty="0"/>
          </a:p>
        </p:txBody>
      </p:sp>
      <p:sp>
        <p:nvSpPr>
          <p:cNvPr id="4" name="灯片编号占位符 5"/>
          <p:cNvSpPr>
            <a:spLocks noGrp="1"/>
          </p:cNvSpPr>
          <p:nvPr>
            <p:ph type="sldNum" sz="quarter" idx="4294967295"/>
          </p:nvPr>
        </p:nvSpPr>
        <p:spPr>
          <a:xfrm>
            <a:off x="8534400" y="6245225"/>
            <a:ext cx="2133600" cy="476250"/>
          </a:xfrm>
        </p:spPr>
        <p:txBody>
          <a:bodyPr/>
          <a:lstStyle/>
          <a:p>
            <a:fld id="{F75E1CFD-1DE3-4C6D-AEF8-06C598301161}" type="slidenum">
              <a:rPr lang="zh-CN" altLang="en-US"/>
              <a:pPr/>
              <a:t>68</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ChangeArrowheads="1"/>
          </p:cNvSpPr>
          <p:nvPr>
            <p:ph type="title"/>
          </p:nvPr>
        </p:nvSpPr>
        <p:spPr/>
        <p:txBody>
          <a:bodyPr/>
          <a:lstStyle/>
          <a:p>
            <a:r>
              <a:rPr lang="en-US" altLang="zh-CN" dirty="0"/>
              <a:t>Start a C program in a file on disk to run 2</a:t>
            </a:r>
            <a:endParaRPr lang="zh-CN" altLang="en-US" dirty="0"/>
          </a:p>
        </p:txBody>
      </p:sp>
      <p:sp>
        <p:nvSpPr>
          <p:cNvPr id="1275907" name="Rectangle 3"/>
          <p:cNvSpPr>
            <a:spLocks noGrp="1" noChangeArrowheads="1"/>
          </p:cNvSpPr>
          <p:nvPr>
            <p:ph idx="1"/>
          </p:nvPr>
        </p:nvSpPr>
        <p:spPr>
          <a:xfrm>
            <a:off x="1271464" y="1142984"/>
            <a:ext cx="9396536" cy="4806296"/>
          </a:xfrm>
        </p:spPr>
        <p:txBody>
          <a:bodyPr/>
          <a:lstStyle/>
          <a:p>
            <a:pPr>
              <a:lnSpc>
                <a:spcPct val="80000"/>
              </a:lnSpc>
            </a:pPr>
            <a:r>
              <a:rPr lang="en-US" altLang="zh-CN" sz="3200" dirty="0"/>
              <a:t>Loading</a:t>
            </a:r>
          </a:p>
          <a:p>
            <a:pPr lvl="1">
              <a:lnSpc>
                <a:spcPct val="80000"/>
              </a:lnSpc>
            </a:pPr>
            <a:r>
              <a:rPr lang="en-US" altLang="zh-CN" sz="2800" dirty="0"/>
              <a:t>Determine size of text and data segments</a:t>
            </a:r>
          </a:p>
          <a:p>
            <a:pPr lvl="1">
              <a:lnSpc>
                <a:spcPct val="80000"/>
              </a:lnSpc>
            </a:pPr>
            <a:r>
              <a:rPr lang="en-US" altLang="zh-CN" sz="2800" dirty="0"/>
              <a:t>Create an address space large enough</a:t>
            </a:r>
          </a:p>
          <a:p>
            <a:pPr lvl="1">
              <a:lnSpc>
                <a:spcPct val="80000"/>
              </a:lnSpc>
            </a:pPr>
            <a:r>
              <a:rPr lang="en-US" altLang="zh-CN" sz="2800" dirty="0"/>
              <a:t>Copy instructions and data from executable file to memory</a:t>
            </a:r>
          </a:p>
          <a:p>
            <a:pPr lvl="1">
              <a:lnSpc>
                <a:spcPct val="80000"/>
              </a:lnSpc>
            </a:pPr>
            <a:r>
              <a:rPr lang="en-US" altLang="zh-CN" sz="2800" dirty="0"/>
              <a:t>Copy parameters (if any) to the main program onto the stack</a:t>
            </a:r>
          </a:p>
          <a:p>
            <a:pPr lvl="1">
              <a:lnSpc>
                <a:spcPct val="80000"/>
              </a:lnSpc>
            </a:pPr>
            <a:r>
              <a:rPr lang="en-US" altLang="zh-CN" sz="2800" dirty="0"/>
              <a:t>Initialize registers and set $sp to the first free location</a:t>
            </a:r>
          </a:p>
          <a:p>
            <a:pPr lvl="1">
              <a:lnSpc>
                <a:spcPct val="80000"/>
              </a:lnSpc>
            </a:pPr>
            <a:r>
              <a:rPr lang="en-US" altLang="zh-CN" sz="2800" dirty="0"/>
              <a:t>Jump to a start-up routine</a:t>
            </a:r>
            <a:endParaRPr lang="zh-CN" altLang="en-US" sz="2800" dirty="0"/>
          </a:p>
        </p:txBody>
      </p:sp>
      <p:sp>
        <p:nvSpPr>
          <p:cNvPr id="4" name="灯片编号占位符 5"/>
          <p:cNvSpPr>
            <a:spLocks noGrp="1"/>
          </p:cNvSpPr>
          <p:nvPr>
            <p:ph type="sldNum" sz="quarter" idx="4294967295"/>
          </p:nvPr>
        </p:nvSpPr>
        <p:spPr>
          <a:xfrm>
            <a:off x="8534400" y="6245225"/>
            <a:ext cx="2133600" cy="476250"/>
          </a:xfrm>
        </p:spPr>
        <p:txBody>
          <a:bodyPr/>
          <a:lstStyle/>
          <a:p>
            <a:fld id="{2C369121-2D58-4C20-94DA-EEDF375EB2E2}" type="slidenum">
              <a:rPr lang="zh-CN" altLang="en-US"/>
              <a:pPr/>
              <a:t>69</a:t>
            </a:fld>
            <a:endParaRPr lang="en-US" altLang="zh-CN"/>
          </a:p>
        </p:txBody>
      </p:sp>
    </p:spTree>
  </p:cSld>
  <p:clrMapOvr>
    <a:masterClrMapping/>
  </p:clrMapOvr>
  <p:transition spd="med">
    <p:random/>
    <p:sndAc>
      <p:stSnd>
        <p:snd r:embed="rId2" name="chimes.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smtClean="0"/>
              <a:t>The </a:t>
            </a:r>
            <a:r>
              <a:rPr lang="en-US" altLang="en-US" dirty="0" err="1" smtClean="0"/>
              <a:t>PostPC</a:t>
            </a:r>
            <a:r>
              <a:rPr lang="en-US" altLang="en-US" dirty="0" smtClean="0"/>
              <a:t> Era</a:t>
            </a:r>
          </a:p>
        </p:txBody>
      </p:sp>
      <p:sp>
        <p:nvSpPr>
          <p:cNvPr id="14339" name="Footer Placeholder 2"/>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1978F007-6A3F-42FC-BD9C-6F0DF450B5E3}" type="slidenum">
              <a:rPr lang="en-AU" altLang="en-US" sz="1400"/>
              <a:pPr>
                <a:spcBef>
                  <a:spcPct val="0"/>
                </a:spcBef>
                <a:buClrTx/>
                <a:buSzTx/>
                <a:buFontTx/>
                <a:buNone/>
              </a:pPr>
              <a:t>7</a:t>
            </a:fld>
            <a:endParaRPr lang="en-AU" altLang="en-US" sz="1400"/>
          </a:p>
        </p:txBody>
      </p:sp>
      <p:sp>
        <p:nvSpPr>
          <p:cNvPr id="4" name="Content Placeholder 2"/>
          <p:cNvSpPr txBox="1">
            <a:spLocks/>
          </p:cNvSpPr>
          <p:nvPr/>
        </p:nvSpPr>
        <p:spPr>
          <a:xfrm>
            <a:off x="623392" y="1106355"/>
            <a:ext cx="5328592" cy="511256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90000"/>
              </a:lnSpc>
              <a:defRPr/>
            </a:pPr>
            <a:r>
              <a:rPr lang="en-US" sz="2400" kern="0" dirty="0"/>
              <a:t>Personal Mobile Device (PMD)</a:t>
            </a:r>
          </a:p>
          <a:p>
            <a:pPr lvl="1" eaLnBrk="1" hangingPunct="1">
              <a:lnSpc>
                <a:spcPct val="90000"/>
              </a:lnSpc>
              <a:defRPr/>
            </a:pPr>
            <a:r>
              <a:rPr lang="en-US" sz="2000" kern="0" dirty="0"/>
              <a:t>Battery operated</a:t>
            </a:r>
          </a:p>
          <a:p>
            <a:pPr lvl="1" eaLnBrk="1" hangingPunct="1">
              <a:lnSpc>
                <a:spcPct val="90000"/>
              </a:lnSpc>
              <a:defRPr/>
            </a:pPr>
            <a:r>
              <a:rPr lang="en-US" sz="2000" kern="0" dirty="0"/>
              <a:t>Connects to the Internet</a:t>
            </a:r>
          </a:p>
          <a:p>
            <a:pPr lvl="1" eaLnBrk="1" hangingPunct="1">
              <a:lnSpc>
                <a:spcPct val="90000"/>
              </a:lnSpc>
              <a:defRPr/>
            </a:pPr>
            <a:r>
              <a:rPr lang="en-US" sz="2000" kern="0" dirty="0"/>
              <a:t>Hundreds of dollars</a:t>
            </a:r>
          </a:p>
          <a:p>
            <a:pPr lvl="1" eaLnBrk="1" hangingPunct="1">
              <a:lnSpc>
                <a:spcPct val="90000"/>
              </a:lnSpc>
              <a:defRPr/>
            </a:pPr>
            <a:r>
              <a:rPr lang="en-US" sz="2000" kern="0" dirty="0"/>
              <a:t>Smart phones, tablets, electronic glasses</a:t>
            </a:r>
          </a:p>
          <a:p>
            <a:pPr eaLnBrk="1" hangingPunct="1">
              <a:lnSpc>
                <a:spcPct val="90000"/>
              </a:lnSpc>
              <a:defRPr/>
            </a:pPr>
            <a:endParaRPr lang="en-US" sz="2400" kern="0" dirty="0" smtClean="0"/>
          </a:p>
          <a:p>
            <a:pPr eaLnBrk="1" hangingPunct="1">
              <a:lnSpc>
                <a:spcPct val="90000"/>
              </a:lnSpc>
              <a:defRPr/>
            </a:pPr>
            <a:r>
              <a:rPr lang="en-US" sz="2400" kern="0" dirty="0" smtClean="0"/>
              <a:t>Cloud </a:t>
            </a:r>
            <a:r>
              <a:rPr lang="en-US" sz="2400" kern="0" dirty="0"/>
              <a:t>computing</a:t>
            </a:r>
          </a:p>
          <a:p>
            <a:pPr lvl="1" eaLnBrk="1" hangingPunct="1">
              <a:lnSpc>
                <a:spcPct val="90000"/>
              </a:lnSpc>
              <a:defRPr/>
            </a:pPr>
            <a:r>
              <a:rPr lang="en-US" sz="2000" kern="0" dirty="0"/>
              <a:t>Warehouse Scale Computers (WSC)</a:t>
            </a:r>
          </a:p>
          <a:p>
            <a:pPr lvl="1" eaLnBrk="1" hangingPunct="1">
              <a:lnSpc>
                <a:spcPct val="90000"/>
              </a:lnSpc>
              <a:defRPr/>
            </a:pPr>
            <a:r>
              <a:rPr lang="en-US" sz="2000" kern="0" dirty="0"/>
              <a:t>Software as a Service (</a:t>
            </a:r>
            <a:r>
              <a:rPr lang="en-US" sz="2000" kern="0" dirty="0" err="1"/>
              <a:t>SaaS</a:t>
            </a:r>
            <a:r>
              <a:rPr lang="en-US" sz="2000" kern="0" dirty="0"/>
              <a:t>)</a:t>
            </a:r>
          </a:p>
          <a:p>
            <a:pPr lvl="1" eaLnBrk="1" hangingPunct="1">
              <a:lnSpc>
                <a:spcPct val="90000"/>
              </a:lnSpc>
              <a:defRPr/>
            </a:pPr>
            <a:r>
              <a:rPr lang="en-US" sz="2000" kern="0" dirty="0"/>
              <a:t>Portion of software run on a PMD and a portion run in the Cloud</a:t>
            </a:r>
          </a:p>
          <a:p>
            <a:pPr lvl="1" eaLnBrk="1" hangingPunct="1">
              <a:lnSpc>
                <a:spcPct val="90000"/>
              </a:lnSpc>
              <a:defRPr/>
            </a:pPr>
            <a:r>
              <a:rPr lang="en-US" sz="2000" kern="0" dirty="0"/>
              <a:t>Amazon and Google</a:t>
            </a: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6238739" y="1141218"/>
            <a:ext cx="5378639" cy="3511918"/>
          </a:xfrm>
          <a:prstGeom prst="rect">
            <a:avLst/>
          </a:prstGeom>
        </p:spPr>
      </p:pic>
    </p:spTree>
    <p:extLst>
      <p:ext uri="{BB962C8B-B14F-4D97-AF65-F5344CB8AC3E}">
        <p14:creationId xmlns:p14="http://schemas.microsoft.com/office/powerpoint/2010/main" val="318026316"/>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p:txBody>
          <a:bodyPr/>
          <a:lstStyle/>
          <a:p>
            <a:r>
              <a:rPr lang="en-US" altLang="zh-CN"/>
              <a:t>A translation hierarchy</a:t>
            </a:r>
            <a:endParaRPr lang="zh-CN" altLang="en-US"/>
          </a:p>
        </p:txBody>
      </p:sp>
      <p:sp>
        <p:nvSpPr>
          <p:cNvPr id="5" name="灯片编号占位符 5"/>
          <p:cNvSpPr>
            <a:spLocks noGrp="1"/>
          </p:cNvSpPr>
          <p:nvPr>
            <p:ph type="sldNum" sz="quarter" idx="4294967295"/>
          </p:nvPr>
        </p:nvSpPr>
        <p:spPr>
          <a:xfrm>
            <a:off x="8534400" y="6245225"/>
            <a:ext cx="2133600" cy="476250"/>
          </a:xfrm>
        </p:spPr>
        <p:txBody>
          <a:bodyPr/>
          <a:lstStyle/>
          <a:p>
            <a:fld id="{970DDC6D-95EC-4F68-B92B-787EC44883C7}" type="slidenum">
              <a:rPr lang="zh-CN" altLang="en-US"/>
              <a:pPr/>
              <a:t>70</a:t>
            </a:fld>
            <a:endParaRPr lang="en-US" altLang="zh-CN"/>
          </a:p>
        </p:txBody>
      </p:sp>
      <p:pic>
        <p:nvPicPr>
          <p:cNvPr id="1276932" name="Picture 4" descr="f0321"/>
          <p:cNvPicPr>
            <a:picLocks noChangeAspect="1" noChangeArrowheads="1"/>
          </p:cNvPicPr>
          <p:nvPr/>
        </p:nvPicPr>
        <p:blipFill>
          <a:blip r:embed="rId3"/>
          <a:srcRect/>
          <a:stretch>
            <a:fillRect/>
          </a:stretch>
        </p:blipFill>
        <p:spPr bwMode="auto">
          <a:xfrm>
            <a:off x="1847528" y="1052736"/>
            <a:ext cx="6192838" cy="4991100"/>
          </a:xfrm>
          <a:prstGeom prst="rect">
            <a:avLst/>
          </a:prstGeom>
          <a:noFill/>
        </p:spPr>
      </p:pic>
    </p:spTree>
  </p:cSld>
  <p:clrMapOvr>
    <a:masterClrMapping/>
  </p:clrMapOvr>
  <p:transition spd="med">
    <p:random/>
    <p:sndAc>
      <p:stSnd>
        <p:snd r:embed="rId2" name="chimes.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a:xfrm>
            <a:off x="1199456" y="0"/>
            <a:ext cx="10704677" cy="908720"/>
          </a:xfrm>
        </p:spPr>
        <p:txBody>
          <a:bodyPr/>
          <a:lstStyle/>
          <a:p>
            <a:r>
              <a:rPr lang="en-US" altLang="zh-CN" sz="2800" dirty="0"/>
              <a:t>MIPS memory allocation for program and data</a:t>
            </a:r>
            <a:endParaRPr lang="zh-CN" altLang="en-US" sz="2800" dirty="0"/>
          </a:p>
        </p:txBody>
      </p:sp>
      <p:sp>
        <p:nvSpPr>
          <p:cNvPr id="5" name="灯片编号占位符 5"/>
          <p:cNvSpPr>
            <a:spLocks noGrp="1"/>
          </p:cNvSpPr>
          <p:nvPr>
            <p:ph type="sldNum" sz="quarter" idx="4294967295"/>
          </p:nvPr>
        </p:nvSpPr>
        <p:spPr>
          <a:xfrm>
            <a:off x="8534400" y="6245225"/>
            <a:ext cx="2133600" cy="476250"/>
          </a:xfrm>
        </p:spPr>
        <p:txBody>
          <a:bodyPr/>
          <a:lstStyle/>
          <a:p>
            <a:fld id="{F47F2BA9-4E8F-4278-9C5A-48B30D09B6C0}" type="slidenum">
              <a:rPr lang="zh-CN" altLang="en-US"/>
              <a:pPr/>
              <a:t>71</a:t>
            </a:fld>
            <a:endParaRPr lang="en-US" altLang="zh-CN"/>
          </a:p>
        </p:txBody>
      </p:sp>
      <p:pic>
        <p:nvPicPr>
          <p:cNvPr id="1277956" name="Picture 4" descr="f0322"/>
          <p:cNvPicPr>
            <a:picLocks noChangeAspect="1" noChangeArrowheads="1"/>
          </p:cNvPicPr>
          <p:nvPr/>
        </p:nvPicPr>
        <p:blipFill>
          <a:blip r:embed="rId4"/>
          <a:srcRect/>
          <a:stretch>
            <a:fillRect/>
          </a:stretch>
        </p:blipFill>
        <p:spPr bwMode="auto">
          <a:xfrm>
            <a:off x="3881422" y="1142985"/>
            <a:ext cx="4419600" cy="5040313"/>
          </a:xfrm>
          <a:prstGeom prst="rect">
            <a:avLst/>
          </a:prstGeom>
          <a:noFill/>
        </p:spPr>
      </p:pic>
      <p:sp>
        <p:nvSpPr>
          <p:cNvPr id="2" name="文本框 1"/>
          <p:cNvSpPr txBox="1"/>
          <p:nvPr/>
        </p:nvSpPr>
        <p:spPr>
          <a:xfrm>
            <a:off x="1629844" y="4509120"/>
            <a:ext cx="2027606" cy="1600438"/>
          </a:xfrm>
          <a:prstGeom prst="rect">
            <a:avLst/>
          </a:prstGeom>
          <a:noFill/>
        </p:spPr>
        <p:txBody>
          <a:bodyPr wrap="none" rtlCol="0">
            <a:spAutoFit/>
          </a:bodyPr>
          <a:lstStyle/>
          <a:p>
            <a:r>
              <a:rPr lang="en-US" altLang="zh-CN" sz="1600" dirty="0"/>
              <a:t>Access data by</a:t>
            </a:r>
          </a:p>
          <a:p>
            <a:r>
              <a:rPr lang="en-US" altLang="zh-CN" sz="1600" dirty="0"/>
              <a:t>$</a:t>
            </a:r>
            <a:r>
              <a:rPr lang="en-US" altLang="zh-CN" sz="1600" dirty="0" err="1"/>
              <a:t>gp</a:t>
            </a:r>
            <a:r>
              <a:rPr lang="en-US" altLang="zh-CN" sz="1600" dirty="0"/>
              <a:t> +/-  offset(16bit)</a:t>
            </a:r>
          </a:p>
          <a:p>
            <a:endParaRPr lang="en-US" altLang="zh-CN" sz="1600" dirty="0"/>
          </a:p>
          <a:p>
            <a:r>
              <a:rPr lang="en-US" altLang="zh-CN" sz="1600" dirty="0"/>
              <a:t>10000000x</a:t>
            </a:r>
          </a:p>
          <a:p>
            <a:r>
              <a:rPr lang="en-US" altLang="zh-CN" sz="1600" dirty="0"/>
              <a:t>   ~ 1000FFFFx</a:t>
            </a:r>
          </a:p>
          <a:p>
            <a:endParaRPr lang="en-US" altLang="zh-CN" dirty="0" smtClean="0"/>
          </a:p>
        </p:txBody>
      </p:sp>
    </p:spTree>
  </p:cSld>
  <p:clrMapOvr>
    <a:masterClrMapping/>
  </p:clrMapOvr>
  <p:transition spd="med">
    <p:random/>
    <p:sndAc>
      <p:stSnd>
        <p:snd r:embed="rId3" name="chimes.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839416" y="116632"/>
            <a:ext cx="7772400" cy="1470025"/>
          </a:xfrm>
        </p:spPr>
        <p:txBody>
          <a:bodyPr/>
          <a:lstStyle/>
          <a:p>
            <a:pPr algn="l"/>
            <a:r>
              <a:rPr lang="en-US" altLang="zh-CN" sz="3600" dirty="0" smtClean="0"/>
              <a:t>1.4 Under the covers </a:t>
            </a:r>
            <a:br>
              <a:rPr lang="en-US" altLang="zh-CN" sz="3600" dirty="0" smtClean="0"/>
            </a:br>
            <a:r>
              <a:rPr lang="en-US" altLang="zh-CN" sz="3600" dirty="0" smtClean="0"/>
              <a:t> </a:t>
            </a:r>
            <a:r>
              <a:rPr lang="en-US" altLang="zh-CN" sz="3200" dirty="0"/>
              <a:t>computer </a:t>
            </a:r>
            <a:r>
              <a:rPr lang="en-US" altLang="zh-CN" sz="3200" dirty="0" smtClean="0"/>
              <a:t>hardware system</a:t>
            </a:r>
            <a:endParaRPr lang="en-US" altLang="zh-CN" sz="3600" dirty="0"/>
          </a:p>
        </p:txBody>
      </p:sp>
      <p:sp>
        <p:nvSpPr>
          <p:cNvPr id="5" name="Rectangle 6"/>
          <p:cNvSpPr>
            <a:spLocks noGrp="1" noChangeArrowheads="1"/>
          </p:cNvSpPr>
          <p:nvPr>
            <p:ph type="sldNum" sz="quarter" idx="12"/>
          </p:nvPr>
        </p:nvSpPr>
        <p:spPr>
          <a:xfrm>
            <a:off x="8077200" y="6245225"/>
            <a:ext cx="2133600" cy="476250"/>
          </a:xfrm>
          <a:prstGeom prst="rect">
            <a:avLst/>
          </a:prstGeom>
        </p:spPr>
        <p:txBody>
          <a:bodyPr/>
          <a:lstStyle/>
          <a:p>
            <a:fld id="{3915D265-858B-4522-941A-C622E72EF54B}" type="slidenum">
              <a:rPr lang="zh-CN" altLang="en-US"/>
              <a:pPr/>
              <a:t>72</a:t>
            </a:fld>
            <a:endParaRPr lang="en-US" altLang="zh-CN"/>
          </a:p>
        </p:txBody>
      </p:sp>
      <p:pic>
        <p:nvPicPr>
          <p:cNvPr id="6" name="Picture 10"/>
          <p:cNvPicPr>
            <a:picLocks noChangeAspect="1" noChangeArrowheads="1"/>
          </p:cNvPicPr>
          <p:nvPr/>
        </p:nvPicPr>
        <p:blipFill>
          <a:blip r:embed="rId3"/>
          <a:srcRect/>
          <a:stretch>
            <a:fillRect/>
          </a:stretch>
        </p:blipFill>
        <p:spPr bwMode="auto">
          <a:xfrm>
            <a:off x="1415480" y="2088102"/>
            <a:ext cx="5595013" cy="3655678"/>
          </a:xfrm>
          <a:prstGeom prst="rect">
            <a:avLst/>
          </a:prstGeom>
          <a:noFill/>
          <a:ln w="9525">
            <a:noFill/>
            <a:miter lim="800000"/>
            <a:headEnd/>
            <a:tailEnd/>
          </a:ln>
        </p:spPr>
      </p:pic>
    </p:spTree>
    <p:extLst>
      <p:ext uri="{BB962C8B-B14F-4D97-AF65-F5344CB8AC3E}">
        <p14:creationId xmlns:p14="http://schemas.microsoft.com/office/powerpoint/2010/main" val="1941485812"/>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758552E2-3EC3-41AC-A7AD-7B6B98C8C4B8}" type="slidenum">
              <a:rPr lang="en-AU" altLang="en-US" sz="1400"/>
              <a:pPr>
                <a:spcBef>
                  <a:spcPct val="0"/>
                </a:spcBef>
                <a:buClrTx/>
                <a:buSzTx/>
                <a:buFontTx/>
                <a:buNone/>
              </a:pPr>
              <a:t>73</a:t>
            </a:fld>
            <a:endParaRPr lang="en-AU" altLang="en-US" sz="1400"/>
          </a:p>
        </p:txBody>
      </p:sp>
      <p:sp>
        <p:nvSpPr>
          <p:cNvPr id="26627" name="Rectangle 2"/>
          <p:cNvSpPr>
            <a:spLocks noGrp="1" noChangeArrowheads="1"/>
          </p:cNvSpPr>
          <p:nvPr>
            <p:ph type="title"/>
          </p:nvPr>
        </p:nvSpPr>
        <p:spPr/>
        <p:txBody>
          <a:bodyPr/>
          <a:lstStyle/>
          <a:p>
            <a:pPr eaLnBrk="1" hangingPunct="1"/>
            <a:r>
              <a:rPr lang="en-US" altLang="en-US" smtClean="0"/>
              <a:t>Touchscreen</a:t>
            </a:r>
          </a:p>
        </p:txBody>
      </p:sp>
      <p:sp>
        <p:nvSpPr>
          <p:cNvPr id="26628" name="Rectangle 3"/>
          <p:cNvSpPr>
            <a:spLocks noGrp="1" noChangeArrowheads="1"/>
          </p:cNvSpPr>
          <p:nvPr>
            <p:ph type="body" sz="half" idx="1"/>
          </p:nvPr>
        </p:nvSpPr>
        <p:spPr>
          <a:xfrm>
            <a:off x="2208213" y="1125538"/>
            <a:ext cx="4057650" cy="5111750"/>
          </a:xfrm>
        </p:spPr>
        <p:txBody>
          <a:bodyPr/>
          <a:lstStyle/>
          <a:p>
            <a:pPr eaLnBrk="1" hangingPunct="1"/>
            <a:r>
              <a:rPr lang="en-US" altLang="en-US"/>
              <a:t>PostPC device</a:t>
            </a:r>
          </a:p>
          <a:p>
            <a:pPr eaLnBrk="1" hangingPunct="1"/>
            <a:r>
              <a:rPr lang="en-US" altLang="en-US"/>
              <a:t>Supersedes keyboard and mouse</a:t>
            </a:r>
          </a:p>
          <a:p>
            <a:pPr eaLnBrk="1" hangingPunct="1"/>
            <a:r>
              <a:rPr lang="en-US" altLang="en-US"/>
              <a:t>Resistive and Capacitive types</a:t>
            </a:r>
          </a:p>
          <a:p>
            <a:pPr lvl="1" eaLnBrk="1" hangingPunct="1"/>
            <a:r>
              <a:rPr lang="en-US" altLang="en-US"/>
              <a:t>Most tablets, smart phones use capacitive</a:t>
            </a:r>
          </a:p>
          <a:p>
            <a:pPr lvl="1" eaLnBrk="1" hangingPunct="1"/>
            <a:r>
              <a:rPr lang="en-GB" altLang="en-US"/>
              <a:t>Capacitive allows multiple touches simultaneously</a:t>
            </a:r>
            <a:endParaRPr lang="en-US" altLang="en-US"/>
          </a:p>
          <a:p>
            <a:pPr lvl="1" eaLnBrk="1" hangingPunct="1"/>
            <a:endParaRPr lang="en-US" altLang="en-US"/>
          </a:p>
        </p:txBody>
      </p:sp>
      <p:pic>
        <p:nvPicPr>
          <p:cNvPr id="26629" name="Picture 14" descr="http://wrtassoc.com/wp-content/uploads/2010/01/iPad-w-hand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364" y="1844676"/>
            <a:ext cx="3362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50921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6B436A82-C9BC-42C8-8EC4-F5D6BF289A76}" type="slidenum">
              <a:rPr lang="en-AU" altLang="en-US" sz="1400"/>
              <a:pPr>
                <a:spcBef>
                  <a:spcPct val="0"/>
                </a:spcBef>
                <a:buClrTx/>
                <a:buSzTx/>
                <a:buFontTx/>
                <a:buNone/>
              </a:pPr>
              <a:t>74</a:t>
            </a:fld>
            <a:endParaRPr lang="en-AU" altLang="en-US" sz="1400"/>
          </a:p>
        </p:txBody>
      </p:sp>
      <p:sp>
        <p:nvSpPr>
          <p:cNvPr id="28675" name="Rectangle 2"/>
          <p:cNvSpPr>
            <a:spLocks noGrp="1" noChangeArrowheads="1"/>
          </p:cNvSpPr>
          <p:nvPr>
            <p:ph type="title"/>
          </p:nvPr>
        </p:nvSpPr>
        <p:spPr/>
        <p:txBody>
          <a:bodyPr/>
          <a:lstStyle/>
          <a:p>
            <a:pPr eaLnBrk="1" hangingPunct="1"/>
            <a:r>
              <a:rPr lang="en-US" altLang="en-US" smtClean="0"/>
              <a:t>Through the Looking Glass</a:t>
            </a:r>
          </a:p>
        </p:txBody>
      </p:sp>
      <p:sp>
        <p:nvSpPr>
          <p:cNvPr id="28676" name="Rectangle 3"/>
          <p:cNvSpPr>
            <a:spLocks noGrp="1" noChangeArrowheads="1"/>
          </p:cNvSpPr>
          <p:nvPr>
            <p:ph type="body" idx="1"/>
          </p:nvPr>
        </p:nvSpPr>
        <p:spPr>
          <a:xfrm>
            <a:off x="2208214" y="1125538"/>
            <a:ext cx="8270875" cy="1727200"/>
          </a:xfrm>
        </p:spPr>
        <p:txBody>
          <a:bodyPr/>
          <a:lstStyle/>
          <a:p>
            <a:pPr eaLnBrk="1" hangingPunct="1"/>
            <a:r>
              <a:rPr lang="en-US" altLang="en-US" smtClean="0"/>
              <a:t>LCD screen: picture elements (pixels)</a:t>
            </a:r>
          </a:p>
          <a:p>
            <a:pPr lvl="1" eaLnBrk="1" hangingPunct="1"/>
            <a:r>
              <a:rPr lang="en-US" altLang="en-US" smtClean="0"/>
              <a:t>Mirrors content of frame buffer memory</a:t>
            </a:r>
          </a:p>
        </p:txBody>
      </p:sp>
      <p:pic>
        <p:nvPicPr>
          <p:cNvPr id="28677" name="Picture 6" descr="f01-06-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636838"/>
            <a:ext cx="62484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41550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1055440" y="106192"/>
            <a:ext cx="7280939" cy="955675"/>
          </a:xfrm>
        </p:spPr>
        <p:txBody>
          <a:bodyPr/>
          <a:lstStyle/>
          <a:p>
            <a:r>
              <a:rPr lang="en-US" altLang="zh-CN" dirty="0">
                <a:ea typeface="黑体" panose="02010609060101010101" pitchFamily="49" charset="-122"/>
              </a:rPr>
              <a:t>Computer organization</a:t>
            </a:r>
            <a:endParaRPr dirty="0">
              <a:ea typeface="黑体" panose="02010609060101010101" pitchFamily="49" charset="-122"/>
            </a:endParaRPr>
          </a:p>
        </p:txBody>
      </p:sp>
      <p:sp>
        <p:nvSpPr>
          <p:cNvPr id="3" name="内容占位符 2"/>
          <p:cNvSpPr>
            <a:spLocks noGrp="1"/>
          </p:cNvSpPr>
          <p:nvPr>
            <p:ph idx="1"/>
          </p:nvPr>
        </p:nvSpPr>
        <p:spPr>
          <a:xfrm>
            <a:off x="770320" y="1036888"/>
            <a:ext cx="8229600" cy="877889"/>
          </a:xfrm>
        </p:spPr>
        <p:txBody>
          <a:bodyPr/>
          <a:lstStyle/>
          <a:p>
            <a:pPr>
              <a:defRPr/>
            </a:pPr>
            <a:r>
              <a:rPr lang="en-US" altLang="zh-CN" dirty="0"/>
              <a:t>Decomposability of computer systems</a:t>
            </a:r>
            <a:endParaRPr dirty="0"/>
          </a:p>
        </p:txBody>
      </p:sp>
      <p:sp>
        <p:nvSpPr>
          <p:cNvPr id="54276" name="Text Box 4"/>
          <p:cNvSpPr txBox="1">
            <a:spLocks noChangeArrowheads="1"/>
          </p:cNvSpPr>
          <p:nvPr/>
        </p:nvSpPr>
        <p:spPr bwMode="auto">
          <a:xfrm rot="-5400000">
            <a:off x="512266" y="2816477"/>
            <a:ext cx="2843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latin typeface="Arial" panose="020B0604020202020204" pitchFamily="34" charset="0"/>
              </a:rPr>
              <a:t>Computer System</a:t>
            </a:r>
            <a:endParaRPr kumimoji="1" lang="zh-CN" altLang="en-US" sz="2400" b="1" dirty="0">
              <a:latin typeface="Arial" panose="020B0604020202020204" pitchFamily="34" charset="0"/>
            </a:endParaRPr>
          </a:p>
        </p:txBody>
      </p:sp>
      <p:sp>
        <p:nvSpPr>
          <p:cNvPr id="54277" name="Text Box 5"/>
          <p:cNvSpPr txBox="1">
            <a:spLocks noChangeArrowheads="1"/>
          </p:cNvSpPr>
          <p:nvPr/>
        </p:nvSpPr>
        <p:spPr bwMode="auto">
          <a:xfrm>
            <a:off x="4352428" y="2600577"/>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a:latin typeface="Arial" panose="020B0604020202020204" pitchFamily="34" charset="0"/>
              </a:rPr>
              <a:t>CPU</a:t>
            </a:r>
          </a:p>
        </p:txBody>
      </p:sp>
      <p:sp>
        <p:nvSpPr>
          <p:cNvPr id="54278" name="Text Box 6"/>
          <p:cNvSpPr txBox="1">
            <a:spLocks noChangeArrowheads="1"/>
          </p:cNvSpPr>
          <p:nvPr/>
        </p:nvSpPr>
        <p:spPr bwMode="auto">
          <a:xfrm>
            <a:off x="4287341" y="3826127"/>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C00000"/>
                </a:solidFill>
                <a:latin typeface="Arial" panose="020B0604020202020204" pitchFamily="34" charset="0"/>
              </a:rPr>
              <a:t>Memory </a:t>
            </a:r>
          </a:p>
        </p:txBody>
      </p:sp>
      <p:sp>
        <p:nvSpPr>
          <p:cNvPr id="54279" name="Text Box 7"/>
          <p:cNvSpPr txBox="1">
            <a:spLocks noChangeArrowheads="1"/>
          </p:cNvSpPr>
          <p:nvPr/>
        </p:nvSpPr>
        <p:spPr bwMode="auto">
          <a:xfrm>
            <a:off x="4363541" y="5058027"/>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C00000"/>
                </a:solidFill>
                <a:latin typeface="Arial" panose="020B0604020202020204" pitchFamily="34" charset="0"/>
              </a:rPr>
              <a:t>I/O interface</a:t>
            </a:r>
          </a:p>
        </p:txBody>
      </p:sp>
      <p:sp>
        <p:nvSpPr>
          <p:cNvPr id="54280" name="Text Box 8"/>
          <p:cNvSpPr txBox="1">
            <a:spLocks noChangeArrowheads="1"/>
          </p:cNvSpPr>
          <p:nvPr/>
        </p:nvSpPr>
        <p:spPr bwMode="auto">
          <a:xfrm>
            <a:off x="5231904" y="1914777"/>
            <a:ext cx="2160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C00000"/>
                </a:solidFill>
                <a:latin typeface="Arial" panose="020B0604020202020204" pitchFamily="34" charset="0"/>
              </a:rPr>
              <a:t>Control unit  </a:t>
            </a:r>
          </a:p>
        </p:txBody>
      </p:sp>
      <p:sp>
        <p:nvSpPr>
          <p:cNvPr id="54281" name="Text Box 9"/>
          <p:cNvSpPr txBox="1">
            <a:spLocks noChangeArrowheads="1"/>
          </p:cNvSpPr>
          <p:nvPr/>
        </p:nvSpPr>
        <p:spPr bwMode="auto">
          <a:xfrm>
            <a:off x="5231904" y="2929189"/>
            <a:ext cx="1582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C00000"/>
                </a:solidFill>
                <a:latin typeface="Arial" panose="020B0604020202020204" pitchFamily="34" charset="0"/>
              </a:rPr>
              <a:t>Datapath</a:t>
            </a:r>
            <a:r>
              <a:rPr kumimoji="1" lang="en-US" altLang="zh-CN" sz="2400" b="1" dirty="0">
                <a:latin typeface="Arial" panose="020B0604020202020204" pitchFamily="34" charset="0"/>
              </a:rPr>
              <a:t>  </a:t>
            </a:r>
          </a:p>
        </p:txBody>
      </p:sp>
      <p:sp>
        <p:nvSpPr>
          <p:cNvPr id="54282" name="Text Box 10"/>
          <p:cNvSpPr txBox="1">
            <a:spLocks noChangeArrowheads="1"/>
          </p:cNvSpPr>
          <p:nvPr/>
        </p:nvSpPr>
        <p:spPr bwMode="auto">
          <a:xfrm>
            <a:off x="7137558" y="2287227"/>
            <a:ext cx="3464994"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300"/>
              </a:spcBef>
              <a:buNone/>
            </a:pPr>
            <a:r>
              <a:rPr kumimoji="1" lang="en-US" altLang="zh-CN" sz="2400" b="1" dirty="0">
                <a:latin typeface="Times New Roman" panose="02020603050405020304" pitchFamily="18" charset="0"/>
                <a:cs typeface="Times New Roman" panose="02020603050405020304" pitchFamily="18" charset="0"/>
              </a:rPr>
              <a:t>Path:  </a:t>
            </a:r>
            <a:r>
              <a:rPr lang="en-US" altLang="zh-CN" sz="2400" dirty="0">
                <a:latin typeface="Times New Roman" panose="02020603050405020304" pitchFamily="18" charset="0"/>
                <a:cs typeface="Times New Roman" panose="02020603050405020304" pitchFamily="18" charset="0"/>
              </a:rPr>
              <a:t>multiplexors</a:t>
            </a:r>
            <a:endParaRPr kumimoji="1" lang="en-US" altLang="zh-CN" sz="2400" b="1" dirty="0">
              <a:latin typeface="Times New Roman" panose="02020603050405020304" pitchFamily="18" charset="0"/>
              <a:cs typeface="Times New Roman" panose="02020603050405020304" pitchFamily="18" charset="0"/>
            </a:endParaRPr>
          </a:p>
          <a:p>
            <a:pPr eaLnBrk="1" hangingPunct="1">
              <a:spcBef>
                <a:spcPts val="300"/>
              </a:spcBef>
              <a:buNone/>
            </a:pPr>
            <a:r>
              <a:rPr kumimoji="1" lang="en-US" altLang="zh-CN" sz="2400" b="1" dirty="0">
                <a:latin typeface="Times New Roman" panose="02020603050405020304" pitchFamily="18" charset="0"/>
                <a:cs typeface="Times New Roman" panose="02020603050405020304" pitchFamily="18" charset="0"/>
              </a:rPr>
              <a:t>ALU:  </a:t>
            </a:r>
            <a:r>
              <a:rPr lang="en-US" altLang="zh-CN" sz="2400" dirty="0">
                <a:latin typeface="Times New Roman" panose="02020603050405020304" pitchFamily="18" charset="0"/>
                <a:cs typeface="Times New Roman" panose="02020603050405020304" pitchFamily="18" charset="0"/>
              </a:rPr>
              <a:t>adder, multiplier</a:t>
            </a:r>
          </a:p>
          <a:p>
            <a:pPr eaLnBrk="1" hangingPunct="1">
              <a:spcBef>
                <a:spcPts val="300"/>
              </a:spcBef>
              <a:buFontTx/>
              <a:buNone/>
            </a:pPr>
            <a:r>
              <a:rPr kumimoji="1" lang="en-US" altLang="zh-CN" sz="2400" b="1" dirty="0">
                <a:latin typeface="Times New Roman" panose="02020603050405020304" pitchFamily="18" charset="0"/>
                <a:cs typeface="Times New Roman" panose="02020603050405020304" pitchFamily="18" charset="0"/>
              </a:rPr>
              <a:t>Registers</a:t>
            </a:r>
          </a:p>
          <a:p>
            <a:pPr eaLnBrk="1" hangingPunct="1">
              <a:spcBef>
                <a:spcPts val="300"/>
              </a:spcBef>
              <a:buFontTx/>
              <a:buNone/>
            </a:pPr>
            <a:r>
              <a:rPr kumimoji="1" lang="en-US" altLang="zh-CN" sz="2400" b="1" dirty="0">
                <a:latin typeface="Times New Roman" panose="02020603050405020304" pitchFamily="18" charset="0"/>
                <a:cs typeface="Times New Roman" panose="02020603050405020304" pitchFamily="18" charset="0"/>
              </a:rPr>
              <a:t>……</a:t>
            </a:r>
          </a:p>
        </p:txBody>
      </p:sp>
      <p:sp>
        <p:nvSpPr>
          <p:cNvPr id="54283" name="AutoShape 11"/>
          <p:cNvSpPr>
            <a:spLocks/>
          </p:cNvSpPr>
          <p:nvPr/>
        </p:nvSpPr>
        <p:spPr bwMode="auto">
          <a:xfrm>
            <a:off x="4003179" y="2778377"/>
            <a:ext cx="288925" cy="2520950"/>
          </a:xfrm>
          <a:prstGeom prst="leftBrace">
            <a:avLst>
              <a:gd name="adj1" fmla="val 72711"/>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4" name="AutoShape 12"/>
          <p:cNvSpPr>
            <a:spLocks/>
          </p:cNvSpPr>
          <p:nvPr/>
        </p:nvSpPr>
        <p:spPr bwMode="auto">
          <a:xfrm>
            <a:off x="5095379" y="2122740"/>
            <a:ext cx="179387" cy="1089025"/>
          </a:xfrm>
          <a:prstGeom prst="leftBrace">
            <a:avLst>
              <a:gd name="adj1" fmla="val 64502"/>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5" name="AutoShape 13"/>
          <p:cNvSpPr>
            <a:spLocks/>
          </p:cNvSpPr>
          <p:nvPr/>
        </p:nvSpPr>
        <p:spPr bwMode="auto">
          <a:xfrm>
            <a:off x="6814640" y="2372965"/>
            <a:ext cx="179387" cy="1463674"/>
          </a:xfrm>
          <a:prstGeom prst="leftBrace">
            <a:avLst>
              <a:gd name="adj1" fmla="val 64684"/>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6" name="AutoShape 12"/>
          <p:cNvSpPr>
            <a:spLocks/>
          </p:cNvSpPr>
          <p:nvPr/>
        </p:nvSpPr>
        <p:spPr bwMode="auto">
          <a:xfrm>
            <a:off x="6238379" y="4364290"/>
            <a:ext cx="212725" cy="1622425"/>
          </a:xfrm>
          <a:prstGeom prst="leftBrace">
            <a:avLst>
              <a:gd name="adj1" fmla="val 65040"/>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7" name="AutoShape 11"/>
          <p:cNvSpPr>
            <a:spLocks/>
          </p:cNvSpPr>
          <p:nvPr/>
        </p:nvSpPr>
        <p:spPr bwMode="auto">
          <a:xfrm>
            <a:off x="2220416" y="1843339"/>
            <a:ext cx="269875" cy="2185988"/>
          </a:xfrm>
          <a:prstGeom prst="leftBrace">
            <a:avLst>
              <a:gd name="adj1" fmla="val 72638"/>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000" b="1">
              <a:latin typeface="Arial" panose="020B0604020202020204" pitchFamily="34" charset="0"/>
            </a:endParaRPr>
          </a:p>
        </p:txBody>
      </p:sp>
      <p:sp>
        <p:nvSpPr>
          <p:cNvPr id="54288" name="矩形 16"/>
          <p:cNvSpPr>
            <a:spLocks noChangeArrowheads="1"/>
          </p:cNvSpPr>
          <p:nvPr/>
        </p:nvSpPr>
        <p:spPr bwMode="auto">
          <a:xfrm>
            <a:off x="2490290" y="3800727"/>
            <a:ext cx="1589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a:latin typeface="Arial" panose="020B0604020202020204" pitchFamily="34" charset="0"/>
              </a:rPr>
              <a:t>Hardware</a:t>
            </a:r>
            <a:endParaRPr kumimoji="1" lang="zh-CN" altLang="en-US" sz="2400" b="1">
              <a:latin typeface="Arial" panose="020B0604020202020204" pitchFamily="34" charset="0"/>
            </a:endParaRPr>
          </a:p>
        </p:txBody>
      </p:sp>
      <p:sp>
        <p:nvSpPr>
          <p:cNvPr id="54289" name="矩形 17"/>
          <p:cNvSpPr>
            <a:spLocks noChangeArrowheads="1"/>
          </p:cNvSpPr>
          <p:nvPr/>
        </p:nvSpPr>
        <p:spPr bwMode="auto">
          <a:xfrm>
            <a:off x="2547441" y="1619503"/>
            <a:ext cx="1484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dirty="0">
                <a:latin typeface="Arial" panose="020B0604020202020204" pitchFamily="34" charset="0"/>
              </a:rPr>
              <a:t>Software</a:t>
            </a:r>
            <a:endParaRPr kumimoji="1" lang="zh-CN" altLang="en-US" sz="2400" b="1" dirty="0">
              <a:latin typeface="Arial" panose="020B0604020202020204" pitchFamily="34" charset="0"/>
            </a:endParaRPr>
          </a:p>
        </p:txBody>
      </p:sp>
      <p:sp>
        <p:nvSpPr>
          <p:cNvPr id="54290" name="Text Box 10"/>
          <p:cNvSpPr txBox="1">
            <a:spLocks noChangeArrowheads="1"/>
          </p:cNvSpPr>
          <p:nvPr/>
        </p:nvSpPr>
        <p:spPr bwMode="auto">
          <a:xfrm>
            <a:off x="6460629" y="4291265"/>
            <a:ext cx="2585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None/>
            </a:pPr>
            <a:r>
              <a:rPr kumimoji="1" lang="en-US" altLang="zh-CN" sz="2400" b="1" dirty="0">
                <a:latin typeface="Times New Roman" panose="02020603050405020304" pitchFamily="18" charset="0"/>
                <a:cs typeface="Times New Roman" panose="02020603050405020304" pitchFamily="18" charset="0"/>
              </a:rPr>
              <a:t>Input: </a:t>
            </a:r>
            <a:r>
              <a:rPr kumimoji="1" lang="en-US" altLang="zh-CN" sz="2400" b="1" dirty="0">
                <a:solidFill>
                  <a:srgbClr val="003399"/>
                </a:solidFill>
                <a:latin typeface="Times New Roman" panose="02020603050405020304" pitchFamily="18" charset="0"/>
                <a:cs typeface="Times New Roman" panose="02020603050405020304" pitchFamily="18" charset="0"/>
              </a:rPr>
              <a:t>keyboard</a:t>
            </a:r>
          </a:p>
        </p:txBody>
      </p:sp>
      <p:sp>
        <p:nvSpPr>
          <p:cNvPr id="54291" name="Text Box 10"/>
          <p:cNvSpPr txBox="1">
            <a:spLocks noChangeArrowheads="1"/>
          </p:cNvSpPr>
          <p:nvPr/>
        </p:nvSpPr>
        <p:spPr bwMode="auto">
          <a:xfrm>
            <a:off x="6423741" y="5031894"/>
            <a:ext cx="41876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None/>
            </a:pPr>
            <a:r>
              <a:rPr kumimoji="1" lang="en-US" altLang="zh-CN" sz="2400" b="1" dirty="0">
                <a:latin typeface="Times New Roman" panose="02020603050405020304" pitchFamily="18" charset="0"/>
                <a:cs typeface="Times New Roman" panose="02020603050405020304" pitchFamily="18" charset="0"/>
              </a:rPr>
              <a:t>Bidirectional: </a:t>
            </a:r>
            <a:r>
              <a:rPr kumimoji="1" lang="en-US" altLang="zh-CN" sz="2400" b="1" dirty="0">
                <a:solidFill>
                  <a:srgbClr val="003399"/>
                </a:solidFill>
                <a:latin typeface="Times New Roman" panose="02020603050405020304" pitchFamily="18" charset="0"/>
                <a:cs typeface="Times New Roman" panose="02020603050405020304" pitchFamily="18" charset="0"/>
              </a:rPr>
              <a:t>RS-232,USB</a:t>
            </a:r>
          </a:p>
        </p:txBody>
      </p:sp>
      <p:sp>
        <p:nvSpPr>
          <p:cNvPr id="54292" name="Text Box 10"/>
          <p:cNvSpPr txBox="1">
            <a:spLocks noChangeArrowheads="1"/>
          </p:cNvSpPr>
          <p:nvPr/>
        </p:nvSpPr>
        <p:spPr bwMode="auto">
          <a:xfrm>
            <a:off x="6435228" y="5691440"/>
            <a:ext cx="3547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None/>
            </a:pPr>
            <a:r>
              <a:rPr kumimoji="1" lang="en-US" altLang="zh-CN" sz="2400" b="1" dirty="0">
                <a:latin typeface="Times New Roman" panose="02020603050405020304" pitchFamily="18" charset="0"/>
                <a:cs typeface="Times New Roman" panose="02020603050405020304" pitchFamily="18" charset="0"/>
              </a:rPr>
              <a:t>Output: </a:t>
            </a:r>
            <a:r>
              <a:rPr kumimoji="1" lang="en-US" altLang="zh-CN" sz="2400" b="1" dirty="0">
                <a:solidFill>
                  <a:srgbClr val="003399"/>
                </a:solidFill>
                <a:latin typeface="Times New Roman" panose="02020603050405020304" pitchFamily="18" charset="0"/>
                <a:cs typeface="Times New Roman" panose="02020603050405020304" pitchFamily="18" charset="0"/>
              </a:rPr>
              <a:t>VGA</a:t>
            </a:r>
            <a:r>
              <a:rPr kumimoji="1" lang="zh-CN" altLang="en-US" sz="2400" b="1" dirty="0">
                <a:solidFill>
                  <a:srgbClr val="003399"/>
                </a:solidFill>
                <a:latin typeface="Times New Roman" panose="02020603050405020304" pitchFamily="18" charset="0"/>
                <a:cs typeface="Times New Roman" panose="02020603050405020304" pitchFamily="18" charset="0"/>
              </a:rPr>
              <a:t>，</a:t>
            </a:r>
            <a:r>
              <a:rPr kumimoji="1" lang="en-US" altLang="zh-CN" sz="2400" b="1" dirty="0">
                <a:solidFill>
                  <a:srgbClr val="003399"/>
                </a:solidFill>
                <a:latin typeface="Times New Roman" panose="02020603050405020304" pitchFamily="18" charset="0"/>
                <a:cs typeface="Times New Roman" panose="02020603050405020304" pitchFamily="18" charset="0"/>
              </a:rPr>
              <a:t>LCD</a:t>
            </a:r>
          </a:p>
        </p:txBody>
      </p:sp>
    </p:spTree>
    <p:extLst>
      <p:ext uri="{BB962C8B-B14F-4D97-AF65-F5344CB8AC3E}">
        <p14:creationId xmlns:p14="http://schemas.microsoft.com/office/powerpoint/2010/main" val="427991251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0151" y="0"/>
            <a:ext cx="10991849" cy="1142984"/>
          </a:xfrm>
        </p:spPr>
        <p:txBody>
          <a:bodyPr/>
          <a:lstStyle/>
          <a:p>
            <a:r>
              <a:rPr lang="en-US" altLang="zh-CN" dirty="0" smtClean="0"/>
              <a:t>Von Neumann’s Architecture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142984"/>
            <a:ext cx="10901818" cy="5096641"/>
          </a:xfrm>
          <a:prstGeom prst="rect">
            <a:avLst/>
          </a:prstGeom>
        </p:spPr>
      </p:pic>
    </p:spTree>
    <p:extLst>
      <p:ext uri="{BB962C8B-B14F-4D97-AF65-F5344CB8AC3E}">
        <p14:creationId xmlns:p14="http://schemas.microsoft.com/office/powerpoint/2010/main" val="3400280628"/>
      </p:ext>
    </p:extLst>
  </p:cSld>
  <p:clrMapOvr>
    <a:masterClrMapping/>
  </p:clrMapOvr>
  <p:transition spd="med">
    <p:random/>
    <p:sndAc>
      <p:stSnd>
        <p:snd r:embed="rId2" name="chimes.wav"/>
      </p:stSnd>
    </p:sndAc>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5DE3345-6C12-4754-8E64-1CB82A6FD24F}"/>
              </a:ext>
            </a:extLst>
          </p:cNvPr>
          <p:cNvSpPr>
            <a:spLocks noGrp="1"/>
          </p:cNvSpPr>
          <p:nvPr>
            <p:ph type="title"/>
          </p:nvPr>
        </p:nvSpPr>
        <p:spPr/>
        <p:txBody>
          <a:bodyPr/>
          <a:lstStyle/>
          <a:p>
            <a:r>
              <a:rPr lang="en-US" altLang="zh-CN" dirty="0">
                <a:ea typeface="黑体" panose="02010609060101010101" pitchFamily="49" charset="-122"/>
              </a:rPr>
              <a:t>Five classic components of hardware </a:t>
            </a:r>
            <a:endParaRPr lang="zh-CN" altLang="en-US" dirty="0"/>
          </a:p>
        </p:txBody>
      </p:sp>
      <p:pic>
        <p:nvPicPr>
          <p:cNvPr id="4" name="Picture 10">
            <a:extLst>
              <a:ext uri="{FF2B5EF4-FFF2-40B4-BE49-F238E27FC236}">
                <a16:creationId xmlns="" xmlns:a16="http://schemas.microsoft.com/office/drawing/2014/main" id="{BF51B1AE-E89C-40F4-BFF9-34B7F26BD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80" y="1339098"/>
            <a:ext cx="6840537" cy="446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 xmlns:a16="http://schemas.microsoft.com/office/drawing/2014/main" id="{23119341-0BAA-480C-87C5-DD6D26159B87}"/>
              </a:ext>
            </a:extLst>
          </p:cNvPr>
          <p:cNvSpPr/>
          <p:nvPr/>
        </p:nvSpPr>
        <p:spPr>
          <a:xfrm>
            <a:off x="5805507" y="1699138"/>
            <a:ext cx="2666758" cy="824667"/>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 xmlns:a16="http://schemas.microsoft.com/office/drawing/2014/main" id="{84A0C6E1-AD53-4CEA-A701-84BE5623706B}"/>
              </a:ext>
            </a:extLst>
          </p:cNvPr>
          <p:cNvSpPr/>
          <p:nvPr/>
        </p:nvSpPr>
        <p:spPr>
          <a:xfrm>
            <a:off x="5684993" y="3555491"/>
            <a:ext cx="2946471" cy="949714"/>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7FED7029-9368-4205-98DE-31C13D7F4CDB}"/>
              </a:ext>
            </a:extLst>
          </p:cNvPr>
          <p:cNvSpPr/>
          <p:nvPr/>
        </p:nvSpPr>
        <p:spPr>
          <a:xfrm>
            <a:off x="1753830" y="4867490"/>
            <a:ext cx="5206265" cy="1008112"/>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 xmlns:a16="http://schemas.microsoft.com/office/drawing/2014/main" id="{0DCF90A4-7195-4A95-808D-4E35ADE88746}"/>
              </a:ext>
            </a:extLst>
          </p:cNvPr>
          <p:cNvSpPr/>
          <p:nvPr/>
        </p:nvSpPr>
        <p:spPr>
          <a:xfrm>
            <a:off x="3495111" y="3180710"/>
            <a:ext cx="1431776" cy="857200"/>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3430BD34-100F-4A9F-B783-2FBD52839AD5}"/>
              </a:ext>
            </a:extLst>
          </p:cNvPr>
          <p:cNvSpPr/>
          <p:nvPr/>
        </p:nvSpPr>
        <p:spPr>
          <a:xfrm>
            <a:off x="2925186" y="1746974"/>
            <a:ext cx="2666758" cy="1410580"/>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FC6BDBCC-E0C4-4B16-AF43-0E8C191F1EA6}"/>
              </a:ext>
            </a:extLst>
          </p:cNvPr>
          <p:cNvSpPr txBox="1"/>
          <p:nvPr/>
        </p:nvSpPr>
        <p:spPr>
          <a:xfrm>
            <a:off x="8819767" y="1861556"/>
            <a:ext cx="1703512"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I/O: input data</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 xmlns:a16="http://schemas.microsoft.com/office/drawing/2014/main" id="{0B35EC33-4C9A-4EB8-B2FE-E9A1AB27740E}"/>
              </a:ext>
            </a:extLst>
          </p:cNvPr>
          <p:cNvSpPr txBox="1"/>
          <p:nvPr/>
        </p:nvSpPr>
        <p:spPr>
          <a:xfrm>
            <a:off x="8834288" y="3853244"/>
            <a:ext cx="1841615"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I/O: output data</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 xmlns:a16="http://schemas.microsoft.com/office/drawing/2014/main" id="{742286C6-5EE2-4095-ACBB-9FD463C297EC}"/>
              </a:ext>
            </a:extLst>
          </p:cNvPr>
          <p:cNvSpPr txBox="1"/>
          <p:nvPr/>
        </p:nvSpPr>
        <p:spPr>
          <a:xfrm>
            <a:off x="4095072" y="5867980"/>
            <a:ext cx="2504984"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Memory: store data</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a:extLst>
              <a:ext uri="{FF2B5EF4-FFF2-40B4-BE49-F238E27FC236}">
                <a16:creationId xmlns="" xmlns:a16="http://schemas.microsoft.com/office/drawing/2014/main" id="{20F84CC6-FF9D-4996-99EC-EF66B3442219}"/>
              </a:ext>
            </a:extLst>
          </p:cNvPr>
          <p:cNvSpPr txBox="1"/>
          <p:nvPr/>
        </p:nvSpPr>
        <p:spPr>
          <a:xfrm>
            <a:off x="3000793" y="3934216"/>
            <a:ext cx="2946471"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Memory: store program</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 xmlns:a16="http://schemas.microsoft.com/office/drawing/2014/main" id="{C2DB37D7-45E4-480A-9618-9F0C71D3CA25}"/>
              </a:ext>
            </a:extLst>
          </p:cNvPr>
          <p:cNvSpPr txBox="1"/>
          <p:nvPr/>
        </p:nvSpPr>
        <p:spPr>
          <a:xfrm>
            <a:off x="3216912" y="1343899"/>
            <a:ext cx="2014992" cy="369332"/>
          </a:xfrm>
          <a:prstGeom prst="rect">
            <a:avLst/>
          </a:prstGeom>
          <a:noFill/>
        </p:spPr>
        <p:txBody>
          <a:bodyPr wrap="square" rtlCol="0">
            <a:spAutoFit/>
          </a:bodyPr>
          <a:lstStyle/>
          <a:p>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CPU: process data</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3878033"/>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p:bldP spid="12" grpId="0"/>
      <p:bldP spid="13" grpId="0"/>
      <p:bldP spid="14"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147DF3-B6E1-4242-BB9A-C4BEDE55DC9B}"/>
              </a:ext>
            </a:extLst>
          </p:cNvPr>
          <p:cNvSpPr>
            <a:spLocks noGrp="1"/>
          </p:cNvSpPr>
          <p:nvPr>
            <p:ph type="title"/>
          </p:nvPr>
        </p:nvSpPr>
        <p:spPr/>
        <p:txBody>
          <a:bodyPr/>
          <a:lstStyle/>
          <a:p>
            <a:r>
              <a:rPr lang="en-US" altLang="zh-CN" dirty="0"/>
              <a:t>Opening the Box</a:t>
            </a:r>
            <a:endParaRPr lang="zh-CN" altLang="en-US" dirty="0"/>
          </a:p>
        </p:txBody>
      </p:sp>
      <p:pic>
        <p:nvPicPr>
          <p:cNvPr id="4" name="图片 3">
            <a:extLst>
              <a:ext uri="{FF2B5EF4-FFF2-40B4-BE49-F238E27FC236}">
                <a16:creationId xmlns="" xmlns:a16="http://schemas.microsoft.com/office/drawing/2014/main" id="{E3F06569-C88D-4930-A93C-317712AA9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412776"/>
            <a:ext cx="4354684" cy="3259137"/>
          </a:xfrm>
          <a:prstGeom prst="rect">
            <a:avLst/>
          </a:prstGeom>
        </p:spPr>
      </p:pic>
      <p:sp>
        <p:nvSpPr>
          <p:cNvPr id="5" name="矩形 4">
            <a:extLst>
              <a:ext uri="{FF2B5EF4-FFF2-40B4-BE49-F238E27FC236}">
                <a16:creationId xmlns="" xmlns:a16="http://schemas.microsoft.com/office/drawing/2014/main" id="{7A25DED8-CD49-4D69-8CA9-5F803580AC1F}"/>
              </a:ext>
            </a:extLst>
          </p:cNvPr>
          <p:cNvSpPr/>
          <p:nvPr/>
        </p:nvSpPr>
        <p:spPr>
          <a:xfrm rot="20871268">
            <a:off x="2399705" y="2392794"/>
            <a:ext cx="380249" cy="144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a:extLst>
              <a:ext uri="{FF2B5EF4-FFF2-40B4-BE49-F238E27FC236}">
                <a16:creationId xmlns="" xmlns:a16="http://schemas.microsoft.com/office/drawing/2014/main" id="{34BF64DF-37E1-4C79-816E-35F71B2E1E37}"/>
              </a:ext>
            </a:extLst>
          </p:cNvPr>
          <p:cNvSpPr txBox="1">
            <a:spLocks/>
          </p:cNvSpPr>
          <p:nvPr/>
        </p:nvSpPr>
        <p:spPr bwMode="auto">
          <a:xfrm>
            <a:off x="1008803" y="5013697"/>
            <a:ext cx="295232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t>Components of Apple iPad</a:t>
            </a:r>
            <a:endParaRPr lang="en-US" sz="1800" dirty="0"/>
          </a:p>
        </p:txBody>
      </p:sp>
      <p:pic>
        <p:nvPicPr>
          <p:cNvPr id="13" name="内容占位符 3">
            <a:extLst>
              <a:ext uri="{FF2B5EF4-FFF2-40B4-BE49-F238E27FC236}">
                <a16:creationId xmlns="" xmlns:a16="http://schemas.microsoft.com/office/drawing/2014/main" id="{1D59C980-869D-49AA-A42B-FB5B3031EF03}"/>
              </a:ext>
            </a:extLst>
          </p:cNvPr>
          <p:cNvPicPr>
            <a:picLocks noGrp="1" noChangeAspect="1"/>
          </p:cNvPicPr>
          <p:nvPr>
            <p:ph idx="1"/>
          </p:nvPr>
        </p:nvPicPr>
        <p:blipFill>
          <a:blip r:embed="rId4"/>
          <a:stretch>
            <a:fillRect/>
          </a:stretch>
        </p:blipFill>
        <p:spPr>
          <a:xfrm rot="16200000">
            <a:off x="4414021" y="2399779"/>
            <a:ext cx="3276364" cy="1014326"/>
          </a:xfrm>
          <a:prstGeom prst="rect">
            <a:avLst/>
          </a:prstGeom>
        </p:spPr>
      </p:pic>
      <p:cxnSp>
        <p:nvCxnSpPr>
          <p:cNvPr id="6" name="直接连接符 5">
            <a:extLst>
              <a:ext uri="{FF2B5EF4-FFF2-40B4-BE49-F238E27FC236}">
                <a16:creationId xmlns="" xmlns:a16="http://schemas.microsoft.com/office/drawing/2014/main" id="{B09FF9DF-D098-425B-8E92-7764CC93BB47}"/>
              </a:ext>
            </a:extLst>
          </p:cNvPr>
          <p:cNvCxnSpPr>
            <a:cxnSpLocks/>
          </p:cNvCxnSpPr>
          <p:nvPr/>
        </p:nvCxnSpPr>
        <p:spPr>
          <a:xfrm flipV="1">
            <a:off x="2600669" y="1558093"/>
            <a:ext cx="3207299" cy="82654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 xmlns:a16="http://schemas.microsoft.com/office/drawing/2014/main" id="{269CCB09-CF0B-47CE-BD2B-F7D69C756D02}"/>
              </a:ext>
            </a:extLst>
          </p:cNvPr>
          <p:cNvCxnSpPr>
            <a:cxnSpLocks/>
          </p:cNvCxnSpPr>
          <p:nvPr/>
        </p:nvCxnSpPr>
        <p:spPr>
          <a:xfrm>
            <a:off x="2927648" y="3789040"/>
            <a:ext cx="2736304" cy="67534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60B6D9E9-1DE9-4B87-8F1D-87EC5FAA412C}"/>
              </a:ext>
            </a:extLst>
          </p:cNvPr>
          <p:cNvCxnSpPr>
            <a:cxnSpLocks/>
          </p:cNvCxnSpPr>
          <p:nvPr/>
        </p:nvCxnSpPr>
        <p:spPr>
          <a:xfrm flipV="1">
            <a:off x="6339589" y="1832243"/>
            <a:ext cx="1891281" cy="80880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123FE97D-0A32-4966-BC1F-7AD83CE807BB}"/>
              </a:ext>
            </a:extLst>
          </p:cNvPr>
          <p:cNvCxnSpPr>
            <a:cxnSpLocks/>
          </p:cNvCxnSpPr>
          <p:nvPr/>
        </p:nvCxnSpPr>
        <p:spPr>
          <a:xfrm>
            <a:off x="6339589" y="2956862"/>
            <a:ext cx="1891281" cy="20043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 xmlns:a16="http://schemas.microsoft.com/office/drawing/2014/main" id="{99E245AA-4B94-4E44-975E-E192AF4077A1}"/>
              </a:ext>
            </a:extLst>
          </p:cNvPr>
          <p:cNvPicPr>
            <a:picLocks noChangeAspect="1"/>
          </p:cNvPicPr>
          <p:nvPr/>
        </p:nvPicPr>
        <p:blipFill>
          <a:blip r:embed="rId5"/>
          <a:stretch>
            <a:fillRect/>
          </a:stretch>
        </p:blipFill>
        <p:spPr>
          <a:xfrm>
            <a:off x="8230870" y="1832243"/>
            <a:ext cx="2661923" cy="3193514"/>
          </a:xfrm>
          <a:prstGeom prst="rect">
            <a:avLst/>
          </a:prstGeom>
        </p:spPr>
      </p:pic>
      <p:sp>
        <p:nvSpPr>
          <p:cNvPr id="27" name="内容占位符 2">
            <a:extLst>
              <a:ext uri="{FF2B5EF4-FFF2-40B4-BE49-F238E27FC236}">
                <a16:creationId xmlns="" xmlns:a16="http://schemas.microsoft.com/office/drawing/2014/main" id="{CF9E76E6-E1E5-4B78-BC2E-8EE9EE647178}"/>
              </a:ext>
            </a:extLst>
          </p:cNvPr>
          <p:cNvSpPr txBox="1">
            <a:spLocks/>
          </p:cNvSpPr>
          <p:nvPr/>
        </p:nvSpPr>
        <p:spPr bwMode="auto">
          <a:xfrm>
            <a:off x="4295800" y="4996295"/>
            <a:ext cx="3638204" cy="67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800" b="0" dirty="0"/>
              <a:t>Logical Board (main board:</a:t>
            </a:r>
            <a:r>
              <a:rPr lang="zh-CN" altLang="en-US" sz="1800" b="0" dirty="0"/>
              <a:t>主板</a:t>
            </a:r>
            <a:r>
              <a:rPr lang="en-US" altLang="zh-CN" sz="1800" b="0" dirty="0"/>
              <a:t>)</a:t>
            </a:r>
          </a:p>
          <a:p>
            <a:pPr marL="0" indent="0" algn="ctr">
              <a:buNone/>
            </a:pPr>
            <a:r>
              <a:rPr lang="en-US" altLang="zh-CN" sz="1800" b="0" dirty="0"/>
              <a:t>Integrated Circuit on it </a:t>
            </a:r>
          </a:p>
          <a:p>
            <a:pPr marL="0" indent="0">
              <a:buNone/>
            </a:pPr>
            <a:r>
              <a:rPr lang="en-US" altLang="zh-CN" sz="1800" b="0" dirty="0"/>
              <a:t> </a:t>
            </a:r>
            <a:endParaRPr lang="en-US" sz="1800" dirty="0"/>
          </a:p>
        </p:txBody>
      </p:sp>
      <p:sp>
        <p:nvSpPr>
          <p:cNvPr id="28" name="内容占位符 2">
            <a:extLst>
              <a:ext uri="{FF2B5EF4-FFF2-40B4-BE49-F238E27FC236}">
                <a16:creationId xmlns="" xmlns:a16="http://schemas.microsoft.com/office/drawing/2014/main" id="{D020649F-63D8-485C-806B-906F3502BF79}"/>
              </a:ext>
            </a:extLst>
          </p:cNvPr>
          <p:cNvSpPr txBox="1">
            <a:spLocks/>
          </p:cNvSpPr>
          <p:nvPr/>
        </p:nvSpPr>
        <p:spPr bwMode="auto">
          <a:xfrm>
            <a:off x="8098638" y="5153946"/>
            <a:ext cx="2926386"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t>Central Processor Unit (CPU)</a:t>
            </a:r>
          </a:p>
        </p:txBody>
      </p:sp>
    </p:spTree>
    <p:extLst>
      <p:ext uri="{BB962C8B-B14F-4D97-AF65-F5344CB8AC3E}">
        <p14:creationId xmlns:p14="http://schemas.microsoft.com/office/powerpoint/2010/main" val="305016773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CADFBE6-1F6C-4259-96ED-6EC9F0620E7B}"/>
              </a:ext>
            </a:extLst>
          </p:cNvPr>
          <p:cNvSpPr>
            <a:spLocks noGrp="1"/>
          </p:cNvSpPr>
          <p:nvPr>
            <p:ph type="title"/>
          </p:nvPr>
        </p:nvSpPr>
        <p:spPr/>
        <p:txBody>
          <a:bodyPr/>
          <a:lstStyle/>
          <a:p>
            <a:r>
              <a:rPr lang="en-US" altLang="zh-CN" dirty="0"/>
              <a:t>I/O Interfaces</a:t>
            </a:r>
            <a:endParaRPr lang="zh-CN" altLang="en-US" dirty="0"/>
          </a:p>
        </p:txBody>
      </p:sp>
      <p:sp>
        <p:nvSpPr>
          <p:cNvPr id="8" name="内容占位符 2">
            <a:extLst>
              <a:ext uri="{FF2B5EF4-FFF2-40B4-BE49-F238E27FC236}">
                <a16:creationId xmlns="" xmlns:a16="http://schemas.microsoft.com/office/drawing/2014/main" id="{04BE959D-294F-4D0B-9B51-13D5462DD1A2}"/>
              </a:ext>
            </a:extLst>
          </p:cNvPr>
          <p:cNvSpPr txBox="1">
            <a:spLocks/>
          </p:cNvSpPr>
          <p:nvPr/>
        </p:nvSpPr>
        <p:spPr bwMode="auto">
          <a:xfrm>
            <a:off x="7861245" y="5646010"/>
            <a:ext cx="295232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t>Components of Apple iPad</a:t>
            </a:r>
            <a:endParaRPr lang="en-US" sz="1800" dirty="0"/>
          </a:p>
        </p:txBody>
      </p:sp>
      <p:sp>
        <p:nvSpPr>
          <p:cNvPr id="9" name="内容占位符 2">
            <a:extLst>
              <a:ext uri="{FF2B5EF4-FFF2-40B4-BE49-F238E27FC236}">
                <a16:creationId xmlns="" xmlns:a16="http://schemas.microsoft.com/office/drawing/2014/main" id="{97D1B7CB-DACB-48D9-B201-90DEAB205AE2}"/>
              </a:ext>
            </a:extLst>
          </p:cNvPr>
          <p:cNvSpPr>
            <a:spLocks noGrp="1"/>
          </p:cNvSpPr>
          <p:nvPr>
            <p:ph idx="1"/>
          </p:nvPr>
        </p:nvSpPr>
        <p:spPr>
          <a:xfrm>
            <a:off x="681173" y="1112252"/>
            <a:ext cx="6407023" cy="5472608"/>
          </a:xfrm>
        </p:spPr>
        <p:txBody>
          <a:bodyPr/>
          <a:lstStyle/>
          <a:p>
            <a:r>
              <a:rPr lang="en-US" altLang="zh-CN" sz="2400" b="0" dirty="0"/>
              <a:t>I/O dominates this device.</a:t>
            </a:r>
          </a:p>
          <a:p>
            <a:r>
              <a:rPr lang="en-US" altLang="zh-CN" sz="2400" dirty="0"/>
              <a:t>Input device: </a:t>
            </a:r>
            <a:r>
              <a:rPr lang="en-US" altLang="zh-CN" sz="2400" b="0" dirty="0"/>
              <a:t>A mechanism through which the computer is fed information </a:t>
            </a:r>
          </a:p>
          <a:p>
            <a:pPr lvl="1"/>
            <a:r>
              <a:rPr lang="en-US" altLang="zh-CN" sz="2000" dirty="0"/>
              <a:t>Multitouch LCD(</a:t>
            </a:r>
            <a:r>
              <a:rPr lang="zh-CN" altLang="en-US" sz="2000" dirty="0"/>
              <a:t>触摸屏</a:t>
            </a:r>
            <a:r>
              <a:rPr lang="en-US" altLang="zh-CN" sz="2000" dirty="0"/>
              <a:t>)</a:t>
            </a:r>
          </a:p>
          <a:p>
            <a:pPr lvl="1"/>
            <a:r>
              <a:rPr lang="en-US" altLang="zh-CN" sz="2000" dirty="0"/>
              <a:t>Front/near</a:t>
            </a:r>
            <a:r>
              <a:rPr lang="zh-CN" altLang="en-US" sz="2000" dirty="0"/>
              <a:t> </a:t>
            </a:r>
            <a:r>
              <a:rPr lang="en-US" altLang="zh-CN" sz="2000" dirty="0"/>
              <a:t>facing camera(</a:t>
            </a:r>
            <a:r>
              <a:rPr lang="zh-CN" altLang="en-US" sz="2000" dirty="0"/>
              <a:t>前置摄像头</a:t>
            </a:r>
            <a:r>
              <a:rPr lang="en-US" altLang="zh-CN" sz="2000" dirty="0"/>
              <a:t>)</a:t>
            </a:r>
          </a:p>
          <a:p>
            <a:pPr lvl="1"/>
            <a:r>
              <a:rPr lang="en-US" altLang="zh-CN" sz="2000" dirty="0"/>
              <a:t>Microphone, headphone(</a:t>
            </a:r>
            <a:r>
              <a:rPr lang="zh-CN" altLang="en-US" sz="2000" dirty="0"/>
              <a:t>麦克风</a:t>
            </a:r>
            <a:r>
              <a:rPr lang="en-US" altLang="zh-CN" sz="2000" dirty="0"/>
              <a:t>)</a:t>
            </a:r>
          </a:p>
          <a:p>
            <a:pPr lvl="1"/>
            <a:r>
              <a:rPr lang="en-US" altLang="zh-CN" sz="2000" dirty="0"/>
              <a:t>Gyroscope(</a:t>
            </a:r>
            <a:r>
              <a:rPr lang="zh-CN" altLang="en-US" sz="2000" dirty="0"/>
              <a:t>陀螺仪</a:t>
            </a:r>
            <a:r>
              <a:rPr lang="en-US" altLang="zh-CN" sz="2000" dirty="0"/>
              <a:t>)</a:t>
            </a:r>
          </a:p>
          <a:p>
            <a:pPr lvl="1"/>
            <a:r>
              <a:rPr lang="en-US" altLang="zh-CN" sz="2000" dirty="0"/>
              <a:t>WIFI, Bluetooth(</a:t>
            </a:r>
            <a:r>
              <a:rPr lang="zh-CN" altLang="en-US" sz="2000" dirty="0"/>
              <a:t>蓝牙</a:t>
            </a:r>
            <a:r>
              <a:rPr lang="en-US" altLang="zh-CN" sz="2000" dirty="0"/>
              <a:t>)</a:t>
            </a:r>
          </a:p>
          <a:p>
            <a:r>
              <a:rPr lang="en-US" altLang="zh-CN" sz="2000" dirty="0"/>
              <a:t>Output device: </a:t>
            </a:r>
            <a:r>
              <a:rPr lang="en-US" altLang="zh-CN" sz="2000" b="0" dirty="0"/>
              <a:t>A mechanism that conveys the result of a computer to a user, such as a displayer, or to another computer</a:t>
            </a:r>
          </a:p>
          <a:p>
            <a:pPr lvl="1"/>
            <a:r>
              <a:rPr lang="en-US" altLang="zh-CN" sz="2000" dirty="0"/>
              <a:t>Speaker(</a:t>
            </a:r>
            <a:r>
              <a:rPr lang="zh-CN" altLang="en-US" sz="2000" dirty="0"/>
              <a:t>扬声器</a:t>
            </a:r>
            <a:r>
              <a:rPr lang="en-US" altLang="zh-CN" sz="2000" dirty="0"/>
              <a:t>)</a:t>
            </a:r>
          </a:p>
          <a:p>
            <a:pPr lvl="1"/>
            <a:r>
              <a:rPr lang="en-US" altLang="zh-CN" sz="2000" b="0" dirty="0"/>
              <a:t>Multitouch LCD</a:t>
            </a:r>
            <a:r>
              <a:rPr lang="en-US" altLang="zh-CN" sz="2000" dirty="0"/>
              <a:t> </a:t>
            </a:r>
          </a:p>
          <a:p>
            <a:pPr lvl="1"/>
            <a:r>
              <a:rPr lang="en-US" altLang="zh-CN" sz="2000" dirty="0"/>
              <a:t>WIFI, </a:t>
            </a:r>
            <a:r>
              <a:rPr lang="en-US" altLang="zh-CN" sz="2000" dirty="0" err="1"/>
              <a:t>Buluetooth</a:t>
            </a:r>
            <a:endParaRPr lang="en-US" altLang="zh-CN" sz="2000" dirty="0"/>
          </a:p>
        </p:txBody>
      </p:sp>
      <p:pic>
        <p:nvPicPr>
          <p:cNvPr id="6" name="图片 5">
            <a:extLst>
              <a:ext uri="{FF2B5EF4-FFF2-40B4-BE49-F238E27FC236}">
                <a16:creationId xmlns="" xmlns:a16="http://schemas.microsoft.com/office/drawing/2014/main" id="{AA6E5540-E649-4BB0-BAF9-5C2FDACAE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088" y="1844824"/>
            <a:ext cx="4354684" cy="3259137"/>
          </a:xfrm>
          <a:prstGeom prst="rect">
            <a:avLst/>
          </a:prstGeom>
        </p:spPr>
      </p:pic>
      <p:sp>
        <p:nvSpPr>
          <p:cNvPr id="24" name="矩形 23">
            <a:extLst>
              <a:ext uri="{FF2B5EF4-FFF2-40B4-BE49-F238E27FC236}">
                <a16:creationId xmlns="" xmlns:a16="http://schemas.microsoft.com/office/drawing/2014/main" id="{901C0B20-D5AD-46A0-8C3F-097D680657BE}"/>
              </a:ext>
            </a:extLst>
          </p:cNvPr>
          <p:cNvSpPr/>
          <p:nvPr/>
        </p:nvSpPr>
        <p:spPr>
          <a:xfrm rot="20871268">
            <a:off x="8581879" y="2789613"/>
            <a:ext cx="380249" cy="144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对话气泡: 矩形 17">
            <a:extLst>
              <a:ext uri="{FF2B5EF4-FFF2-40B4-BE49-F238E27FC236}">
                <a16:creationId xmlns="" xmlns:a16="http://schemas.microsoft.com/office/drawing/2014/main" id="{E5801128-D72D-4BA0-BCDE-261103750762}"/>
              </a:ext>
            </a:extLst>
          </p:cNvPr>
          <p:cNvSpPr/>
          <p:nvPr/>
        </p:nvSpPr>
        <p:spPr>
          <a:xfrm>
            <a:off x="9010248" y="1754813"/>
            <a:ext cx="1368152" cy="270030"/>
          </a:xfrm>
          <a:prstGeom prst="wedgeRectCallout">
            <a:avLst>
              <a:gd name="adj1" fmla="val 13732"/>
              <a:gd name="adj2" fmla="val 153467"/>
            </a:avLst>
          </a:prstGeom>
          <a:solidFill>
            <a:schemeClr val="bg1"/>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Multitouch LCD</a:t>
            </a:r>
          </a:p>
        </p:txBody>
      </p:sp>
      <p:sp>
        <p:nvSpPr>
          <p:cNvPr id="22" name="对话气泡: 矩形 21">
            <a:extLst>
              <a:ext uri="{FF2B5EF4-FFF2-40B4-BE49-F238E27FC236}">
                <a16:creationId xmlns="" xmlns:a16="http://schemas.microsoft.com/office/drawing/2014/main" id="{21F54275-6295-4952-9B3F-B1BC4334A579}"/>
              </a:ext>
            </a:extLst>
          </p:cNvPr>
          <p:cNvSpPr/>
          <p:nvPr/>
        </p:nvSpPr>
        <p:spPr>
          <a:xfrm>
            <a:off x="8287478" y="4833930"/>
            <a:ext cx="1368152" cy="270030"/>
          </a:xfrm>
          <a:prstGeom prst="wedgeRectCallout">
            <a:avLst>
              <a:gd name="adj1" fmla="val -16703"/>
              <a:gd name="adj2" fmla="val -25074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Logical Board</a:t>
            </a:r>
          </a:p>
        </p:txBody>
      </p:sp>
      <p:sp>
        <p:nvSpPr>
          <p:cNvPr id="23" name="对话气泡: 矩形 22">
            <a:extLst>
              <a:ext uri="{FF2B5EF4-FFF2-40B4-BE49-F238E27FC236}">
                <a16:creationId xmlns="" xmlns:a16="http://schemas.microsoft.com/office/drawing/2014/main" id="{FC3B2418-56F6-4C7D-98E9-D86A02E1C9C8}"/>
              </a:ext>
            </a:extLst>
          </p:cNvPr>
          <p:cNvSpPr/>
          <p:nvPr/>
        </p:nvSpPr>
        <p:spPr>
          <a:xfrm>
            <a:off x="7383614" y="2024844"/>
            <a:ext cx="1368152" cy="421070"/>
          </a:xfrm>
          <a:prstGeom prst="wedgeRectCallout">
            <a:avLst>
              <a:gd name="adj1" fmla="val 70960"/>
              <a:gd name="adj2" fmla="val 106092"/>
            </a:avLst>
          </a:prstGeom>
          <a:solidFill>
            <a:schemeClr val="bg1"/>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Front/near facing camera</a:t>
            </a:r>
          </a:p>
        </p:txBody>
      </p:sp>
      <p:sp>
        <p:nvSpPr>
          <p:cNvPr id="25" name="对话气泡: 矩形 24">
            <a:extLst>
              <a:ext uri="{FF2B5EF4-FFF2-40B4-BE49-F238E27FC236}">
                <a16:creationId xmlns="" xmlns:a16="http://schemas.microsoft.com/office/drawing/2014/main" id="{FFE1169F-702B-4F55-8BCC-A2308DF99A2D}"/>
              </a:ext>
            </a:extLst>
          </p:cNvPr>
          <p:cNvSpPr/>
          <p:nvPr/>
        </p:nvSpPr>
        <p:spPr>
          <a:xfrm>
            <a:off x="10024979" y="4016997"/>
            <a:ext cx="1007836" cy="270030"/>
          </a:xfrm>
          <a:prstGeom prst="wedgeRectCallout">
            <a:avLst>
              <a:gd name="adj1" fmla="val -14812"/>
              <a:gd name="adj2" fmla="val -190959"/>
            </a:avLst>
          </a:prstGeom>
          <a:solidFill>
            <a:schemeClr val="bg1"/>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Microphone</a:t>
            </a:r>
          </a:p>
        </p:txBody>
      </p:sp>
      <p:sp>
        <p:nvSpPr>
          <p:cNvPr id="26" name="对话气泡: 矩形 25">
            <a:extLst>
              <a:ext uri="{FF2B5EF4-FFF2-40B4-BE49-F238E27FC236}">
                <a16:creationId xmlns="" xmlns:a16="http://schemas.microsoft.com/office/drawing/2014/main" id="{8C541B6E-C6D1-44D3-8F37-1C421CF9A8F7}"/>
              </a:ext>
            </a:extLst>
          </p:cNvPr>
          <p:cNvSpPr/>
          <p:nvPr/>
        </p:nvSpPr>
        <p:spPr>
          <a:xfrm>
            <a:off x="9049903" y="4361973"/>
            <a:ext cx="1328497" cy="270030"/>
          </a:xfrm>
          <a:prstGeom prst="wedgeRectCallout">
            <a:avLst>
              <a:gd name="adj1" fmla="val -62210"/>
              <a:gd name="adj2" fmla="val -275616"/>
            </a:avLst>
          </a:prstGeom>
          <a:solidFill>
            <a:schemeClr val="bg1"/>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WIFI, Bluetooth</a:t>
            </a:r>
          </a:p>
        </p:txBody>
      </p:sp>
    </p:spTree>
    <p:extLst>
      <p:ext uri="{BB962C8B-B14F-4D97-AF65-F5344CB8AC3E}">
        <p14:creationId xmlns:p14="http://schemas.microsoft.com/office/powerpoint/2010/main" val="469283904"/>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47F3836-CEFD-4469-BCA3-747B7825960B}"/>
              </a:ext>
            </a:extLst>
          </p:cNvPr>
          <p:cNvSpPr>
            <a:spLocks noGrp="1"/>
          </p:cNvSpPr>
          <p:nvPr>
            <p:ph type="title"/>
          </p:nvPr>
        </p:nvSpPr>
        <p:spPr/>
        <p:txBody>
          <a:bodyPr/>
          <a:lstStyle/>
          <a:p>
            <a:r>
              <a:rPr lang="en-US" altLang="zh-CN" dirty="0"/>
              <a:t>Computer Generations</a:t>
            </a:r>
            <a:endParaRPr lang="zh-CN" altLang="en-US" dirty="0"/>
          </a:p>
        </p:txBody>
      </p:sp>
      <p:sp>
        <p:nvSpPr>
          <p:cNvPr id="3" name="内容占位符 2">
            <a:extLst>
              <a:ext uri="{FF2B5EF4-FFF2-40B4-BE49-F238E27FC236}">
                <a16:creationId xmlns="" xmlns:a16="http://schemas.microsoft.com/office/drawing/2014/main" id="{CA0AD023-A1A2-4B5B-802B-FBF6BBF3F004}"/>
              </a:ext>
            </a:extLst>
          </p:cNvPr>
          <p:cNvSpPr>
            <a:spLocks noGrp="1"/>
          </p:cNvSpPr>
          <p:nvPr>
            <p:ph idx="1"/>
          </p:nvPr>
        </p:nvSpPr>
        <p:spPr>
          <a:xfrm>
            <a:off x="912284" y="980728"/>
            <a:ext cx="11233248" cy="5256584"/>
          </a:xfrm>
        </p:spPr>
        <p:txBody>
          <a:bodyPr/>
          <a:lstStyle/>
          <a:p>
            <a:r>
              <a:rPr lang="en-US" altLang="zh-CN" sz="2400" dirty="0"/>
              <a:t>Pre-computer   –                 ~ 1946</a:t>
            </a:r>
          </a:p>
          <a:p>
            <a:pPr lvl="1"/>
            <a:r>
              <a:rPr lang="en-US" altLang="zh-CN" sz="2000" dirty="0"/>
              <a:t>Non-electrical, non-programmable (</a:t>
            </a:r>
            <a:r>
              <a:rPr lang="zh-CN" altLang="en-US" sz="2000" dirty="0"/>
              <a:t>非电子，不可编程</a:t>
            </a:r>
            <a:r>
              <a:rPr lang="en-US" altLang="zh-CN" sz="2000" dirty="0"/>
              <a:t>)</a:t>
            </a:r>
          </a:p>
          <a:p>
            <a:r>
              <a:rPr lang="en-US" altLang="zh-CN" sz="2400" dirty="0"/>
              <a:t>First Generation   –     1946 ~ 1956</a:t>
            </a:r>
          </a:p>
          <a:p>
            <a:pPr lvl="1"/>
            <a:r>
              <a:rPr lang="en-US" altLang="zh-CN" sz="2000" dirty="0"/>
              <a:t>Vacuum tubes,</a:t>
            </a:r>
            <a:r>
              <a:rPr lang="zh-CN" altLang="en-US" sz="2000" dirty="0"/>
              <a:t> </a:t>
            </a:r>
            <a:r>
              <a:rPr lang="en-US" altLang="zh-CN" sz="2000" dirty="0"/>
              <a:t>programmable  (</a:t>
            </a:r>
            <a:r>
              <a:rPr lang="zh-CN" altLang="en-US" sz="2000" dirty="0"/>
              <a:t>电子管，可编程，图灵完全</a:t>
            </a:r>
            <a:r>
              <a:rPr lang="en-US" altLang="zh-CN" sz="2000" dirty="0"/>
              <a:t>)</a:t>
            </a:r>
          </a:p>
          <a:p>
            <a:r>
              <a:rPr lang="en-US" altLang="zh-CN" sz="2400" dirty="0"/>
              <a:t>Second Generation  –  1956 ~ 1964</a:t>
            </a:r>
          </a:p>
          <a:p>
            <a:pPr lvl="1"/>
            <a:r>
              <a:rPr lang="en-US" altLang="zh-CN" sz="2000" dirty="0"/>
              <a:t>Transistor, programming languages (</a:t>
            </a:r>
            <a:r>
              <a:rPr lang="zh-CN" altLang="en-US" sz="2000" dirty="0"/>
              <a:t>晶体管，编程语言开始应用</a:t>
            </a:r>
            <a:r>
              <a:rPr lang="en-US" altLang="zh-CN" sz="2000" dirty="0"/>
              <a:t>)</a:t>
            </a:r>
          </a:p>
          <a:p>
            <a:r>
              <a:rPr lang="en-US" altLang="zh-CN" sz="2400" dirty="0"/>
              <a:t>Third Generation    –   1964 ~ 1971</a:t>
            </a:r>
          </a:p>
          <a:p>
            <a:pPr lvl="1"/>
            <a:r>
              <a:rPr lang="en-US" altLang="zh-CN" sz="2000" dirty="0"/>
              <a:t>Integrated Circuit, OS (</a:t>
            </a:r>
            <a:r>
              <a:rPr lang="zh-CN" altLang="en-US" sz="2000" dirty="0"/>
              <a:t>集成电路，操作系统开始应用</a:t>
            </a:r>
            <a:r>
              <a:rPr lang="en-US" altLang="zh-CN" sz="2000" dirty="0"/>
              <a:t>)</a:t>
            </a:r>
          </a:p>
          <a:p>
            <a:r>
              <a:rPr lang="en-US" altLang="zh-CN" sz="2400" dirty="0"/>
              <a:t>Fourth Generation  –   1971 ~</a:t>
            </a:r>
            <a:r>
              <a:rPr lang="zh-CN" altLang="en-US" sz="2400" dirty="0"/>
              <a:t> </a:t>
            </a:r>
            <a:r>
              <a:rPr lang="en-US" altLang="zh-CN" sz="2400" dirty="0"/>
              <a:t> now</a:t>
            </a:r>
          </a:p>
          <a:p>
            <a:pPr lvl="1"/>
            <a:r>
              <a:rPr lang="en-US" altLang="zh-CN" sz="2000" dirty="0"/>
              <a:t>Microprocessor, GUI, Personal Computer (</a:t>
            </a:r>
            <a:r>
              <a:rPr lang="zh-CN" altLang="en-US" sz="2000" dirty="0"/>
              <a:t>大规模集成微处理器</a:t>
            </a:r>
            <a:r>
              <a:rPr lang="en-US" altLang="zh-CN" sz="2000" dirty="0"/>
              <a:t>, </a:t>
            </a:r>
            <a:r>
              <a:rPr lang="zh-CN" altLang="en-US" sz="2000" dirty="0"/>
              <a:t>图形用户界面</a:t>
            </a:r>
            <a:r>
              <a:rPr lang="en-US" altLang="zh-CN" sz="2000" dirty="0"/>
              <a:t>, </a:t>
            </a:r>
            <a:r>
              <a:rPr lang="zh-CN" altLang="en-US" sz="2000" dirty="0"/>
              <a:t>个人电脑兴起</a:t>
            </a:r>
            <a:r>
              <a:rPr lang="en-US" altLang="zh-CN" sz="2000" dirty="0"/>
              <a:t>)</a:t>
            </a:r>
          </a:p>
          <a:p>
            <a:r>
              <a:rPr lang="en-US" altLang="zh-CN" sz="2400" dirty="0"/>
              <a:t>Fifth Generation   –     future</a:t>
            </a:r>
          </a:p>
          <a:p>
            <a:pPr lvl="1"/>
            <a:r>
              <a:rPr lang="en-US" altLang="zh-CN" sz="2000" dirty="0"/>
              <a:t>Still in development … …</a:t>
            </a:r>
          </a:p>
          <a:p>
            <a:pPr lvl="1"/>
            <a:endParaRPr lang="en-US" altLang="zh-CN" dirty="0"/>
          </a:p>
          <a:p>
            <a:pPr lvl="1"/>
            <a:endParaRPr lang="zh-CN" altLang="en-US" dirty="0"/>
          </a:p>
        </p:txBody>
      </p:sp>
    </p:spTree>
    <p:extLst>
      <p:ext uri="{BB962C8B-B14F-4D97-AF65-F5344CB8AC3E}">
        <p14:creationId xmlns:p14="http://schemas.microsoft.com/office/powerpoint/2010/main" val="2476725679"/>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1119F2-1034-4148-A32A-157A528546A3}"/>
              </a:ext>
            </a:extLst>
          </p:cNvPr>
          <p:cNvSpPr>
            <a:spLocks noGrp="1"/>
          </p:cNvSpPr>
          <p:nvPr>
            <p:ph type="title"/>
          </p:nvPr>
        </p:nvSpPr>
        <p:spPr/>
        <p:txBody>
          <a:bodyPr/>
          <a:lstStyle/>
          <a:p>
            <a:r>
              <a:rPr lang="en-US" altLang="zh-CN" dirty="0"/>
              <a:t>Logical board(</a:t>
            </a:r>
            <a:r>
              <a:rPr lang="zh-CN" altLang="en-US" dirty="0"/>
              <a:t>主板</a:t>
            </a:r>
            <a:r>
              <a:rPr lang="en-US" altLang="zh-CN" dirty="0"/>
              <a:t>) </a:t>
            </a:r>
            <a:endParaRPr lang="zh-CN" altLang="en-US" dirty="0"/>
          </a:p>
        </p:txBody>
      </p:sp>
      <p:pic>
        <p:nvPicPr>
          <p:cNvPr id="4" name="内容占位符 3">
            <a:extLst>
              <a:ext uri="{FF2B5EF4-FFF2-40B4-BE49-F238E27FC236}">
                <a16:creationId xmlns="" xmlns:a16="http://schemas.microsoft.com/office/drawing/2014/main" id="{91385C7B-4909-4F32-BD5F-3433E6AE4E87}"/>
              </a:ext>
            </a:extLst>
          </p:cNvPr>
          <p:cNvPicPr>
            <a:picLocks noGrp="1" noChangeAspect="1"/>
          </p:cNvPicPr>
          <p:nvPr>
            <p:ph idx="1"/>
          </p:nvPr>
        </p:nvPicPr>
        <p:blipFill>
          <a:blip r:embed="rId4"/>
          <a:stretch>
            <a:fillRect/>
          </a:stretch>
        </p:blipFill>
        <p:spPr>
          <a:xfrm rot="16200000">
            <a:off x="6250473" y="2860738"/>
            <a:ext cx="5184576" cy="1605087"/>
          </a:xfrm>
          <a:prstGeom prst="rect">
            <a:avLst/>
          </a:prstGeom>
        </p:spPr>
      </p:pic>
      <p:sp>
        <p:nvSpPr>
          <p:cNvPr id="11" name="内容占位符 2">
            <a:extLst>
              <a:ext uri="{FF2B5EF4-FFF2-40B4-BE49-F238E27FC236}">
                <a16:creationId xmlns="" xmlns:a16="http://schemas.microsoft.com/office/drawing/2014/main" id="{98F7908E-4BE3-44F1-9721-F57D3380F00B}"/>
              </a:ext>
            </a:extLst>
          </p:cNvPr>
          <p:cNvSpPr txBox="1">
            <a:spLocks/>
          </p:cNvSpPr>
          <p:nvPr/>
        </p:nvSpPr>
        <p:spPr bwMode="auto">
          <a:xfrm>
            <a:off x="313050" y="1179004"/>
            <a:ext cx="6614369" cy="477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b="0" dirty="0"/>
              <a:t>Composed of </a:t>
            </a:r>
            <a:r>
              <a:rPr lang="en-US" altLang="zh-CN" sz="2400" dirty="0"/>
              <a:t>integrated circuits: </a:t>
            </a:r>
          </a:p>
          <a:p>
            <a:pPr lvl="1"/>
            <a:r>
              <a:rPr lang="en-US" altLang="zh-CN" sz="2000" b="0" dirty="0"/>
              <a:t>CPU</a:t>
            </a:r>
            <a:r>
              <a:rPr lang="en-US" altLang="zh-CN" sz="2000" dirty="0"/>
              <a:t>(Apple A5)</a:t>
            </a:r>
            <a:r>
              <a:rPr lang="en-US" altLang="zh-CN" sz="2000" b="0" dirty="0"/>
              <a:t>: Dual ARM processor, 1GHZ, 512MB  DDR inside package. </a:t>
            </a:r>
          </a:p>
          <a:p>
            <a:pPr lvl="1"/>
            <a:r>
              <a:rPr lang="en-US" altLang="zh-CN" sz="2000" b="0" dirty="0"/>
              <a:t>Flash(</a:t>
            </a:r>
            <a:r>
              <a:rPr lang="zh-CN" altLang="en-US" sz="2000" b="0" dirty="0"/>
              <a:t>闪存</a:t>
            </a:r>
            <a:r>
              <a:rPr lang="en-US" altLang="zh-CN" sz="2000" b="0" dirty="0"/>
              <a:t>): 32GB Flash. </a:t>
            </a:r>
          </a:p>
          <a:p>
            <a:pPr lvl="1"/>
            <a:r>
              <a:rPr lang="en-US" altLang="zh-CN" sz="2000" b="0" dirty="0"/>
              <a:t>Power controller: start up(</a:t>
            </a:r>
            <a:r>
              <a:rPr lang="zh-CN" altLang="en-US" sz="2000" b="0" dirty="0"/>
              <a:t>启动</a:t>
            </a:r>
            <a:r>
              <a:rPr lang="en-US" altLang="zh-CN" sz="2000" b="0" dirty="0"/>
              <a:t>), shutdown</a:t>
            </a:r>
            <a:r>
              <a:rPr lang="en-US" altLang="zh-CN" sz="2000" dirty="0"/>
              <a:t>(</a:t>
            </a:r>
            <a:r>
              <a:rPr lang="zh-CN" altLang="en-US" sz="2000" dirty="0"/>
              <a:t>关机</a:t>
            </a:r>
            <a:r>
              <a:rPr lang="en-US" altLang="zh-CN" sz="2000" dirty="0"/>
              <a:t>)</a:t>
            </a:r>
            <a:r>
              <a:rPr lang="en-US" altLang="zh-CN" sz="2000" b="0" dirty="0"/>
              <a:t>, standby(</a:t>
            </a:r>
            <a:r>
              <a:rPr lang="zh-CN" altLang="en-US" sz="2000" b="0" dirty="0"/>
              <a:t>待机</a:t>
            </a:r>
            <a:r>
              <a:rPr lang="en-US" altLang="zh-CN" sz="2000" b="0" dirty="0"/>
              <a:t>)</a:t>
            </a:r>
            <a:endParaRPr lang="en-US" altLang="zh-CN" sz="2000" dirty="0"/>
          </a:p>
          <a:p>
            <a:pPr lvl="1"/>
            <a:r>
              <a:rPr lang="en-US" altLang="zh-CN" sz="2000" b="0" dirty="0"/>
              <a:t>I/O controller: e.g. Control Touchscreen , control m</a:t>
            </a:r>
            <a:r>
              <a:rPr lang="en-US" altLang="zh-CN" sz="2000" dirty="0"/>
              <a:t>icrophone </a:t>
            </a:r>
            <a:endParaRPr lang="en-US" altLang="zh-CN" sz="2000" b="0" dirty="0"/>
          </a:p>
          <a:p>
            <a:endParaRPr lang="en-US" altLang="zh-CN" sz="2400" dirty="0"/>
          </a:p>
          <a:p>
            <a:r>
              <a:rPr lang="en-US" altLang="zh-CN" sz="2400" dirty="0"/>
              <a:t>Composed of i</a:t>
            </a:r>
            <a:r>
              <a:rPr lang="en-US" sz="2400" dirty="0"/>
              <a:t>ntegrated circuits (chips</a:t>
            </a:r>
            <a:r>
              <a:rPr lang="zh-CN" altLang="en-US" sz="2400" dirty="0"/>
              <a:t>：集成电路，芯片</a:t>
            </a:r>
            <a:r>
              <a:rPr lang="en-US" sz="2400" dirty="0"/>
              <a:t>): </a:t>
            </a:r>
            <a:r>
              <a:rPr lang="en-US" sz="2400" b="0" dirty="0"/>
              <a:t>A device combining dozens of millions of transistors.</a:t>
            </a:r>
          </a:p>
        </p:txBody>
      </p:sp>
      <p:sp>
        <p:nvSpPr>
          <p:cNvPr id="12" name="对话气泡: 矩形 11">
            <a:extLst>
              <a:ext uri="{FF2B5EF4-FFF2-40B4-BE49-F238E27FC236}">
                <a16:creationId xmlns="" xmlns:a16="http://schemas.microsoft.com/office/drawing/2014/main" id="{D8415266-74FF-4FD3-9617-37CF030C64C4}"/>
              </a:ext>
            </a:extLst>
          </p:cNvPr>
          <p:cNvSpPr/>
          <p:nvPr/>
        </p:nvSpPr>
        <p:spPr>
          <a:xfrm>
            <a:off x="9840416" y="5646060"/>
            <a:ext cx="1152128" cy="685687"/>
          </a:xfrm>
          <a:prstGeom prst="wedgeRectCallout">
            <a:avLst>
              <a:gd name="adj1" fmla="val -162471"/>
              <a:gd name="adj2" fmla="val -598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对话气泡: 矩形 14">
            <a:extLst>
              <a:ext uri="{FF2B5EF4-FFF2-40B4-BE49-F238E27FC236}">
                <a16:creationId xmlns="" xmlns:a16="http://schemas.microsoft.com/office/drawing/2014/main" id="{53927EB7-1717-4B4F-8B56-6B65521EE405}"/>
              </a:ext>
            </a:extLst>
          </p:cNvPr>
          <p:cNvSpPr/>
          <p:nvPr/>
        </p:nvSpPr>
        <p:spPr>
          <a:xfrm>
            <a:off x="10207055" y="3536506"/>
            <a:ext cx="1217537" cy="594320"/>
          </a:xfrm>
          <a:prstGeom prst="wedgeRectCallout">
            <a:avLst>
              <a:gd name="adj1" fmla="val -127249"/>
              <a:gd name="adj2" fmla="val 2289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对话气泡: 矩形 15">
            <a:extLst>
              <a:ext uri="{FF2B5EF4-FFF2-40B4-BE49-F238E27FC236}">
                <a16:creationId xmlns="" xmlns:a16="http://schemas.microsoft.com/office/drawing/2014/main" id="{DC61BD42-F528-45E5-AA43-1EBAC62C238B}"/>
              </a:ext>
            </a:extLst>
          </p:cNvPr>
          <p:cNvSpPr/>
          <p:nvPr/>
        </p:nvSpPr>
        <p:spPr>
          <a:xfrm>
            <a:off x="10488488" y="2636914"/>
            <a:ext cx="1111837" cy="594320"/>
          </a:xfrm>
          <a:prstGeom prst="wedgeRectCallout">
            <a:avLst>
              <a:gd name="adj1" fmla="val -157709"/>
              <a:gd name="adj2" fmla="val 8700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矩形 16">
            <a:extLst>
              <a:ext uri="{FF2B5EF4-FFF2-40B4-BE49-F238E27FC236}">
                <a16:creationId xmlns="" xmlns:a16="http://schemas.microsoft.com/office/drawing/2014/main" id="{A07FC1BF-FDAE-480D-9A23-E72116336FBA}"/>
              </a:ext>
            </a:extLst>
          </p:cNvPr>
          <p:cNvSpPr/>
          <p:nvPr/>
        </p:nvSpPr>
        <p:spPr>
          <a:xfrm>
            <a:off x="10207055" y="1407971"/>
            <a:ext cx="1111837" cy="594320"/>
          </a:xfrm>
          <a:prstGeom prst="wedgeRectCallout">
            <a:avLst>
              <a:gd name="adj1" fmla="val -157709"/>
              <a:gd name="adj2" fmla="val 87003"/>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 xmlns:a16="http://schemas.microsoft.com/office/drawing/2014/main" id="{53754DC3-FA5B-4286-AA52-96736D9A833A}"/>
              </a:ext>
            </a:extLst>
          </p:cNvPr>
          <p:cNvSpPr txBox="1"/>
          <p:nvPr/>
        </p:nvSpPr>
        <p:spPr>
          <a:xfrm>
            <a:off x="10200456" y="3501010"/>
            <a:ext cx="1290848" cy="646331"/>
          </a:xfrm>
          <a:prstGeom prst="rect">
            <a:avLst/>
          </a:prstGeom>
          <a:noFill/>
        </p:spPr>
        <p:txBody>
          <a:bodyPr wrap="square" rtlCol="0">
            <a:spAutoFit/>
          </a:bodyPr>
          <a:lstStyle/>
          <a:p>
            <a:r>
              <a:rPr lang="en-US" altLang="zh-CN" dirty="0">
                <a:solidFill>
                  <a:srgbClr val="00B050"/>
                </a:solidFill>
              </a:rPr>
              <a:t>Power </a:t>
            </a:r>
          </a:p>
          <a:p>
            <a:r>
              <a:rPr lang="en-US" altLang="zh-CN" dirty="0">
                <a:solidFill>
                  <a:srgbClr val="00B050"/>
                </a:solidFill>
              </a:rPr>
              <a:t>Controller</a:t>
            </a:r>
            <a:endParaRPr lang="zh-CN" altLang="en-US" dirty="0">
              <a:solidFill>
                <a:srgbClr val="00B050"/>
              </a:solidFill>
            </a:endParaRPr>
          </a:p>
        </p:txBody>
      </p:sp>
      <p:sp>
        <p:nvSpPr>
          <p:cNvPr id="18" name="文本框 17">
            <a:extLst>
              <a:ext uri="{FF2B5EF4-FFF2-40B4-BE49-F238E27FC236}">
                <a16:creationId xmlns="" xmlns:a16="http://schemas.microsoft.com/office/drawing/2014/main" id="{3BCA5519-20FE-4B7A-99C5-5E35AA3B0E9C}"/>
              </a:ext>
            </a:extLst>
          </p:cNvPr>
          <p:cNvSpPr txBox="1"/>
          <p:nvPr/>
        </p:nvSpPr>
        <p:spPr>
          <a:xfrm>
            <a:off x="10669187" y="2713090"/>
            <a:ext cx="740621" cy="369332"/>
          </a:xfrm>
          <a:prstGeom prst="rect">
            <a:avLst/>
          </a:prstGeom>
          <a:noFill/>
        </p:spPr>
        <p:txBody>
          <a:bodyPr wrap="square" rtlCol="0">
            <a:spAutoFit/>
          </a:bodyPr>
          <a:lstStyle/>
          <a:p>
            <a:r>
              <a:rPr lang="en-US" altLang="zh-CN" dirty="0">
                <a:solidFill>
                  <a:srgbClr val="FF0000"/>
                </a:solidFill>
              </a:rPr>
              <a:t>CPU</a:t>
            </a:r>
            <a:endParaRPr lang="zh-CN" altLang="en-US" dirty="0">
              <a:solidFill>
                <a:srgbClr val="FF0000"/>
              </a:solidFill>
            </a:endParaRPr>
          </a:p>
        </p:txBody>
      </p:sp>
      <p:sp>
        <p:nvSpPr>
          <p:cNvPr id="19" name="文本框 18">
            <a:extLst>
              <a:ext uri="{FF2B5EF4-FFF2-40B4-BE49-F238E27FC236}">
                <a16:creationId xmlns="" xmlns:a16="http://schemas.microsoft.com/office/drawing/2014/main" id="{8E7D61B2-3520-4243-8667-0B815A044F4E}"/>
              </a:ext>
            </a:extLst>
          </p:cNvPr>
          <p:cNvSpPr txBox="1"/>
          <p:nvPr/>
        </p:nvSpPr>
        <p:spPr>
          <a:xfrm>
            <a:off x="10361352" y="1518223"/>
            <a:ext cx="908941" cy="369332"/>
          </a:xfrm>
          <a:prstGeom prst="rect">
            <a:avLst/>
          </a:prstGeom>
          <a:noFill/>
        </p:spPr>
        <p:txBody>
          <a:bodyPr wrap="square" rtlCol="0">
            <a:spAutoFit/>
          </a:bodyPr>
          <a:lstStyle/>
          <a:p>
            <a:r>
              <a:rPr lang="en-US" altLang="zh-CN" dirty="0">
                <a:solidFill>
                  <a:schemeClr val="accent6">
                    <a:lumMod val="50000"/>
                  </a:schemeClr>
                </a:solidFill>
              </a:rPr>
              <a:t>Flash</a:t>
            </a:r>
            <a:endParaRPr lang="zh-CN" altLang="en-US" dirty="0">
              <a:solidFill>
                <a:schemeClr val="accent6">
                  <a:lumMod val="50000"/>
                </a:schemeClr>
              </a:solidFill>
            </a:endParaRPr>
          </a:p>
        </p:txBody>
      </p:sp>
      <p:sp>
        <p:nvSpPr>
          <p:cNvPr id="20" name="文本框 19">
            <a:extLst>
              <a:ext uri="{FF2B5EF4-FFF2-40B4-BE49-F238E27FC236}">
                <a16:creationId xmlns="" xmlns:a16="http://schemas.microsoft.com/office/drawing/2014/main" id="{BD62A932-87B4-4391-9042-62AC12BB8C05}"/>
              </a:ext>
            </a:extLst>
          </p:cNvPr>
          <p:cNvSpPr txBox="1"/>
          <p:nvPr/>
        </p:nvSpPr>
        <p:spPr>
          <a:xfrm>
            <a:off x="9809443" y="5685416"/>
            <a:ext cx="1290848" cy="646331"/>
          </a:xfrm>
          <a:prstGeom prst="rect">
            <a:avLst/>
          </a:prstGeom>
          <a:noFill/>
        </p:spPr>
        <p:txBody>
          <a:bodyPr wrap="square" rtlCol="0">
            <a:spAutoFit/>
          </a:bodyPr>
          <a:lstStyle/>
          <a:p>
            <a:pPr algn="ctr"/>
            <a:r>
              <a:rPr lang="en-US" altLang="zh-CN" dirty="0">
                <a:solidFill>
                  <a:schemeClr val="tx2"/>
                </a:solidFill>
              </a:rPr>
              <a:t>I/O Controller </a:t>
            </a:r>
            <a:endParaRPr lang="zh-CN" altLang="en-US" dirty="0">
              <a:solidFill>
                <a:schemeClr val="tx2"/>
              </a:solidFill>
            </a:endParaRPr>
          </a:p>
        </p:txBody>
      </p:sp>
      <p:sp>
        <p:nvSpPr>
          <p:cNvPr id="21" name="文本框 20">
            <a:extLst>
              <a:ext uri="{FF2B5EF4-FFF2-40B4-BE49-F238E27FC236}">
                <a16:creationId xmlns="" xmlns:a16="http://schemas.microsoft.com/office/drawing/2014/main" id="{89B33E18-3C08-4519-8AEC-28FEB7B2A49D}"/>
              </a:ext>
            </a:extLst>
          </p:cNvPr>
          <p:cNvSpPr txBox="1"/>
          <p:nvPr/>
        </p:nvSpPr>
        <p:spPr>
          <a:xfrm>
            <a:off x="10111977" y="4581140"/>
            <a:ext cx="1206915" cy="646331"/>
          </a:xfrm>
          <a:prstGeom prst="rect">
            <a:avLst/>
          </a:prstGeom>
          <a:noFill/>
        </p:spPr>
        <p:txBody>
          <a:bodyPr wrap="square" rtlCol="0">
            <a:spAutoFit/>
          </a:bodyPr>
          <a:lstStyle/>
          <a:p>
            <a:r>
              <a:rPr lang="en-US" altLang="zh-CN" dirty="0">
                <a:solidFill>
                  <a:srgbClr val="FFC000"/>
                </a:solidFill>
              </a:rPr>
              <a:t>Power </a:t>
            </a:r>
          </a:p>
          <a:p>
            <a:r>
              <a:rPr lang="en-US" altLang="zh-CN" dirty="0">
                <a:solidFill>
                  <a:srgbClr val="FFC000"/>
                </a:solidFill>
              </a:rPr>
              <a:t>Controller</a:t>
            </a:r>
            <a:endParaRPr lang="zh-CN" altLang="en-US" dirty="0">
              <a:solidFill>
                <a:srgbClr val="FFC000"/>
              </a:solidFill>
            </a:endParaRPr>
          </a:p>
        </p:txBody>
      </p:sp>
      <p:sp>
        <p:nvSpPr>
          <p:cNvPr id="23" name="对话气泡: 矩形 22">
            <a:extLst>
              <a:ext uri="{FF2B5EF4-FFF2-40B4-BE49-F238E27FC236}">
                <a16:creationId xmlns="" xmlns:a16="http://schemas.microsoft.com/office/drawing/2014/main" id="{3ABF31B5-18A3-43B1-9439-E0EB98635AC0}"/>
              </a:ext>
            </a:extLst>
          </p:cNvPr>
          <p:cNvSpPr/>
          <p:nvPr/>
        </p:nvSpPr>
        <p:spPr>
          <a:xfrm>
            <a:off x="10023948" y="4581141"/>
            <a:ext cx="1217537" cy="646330"/>
          </a:xfrm>
          <a:prstGeom prst="wedgeRectCallout">
            <a:avLst>
              <a:gd name="adj1" fmla="val -124467"/>
              <a:gd name="adj2" fmla="val -7408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对话气泡: 矩形 23">
            <a:extLst>
              <a:ext uri="{FF2B5EF4-FFF2-40B4-BE49-F238E27FC236}">
                <a16:creationId xmlns="" xmlns:a16="http://schemas.microsoft.com/office/drawing/2014/main" id="{88C44539-68B1-4040-9794-52919F00B662}"/>
              </a:ext>
            </a:extLst>
          </p:cNvPr>
          <p:cNvSpPr/>
          <p:nvPr/>
        </p:nvSpPr>
        <p:spPr>
          <a:xfrm>
            <a:off x="7263601" y="1887555"/>
            <a:ext cx="1111837" cy="594320"/>
          </a:xfrm>
          <a:prstGeom prst="wedgeRectCallout">
            <a:avLst>
              <a:gd name="adj1" fmla="val 71503"/>
              <a:gd name="adj2" fmla="val 129741"/>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9617FF6E-3DF8-4364-A194-249A502E500E}"/>
              </a:ext>
            </a:extLst>
          </p:cNvPr>
          <p:cNvSpPr txBox="1"/>
          <p:nvPr/>
        </p:nvSpPr>
        <p:spPr>
          <a:xfrm>
            <a:off x="7482571" y="2000049"/>
            <a:ext cx="908941" cy="369332"/>
          </a:xfrm>
          <a:prstGeom prst="rect">
            <a:avLst/>
          </a:prstGeom>
          <a:noFill/>
        </p:spPr>
        <p:txBody>
          <a:bodyPr wrap="square" rtlCol="0">
            <a:spAutoFit/>
          </a:bodyPr>
          <a:lstStyle/>
          <a:p>
            <a:r>
              <a:rPr lang="en-US" altLang="zh-CN" dirty="0">
                <a:solidFill>
                  <a:schemeClr val="accent6">
                    <a:lumMod val="50000"/>
                  </a:schemeClr>
                </a:solidFill>
              </a:rPr>
              <a:t>Flash</a:t>
            </a:r>
            <a:endParaRPr lang="zh-CN" altLang="en-US" dirty="0">
              <a:solidFill>
                <a:schemeClr val="accent6">
                  <a:lumMod val="50000"/>
                </a:schemeClr>
              </a:solidFill>
            </a:endParaRPr>
          </a:p>
        </p:txBody>
      </p:sp>
    </p:spTree>
    <p:extLst>
      <p:ext uri="{BB962C8B-B14F-4D97-AF65-F5344CB8AC3E}">
        <p14:creationId xmlns:p14="http://schemas.microsoft.com/office/powerpoint/2010/main" val="219013708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9B0DB49-1844-42CE-985D-927ED0845089}"/>
              </a:ext>
            </a:extLst>
          </p:cNvPr>
          <p:cNvSpPr>
            <a:spLocks noGrp="1"/>
          </p:cNvSpPr>
          <p:nvPr>
            <p:ph type="title"/>
          </p:nvPr>
        </p:nvSpPr>
        <p:spPr/>
        <p:txBody>
          <a:bodyPr/>
          <a:lstStyle/>
          <a:p>
            <a:r>
              <a:rPr lang="en-US" altLang="zh-CN" dirty="0">
                <a:cs typeface="Times New Roman" panose="02020603050405020304" pitchFamily="18" charset="0"/>
              </a:rPr>
              <a:t>CPU</a:t>
            </a:r>
            <a:r>
              <a:rPr lang="zh-CN" altLang="en-US" dirty="0">
                <a:cs typeface="Times New Roman" panose="02020603050405020304" pitchFamily="18" charset="0"/>
              </a:rPr>
              <a:t> </a:t>
            </a:r>
            <a:r>
              <a:rPr lang="en-US" altLang="zh-CN" dirty="0">
                <a:cs typeface="Times New Roman" panose="02020603050405020304" pitchFamily="18" charset="0"/>
              </a:rPr>
              <a:t>(Processor)</a:t>
            </a:r>
            <a:endParaRPr lang="zh-CN" altLang="en-US" dirty="0">
              <a:cs typeface="Times New Roman" panose="02020603050405020304" pitchFamily="18" charset="0"/>
            </a:endParaRPr>
          </a:p>
        </p:txBody>
      </p:sp>
      <p:sp>
        <p:nvSpPr>
          <p:cNvPr id="3" name="内容占位符 2">
            <a:extLst>
              <a:ext uri="{FF2B5EF4-FFF2-40B4-BE49-F238E27FC236}">
                <a16:creationId xmlns="" xmlns:a16="http://schemas.microsoft.com/office/drawing/2014/main" id="{D6F580E7-2418-46C6-B3ED-1115C2BC0C44}"/>
              </a:ext>
            </a:extLst>
          </p:cNvPr>
          <p:cNvSpPr>
            <a:spLocks noGrp="1"/>
          </p:cNvSpPr>
          <p:nvPr>
            <p:ph idx="1"/>
          </p:nvPr>
        </p:nvSpPr>
        <p:spPr>
          <a:xfrm>
            <a:off x="284720" y="1246042"/>
            <a:ext cx="7101197" cy="4536504"/>
          </a:xfrm>
        </p:spPr>
        <p:txBody>
          <a:bodyPr/>
          <a:lstStyle/>
          <a:p>
            <a:r>
              <a:rPr lang="en-US" altLang="zh-CN" sz="2600" dirty="0"/>
              <a:t>CPU(Processor): </a:t>
            </a:r>
            <a:r>
              <a:rPr lang="en-US" altLang="zh-CN" sz="2600" b="0" dirty="0"/>
              <a:t>active part of the computer, which contains the </a:t>
            </a:r>
            <a:r>
              <a:rPr lang="en-US" altLang="zh-CN" sz="2600" dirty="0" err="1"/>
              <a:t>datapath</a:t>
            </a:r>
            <a:r>
              <a:rPr lang="en-US" altLang="zh-CN" sz="2600" b="0" dirty="0"/>
              <a:t> and </a:t>
            </a:r>
            <a:r>
              <a:rPr lang="en-US" altLang="zh-CN" sz="2600" dirty="0"/>
              <a:t>control</a:t>
            </a:r>
            <a:r>
              <a:rPr lang="en-US" altLang="zh-CN" sz="2600" b="0" dirty="0"/>
              <a:t> and which adds numbers, tests numbers, signals I/O devices to activate, and so on. </a:t>
            </a:r>
          </a:p>
          <a:p>
            <a:pPr lvl="1">
              <a:spcBef>
                <a:spcPts val="1200"/>
              </a:spcBef>
            </a:pPr>
            <a:r>
              <a:rPr lang="en-US" altLang="zh-CN" sz="2400" b="1" dirty="0" err="1"/>
              <a:t>Datapath</a:t>
            </a:r>
            <a:r>
              <a:rPr lang="en-US" altLang="zh-CN" sz="2400" b="1" dirty="0"/>
              <a:t> (</a:t>
            </a:r>
            <a:r>
              <a:rPr lang="zh-CN" altLang="en-US" sz="2400" b="1" dirty="0"/>
              <a:t>数据通路</a:t>
            </a:r>
            <a:r>
              <a:rPr lang="en-US" altLang="zh-CN" sz="2400" b="1" dirty="0"/>
              <a:t>): </a:t>
            </a:r>
            <a:r>
              <a:rPr lang="en-US" altLang="zh-CN" sz="2400" dirty="0"/>
              <a:t>performs arithmetic operation</a:t>
            </a:r>
          </a:p>
          <a:p>
            <a:pPr lvl="1"/>
            <a:r>
              <a:rPr lang="en-US" altLang="zh-CN" sz="2400" b="1" dirty="0"/>
              <a:t>Control (</a:t>
            </a:r>
            <a:r>
              <a:rPr lang="zh-CN" altLang="en-US" sz="2400" b="1" dirty="0"/>
              <a:t>控制通路</a:t>
            </a:r>
            <a:r>
              <a:rPr lang="en-US" altLang="zh-CN" sz="2400" b="1" dirty="0"/>
              <a:t>): </a:t>
            </a:r>
            <a:r>
              <a:rPr lang="en-US" altLang="zh-CN" sz="2400" dirty="0"/>
              <a:t>commands the </a:t>
            </a:r>
            <a:r>
              <a:rPr lang="en-US" altLang="zh-CN" sz="2400" dirty="0" err="1"/>
              <a:t>datapath</a:t>
            </a:r>
            <a:r>
              <a:rPr lang="en-US" altLang="zh-CN" sz="2400" dirty="0"/>
              <a:t>, memory, and I/O devices according to the instructions of the program</a:t>
            </a:r>
          </a:p>
          <a:p>
            <a:endParaRPr lang="zh-CN" altLang="en-US" dirty="0"/>
          </a:p>
        </p:txBody>
      </p:sp>
      <p:pic>
        <p:nvPicPr>
          <p:cNvPr id="4" name="图片 3">
            <a:extLst>
              <a:ext uri="{FF2B5EF4-FFF2-40B4-BE49-F238E27FC236}">
                <a16:creationId xmlns="" xmlns:a16="http://schemas.microsoft.com/office/drawing/2014/main" id="{81A79672-47B8-41C6-B524-4AB732840A06}"/>
              </a:ext>
            </a:extLst>
          </p:cNvPr>
          <p:cNvPicPr>
            <a:picLocks noChangeAspect="1"/>
          </p:cNvPicPr>
          <p:nvPr/>
        </p:nvPicPr>
        <p:blipFill>
          <a:blip r:embed="rId3"/>
          <a:stretch>
            <a:fillRect/>
          </a:stretch>
        </p:blipFill>
        <p:spPr>
          <a:xfrm>
            <a:off x="7536160" y="1246042"/>
            <a:ext cx="4207979" cy="5048320"/>
          </a:xfrm>
          <a:prstGeom prst="rect">
            <a:avLst/>
          </a:prstGeom>
        </p:spPr>
      </p:pic>
    </p:spTree>
    <p:extLst>
      <p:ext uri="{BB962C8B-B14F-4D97-AF65-F5344CB8AC3E}">
        <p14:creationId xmlns:p14="http://schemas.microsoft.com/office/powerpoint/2010/main" val="163705056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42617" y="1295584"/>
            <a:ext cx="6156144" cy="4042189"/>
          </a:xfrm>
          <a:prstGeom prst="rect">
            <a:avLst/>
          </a:prstGeom>
          <a:noFill/>
          <a:ln w="9525">
            <a:noFill/>
            <a:miter lim="800000"/>
            <a:headEnd/>
            <a:tailEnd/>
          </a:ln>
        </p:spPr>
      </p:pic>
      <p:sp>
        <p:nvSpPr>
          <p:cNvPr id="31746" name="TextBox 8"/>
          <p:cNvSpPr txBox="1">
            <a:spLocks noChangeArrowheads="1"/>
          </p:cNvSpPr>
          <p:nvPr/>
        </p:nvSpPr>
        <p:spPr bwMode="auto">
          <a:xfrm>
            <a:off x="8899325" y="3163483"/>
            <a:ext cx="1112838" cy="338138"/>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a:latin typeface="Huawei Sans" panose="020C0503030203020204" pitchFamily="34" charset="0"/>
                <a:ea typeface="方正兰亭黑简体" panose="02000000000000000000" pitchFamily="2" charset="-122"/>
              </a:rPr>
              <a:t>内存</a:t>
            </a:r>
          </a:p>
        </p:txBody>
      </p:sp>
      <p:cxnSp>
        <p:nvCxnSpPr>
          <p:cNvPr id="31747" name="Shape 13"/>
          <p:cNvCxnSpPr>
            <a:cxnSpLocks noChangeShapeType="1"/>
            <a:stCxn id="31746" idx="1"/>
          </p:cNvCxnSpPr>
          <p:nvPr/>
        </p:nvCxnSpPr>
        <p:spPr bwMode="auto">
          <a:xfrm rot="10800000">
            <a:off x="5393789" y="3332552"/>
            <a:ext cx="3505537" cy="12700"/>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48" name="TextBox 15"/>
          <p:cNvSpPr txBox="1">
            <a:spLocks noChangeArrowheads="1"/>
          </p:cNvSpPr>
          <p:nvPr/>
        </p:nvSpPr>
        <p:spPr bwMode="auto">
          <a:xfrm>
            <a:off x="6623949" y="5605944"/>
            <a:ext cx="1674812" cy="338137"/>
          </a:xfrm>
          <a:prstGeom prst="rect">
            <a:avLst/>
          </a:prstGeom>
          <a:noFill/>
          <a:ln w="9525">
            <a:solidFill>
              <a:schemeClr val="tx1"/>
            </a:solidFill>
            <a:miter lim="800000"/>
            <a:headEnd/>
            <a:tailEnd/>
          </a:ln>
        </p:spPr>
        <p:txBody>
          <a:bodyPr wrap="square">
            <a:spAutoFit/>
          </a:bodyPr>
          <a:lstStyle/>
          <a:p>
            <a:pPr algn="ctr">
              <a:spcBef>
                <a:spcPct val="50000"/>
              </a:spcBef>
            </a:pPr>
            <a:r>
              <a:rPr lang="en-US" altLang="zh-CN" sz="1600" dirty="0" smtClean="0">
                <a:latin typeface="Huawei Sans" panose="020C0503030203020204" pitchFamily="34" charset="0"/>
                <a:ea typeface="方正兰亭黑简体" panose="02000000000000000000" pitchFamily="2" charset="-122"/>
              </a:rPr>
              <a:t>PCIe  </a:t>
            </a:r>
            <a:r>
              <a:rPr lang="zh-CN" altLang="en-US" sz="1600" dirty="0">
                <a:latin typeface="Huawei Sans" panose="020C0503030203020204" pitchFamily="34" charset="0"/>
                <a:ea typeface="方正兰亭黑简体" panose="02000000000000000000" pitchFamily="2" charset="-122"/>
              </a:rPr>
              <a:t>扩展插槽</a:t>
            </a:r>
          </a:p>
        </p:txBody>
      </p:sp>
      <p:sp>
        <p:nvSpPr>
          <p:cNvPr id="31749" name="TextBox 25"/>
          <p:cNvSpPr txBox="1">
            <a:spLocks noChangeArrowheads="1"/>
          </p:cNvSpPr>
          <p:nvPr/>
        </p:nvSpPr>
        <p:spPr bwMode="auto">
          <a:xfrm>
            <a:off x="3473186" y="5610548"/>
            <a:ext cx="1106488" cy="346075"/>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a:latin typeface="Huawei Sans" panose="020C0503030203020204" pitchFamily="34" charset="0"/>
                <a:ea typeface="方正兰亭黑简体" panose="02000000000000000000" pitchFamily="2" charset="-122"/>
              </a:rPr>
              <a:t>风扇</a:t>
            </a:r>
            <a:endParaRPr lang="en-US" altLang="zh-CN" sz="1600">
              <a:latin typeface="Huawei Sans" panose="020C0503030203020204" pitchFamily="34" charset="0"/>
              <a:ea typeface="方正兰亭黑简体" panose="02000000000000000000" pitchFamily="2" charset="-122"/>
            </a:endParaRPr>
          </a:p>
        </p:txBody>
      </p:sp>
      <p:cxnSp>
        <p:nvCxnSpPr>
          <p:cNvPr id="31750" name="Shape 16"/>
          <p:cNvCxnSpPr>
            <a:cxnSpLocks noChangeShapeType="1"/>
            <a:stCxn id="31749" idx="0"/>
          </p:cNvCxnSpPr>
          <p:nvPr/>
        </p:nvCxnSpPr>
        <p:spPr bwMode="auto">
          <a:xfrm rot="5400000" flipH="1" flipV="1">
            <a:off x="3597805" y="5179541"/>
            <a:ext cx="858838" cy="3175"/>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1" name="TextBox 33"/>
          <p:cNvSpPr txBox="1">
            <a:spLocks noChangeArrowheads="1"/>
          </p:cNvSpPr>
          <p:nvPr/>
        </p:nvSpPr>
        <p:spPr bwMode="auto">
          <a:xfrm>
            <a:off x="8894991" y="1908595"/>
            <a:ext cx="1131888" cy="338138"/>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dirty="0">
                <a:latin typeface="Huawei Sans" panose="020C0503030203020204" pitchFamily="34" charset="0"/>
                <a:ea typeface="方正兰亭黑简体" panose="02000000000000000000" pitchFamily="2" charset="-122"/>
              </a:rPr>
              <a:t>电源</a:t>
            </a:r>
          </a:p>
        </p:txBody>
      </p:sp>
      <p:sp>
        <p:nvSpPr>
          <p:cNvPr id="31752" name="TextBox 35"/>
          <p:cNvSpPr txBox="1">
            <a:spLocks noChangeArrowheads="1"/>
          </p:cNvSpPr>
          <p:nvPr/>
        </p:nvSpPr>
        <p:spPr bwMode="auto">
          <a:xfrm>
            <a:off x="8910438" y="4453987"/>
            <a:ext cx="1101725" cy="338138"/>
          </a:xfrm>
          <a:prstGeom prst="rect">
            <a:avLst/>
          </a:prstGeom>
          <a:noFill/>
          <a:ln w="9525">
            <a:solidFill>
              <a:schemeClr val="tx1"/>
            </a:solidFill>
            <a:miter lim="800000"/>
            <a:headEnd/>
            <a:tailEnd/>
          </a:ln>
        </p:spPr>
        <p:txBody>
          <a:bodyPr>
            <a:spAutoFit/>
          </a:bodyPr>
          <a:lstStyle/>
          <a:p>
            <a:pPr algn="ctr">
              <a:spcBef>
                <a:spcPct val="50000"/>
              </a:spcBef>
            </a:pPr>
            <a:r>
              <a:rPr lang="en-US" altLang="zh-CN" sz="1600" dirty="0">
                <a:latin typeface="Huawei Sans" panose="020C0503030203020204" pitchFamily="34" charset="0"/>
                <a:ea typeface="方正兰亭黑简体" panose="02000000000000000000" pitchFamily="2" charset="-122"/>
              </a:rPr>
              <a:t>CPU</a:t>
            </a:r>
          </a:p>
        </p:txBody>
      </p:sp>
      <p:cxnSp>
        <p:nvCxnSpPr>
          <p:cNvPr id="31754" name="Elbow Connector 40"/>
          <p:cNvCxnSpPr>
            <a:cxnSpLocks noChangeShapeType="1"/>
            <a:stCxn id="31752" idx="1"/>
          </p:cNvCxnSpPr>
          <p:nvPr/>
        </p:nvCxnSpPr>
        <p:spPr bwMode="auto">
          <a:xfrm rot="10800000">
            <a:off x="5700376" y="4150636"/>
            <a:ext cx="3210062" cy="472421"/>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6" name="标题 1"/>
          <p:cNvSpPr>
            <a:spLocks noGrp="1"/>
          </p:cNvSpPr>
          <p:nvPr>
            <p:ph type="title"/>
          </p:nvPr>
        </p:nvSpPr>
        <p:spPr>
          <a:xfrm>
            <a:off x="1127448" y="242104"/>
            <a:ext cx="10728325" cy="485982"/>
          </a:xfrm>
        </p:spPr>
        <p:txBody>
          <a:bodyPr>
            <a:normAutofit fontScale="90000"/>
          </a:bodyPr>
          <a:lstStyle/>
          <a:p>
            <a:r>
              <a:rPr lang="zh-CN" altLang="en-US" dirty="0"/>
              <a:t>华为</a:t>
            </a:r>
            <a:r>
              <a:rPr lang="en-US" altLang="zh-CN" dirty="0" err="1" smtClean="0">
                <a:latin typeface="+mn-lt"/>
              </a:rPr>
              <a:t>Tianshan</a:t>
            </a:r>
            <a:r>
              <a:rPr lang="en-US" altLang="zh-CN" dirty="0" smtClean="0">
                <a:latin typeface="+mn-lt"/>
              </a:rPr>
              <a:t> </a:t>
            </a:r>
            <a:r>
              <a:rPr lang="zh-CN" altLang="en-US" dirty="0" smtClean="0"/>
              <a:t>服务器内部视图</a:t>
            </a:r>
          </a:p>
        </p:txBody>
      </p:sp>
      <p:cxnSp>
        <p:nvCxnSpPr>
          <p:cNvPr id="31757" name="Shape 16"/>
          <p:cNvCxnSpPr>
            <a:cxnSpLocks noChangeShapeType="1"/>
          </p:cNvCxnSpPr>
          <p:nvPr/>
        </p:nvCxnSpPr>
        <p:spPr bwMode="auto">
          <a:xfrm rot="16200000" flipV="1">
            <a:off x="7006817" y="5164382"/>
            <a:ext cx="578307" cy="298826"/>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8" name="TextBox 25"/>
          <p:cNvSpPr txBox="1">
            <a:spLocks noChangeArrowheads="1"/>
          </p:cNvSpPr>
          <p:nvPr/>
        </p:nvSpPr>
        <p:spPr bwMode="auto">
          <a:xfrm>
            <a:off x="2142617" y="5610548"/>
            <a:ext cx="1106488" cy="346075"/>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dirty="0">
                <a:latin typeface="Huawei Sans" panose="020C0503030203020204" pitchFamily="34" charset="0"/>
                <a:ea typeface="方正兰亭黑简体" panose="02000000000000000000" pitchFamily="2" charset="-122"/>
              </a:rPr>
              <a:t>硬</a:t>
            </a:r>
            <a:r>
              <a:rPr lang="zh-CN" altLang="en-US" sz="1600" dirty="0" smtClean="0">
                <a:latin typeface="Huawei Sans" panose="020C0503030203020204" pitchFamily="34" charset="0"/>
                <a:ea typeface="方正兰亭黑简体" panose="02000000000000000000" pitchFamily="2" charset="-122"/>
              </a:rPr>
              <a:t>盘</a:t>
            </a:r>
            <a:endParaRPr lang="en-US" altLang="zh-CN" sz="1600" dirty="0">
              <a:latin typeface="Huawei Sans" panose="020C0503030203020204" pitchFamily="34" charset="0"/>
              <a:ea typeface="方正兰亭黑简体" panose="02000000000000000000" pitchFamily="2" charset="-122"/>
            </a:endParaRPr>
          </a:p>
        </p:txBody>
      </p:sp>
      <p:cxnSp>
        <p:nvCxnSpPr>
          <p:cNvPr id="31759" name="Shape 16"/>
          <p:cNvCxnSpPr>
            <a:cxnSpLocks noChangeShapeType="1"/>
            <a:stCxn id="31758" idx="0"/>
          </p:cNvCxnSpPr>
          <p:nvPr/>
        </p:nvCxnSpPr>
        <p:spPr bwMode="auto">
          <a:xfrm rot="5400000" flipH="1" flipV="1">
            <a:off x="2481152" y="5395837"/>
            <a:ext cx="429420" cy="2"/>
          </a:xfrm>
          <a:prstGeom prst="bentConnector3">
            <a:avLst>
              <a:gd name="adj1" fmla="val 50000"/>
            </a:avLst>
          </a:prstGeom>
          <a:noFill/>
          <a:ln w="38100" algn="ctr">
            <a:solidFill>
              <a:srgbClr val="C7000B"/>
            </a:solidFill>
            <a:prstDash val="solid"/>
            <a:round/>
            <a:headEnd type="arrow"/>
            <a:tailEnd type="oval" w="med" len="med"/>
          </a:ln>
          <a:effectLst/>
        </p:spPr>
      </p:cxnSp>
      <p:cxnSp>
        <p:nvCxnSpPr>
          <p:cNvPr id="31760" name="Shape 13"/>
          <p:cNvCxnSpPr>
            <a:cxnSpLocks noChangeShapeType="1"/>
            <a:stCxn id="31751" idx="1"/>
          </p:cNvCxnSpPr>
          <p:nvPr/>
        </p:nvCxnSpPr>
        <p:spPr bwMode="auto">
          <a:xfrm rot="10800000">
            <a:off x="7554029" y="2072314"/>
            <a:ext cx="1340963" cy="5351"/>
          </a:xfrm>
          <a:prstGeom prst="bentConnector3">
            <a:avLst>
              <a:gd name="adj1" fmla="val 50000"/>
            </a:avLst>
          </a:prstGeom>
          <a:noFill/>
          <a:ln w="38100" algn="ctr">
            <a:solidFill>
              <a:srgbClr val="C7000B"/>
            </a:solidFill>
            <a:prstDash val="solid"/>
            <a:round/>
            <a:headEnd type="arrow"/>
            <a:tailEnd type="oval" w="med" len="med"/>
          </a:ln>
          <a:effectLst/>
        </p:spPr>
      </p:cxnSp>
    </p:spTree>
    <p:extLst>
      <p:ext uri="{BB962C8B-B14F-4D97-AF65-F5344CB8AC3E}">
        <p14:creationId xmlns:p14="http://schemas.microsoft.com/office/powerpoint/2010/main" val="3440582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448" y="260648"/>
            <a:ext cx="10728325" cy="485982"/>
          </a:xfrm>
        </p:spPr>
        <p:txBody>
          <a:bodyPr>
            <a:normAutofit fontScale="90000"/>
          </a:bodyPr>
          <a:lstStyle/>
          <a:p>
            <a:r>
              <a:rPr lang="zh-CN" altLang="en-US" dirty="0" smtClean="0"/>
              <a:t>华为</a:t>
            </a:r>
            <a:r>
              <a:rPr lang="en-US" altLang="zh-CN" dirty="0" err="1" smtClean="0">
                <a:latin typeface="+mn-lt"/>
              </a:rPr>
              <a:t>TaiShan</a:t>
            </a:r>
            <a:r>
              <a:rPr lang="en-US" altLang="zh-CN" dirty="0" smtClean="0">
                <a:latin typeface="+mn-lt"/>
              </a:rPr>
              <a:t> </a:t>
            </a:r>
            <a:r>
              <a:rPr lang="zh-CN" altLang="en-US" dirty="0" smtClean="0"/>
              <a:t>服务器物理结构</a:t>
            </a:r>
            <a:endParaRPr lang="zh-CN" altLang="en-US" dirty="0"/>
          </a:p>
        </p:txBody>
      </p:sp>
      <p:pic>
        <p:nvPicPr>
          <p:cNvPr id="4" name="Picture 5239"/>
          <p:cNvPicPr/>
          <p:nvPr/>
        </p:nvPicPr>
        <p:blipFill>
          <a:blip r:embed="rId2"/>
          <a:stretch>
            <a:fillRect/>
          </a:stretch>
        </p:blipFill>
        <p:spPr>
          <a:xfrm>
            <a:off x="836706" y="1880848"/>
            <a:ext cx="6171948" cy="3852789"/>
          </a:xfrm>
          <a:prstGeom prst="rect">
            <a:avLst/>
          </a:prstGeom>
        </p:spPr>
      </p:pic>
      <p:graphicFrame>
        <p:nvGraphicFramePr>
          <p:cNvPr id="5" name="表格 4"/>
          <p:cNvGraphicFramePr>
            <a:graphicFrameLocks noGrp="1"/>
          </p:cNvGraphicFramePr>
          <p:nvPr>
            <p:extLst/>
          </p:nvPr>
        </p:nvGraphicFramePr>
        <p:xfrm>
          <a:off x="7263010" y="2566352"/>
          <a:ext cx="4197153" cy="2301494"/>
        </p:xfrm>
        <a:graphic>
          <a:graphicData uri="http://schemas.openxmlformats.org/drawingml/2006/table">
            <a:tbl>
              <a:tblPr firstRow="1" firstCol="1" bandRow="1"/>
              <a:tblGrid>
                <a:gridCol w="400011"/>
                <a:gridCol w="1775240"/>
                <a:gridCol w="335090"/>
                <a:gridCol w="1686812"/>
              </a:tblGrid>
              <a:tr h="194945">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电源模块</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4</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机箱</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5</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6</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超级电容支架</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7</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导风罩</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8</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前置硬盘背板</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9</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风扇支架</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10</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风扇模块</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11</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理线架</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13</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散热器</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14</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DIMM</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15</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主板</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16</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RAID</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扣卡</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17</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1</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18</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err="1">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iBMC</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插卡</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r h="194945">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19</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2</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r>
            </a:tbl>
          </a:graphicData>
        </a:graphic>
      </p:graphicFrame>
      <p:sp>
        <p:nvSpPr>
          <p:cNvPr id="6" name="矩形 5"/>
          <p:cNvSpPr/>
          <p:nvPr/>
        </p:nvSpPr>
        <p:spPr>
          <a:xfrm>
            <a:off x="5829290" y="1758305"/>
            <a:ext cx="4875053" cy="461665"/>
          </a:xfrm>
          <a:prstGeom prst="rect">
            <a:avLst/>
          </a:prstGeom>
        </p:spPr>
        <p:txBody>
          <a:bodyPr wrap="none">
            <a:spAutoFit/>
          </a:bodyPr>
          <a:lstStyle/>
          <a:p>
            <a:r>
              <a:rPr lang="en-US" altLang="zh-CN"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TaiShan 200</a:t>
            </a:r>
            <a:r>
              <a:rPr lang="zh-CN" altLang="en-US"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服务器（型号</a:t>
            </a:r>
            <a:r>
              <a:rPr lang="en-US" altLang="zh-CN"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2280</a:t>
            </a:r>
            <a:r>
              <a:rPr lang="zh-CN" altLang="en-US" sz="2400" b="1" dirty="0" smtClean="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t>
            </a:r>
            <a:endPar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1693744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DCF87B46-E4B9-4B61-85DB-9CD370F05551}"/>
              </a:ext>
            </a:extLst>
          </p:cNvPr>
          <p:cNvSpPr>
            <a:spLocks noGrp="1"/>
          </p:cNvSpPr>
          <p:nvPr>
            <p:ph type="title"/>
          </p:nvPr>
        </p:nvSpPr>
        <p:spPr>
          <a:xfrm>
            <a:off x="1127448" y="123817"/>
            <a:ext cx="7149480" cy="640887"/>
          </a:xfrm>
        </p:spPr>
        <p:txBody>
          <a:bodyPr/>
          <a:lstStyle/>
          <a:p>
            <a:r>
              <a:rPr lang="en-US" altLang="zh-CN" dirty="0"/>
              <a:t>Memory: A safe</a:t>
            </a:r>
            <a:r>
              <a:rPr lang="zh-CN" altLang="en-US" dirty="0"/>
              <a:t> </a:t>
            </a:r>
            <a:r>
              <a:rPr lang="en-US" altLang="zh-CN" dirty="0"/>
              <a:t>place</a:t>
            </a:r>
            <a:r>
              <a:rPr lang="zh-CN" altLang="en-US" dirty="0"/>
              <a:t> </a:t>
            </a:r>
            <a:r>
              <a:rPr lang="en-US" altLang="zh-CN" dirty="0"/>
              <a:t>for</a:t>
            </a:r>
            <a:r>
              <a:rPr lang="zh-CN" altLang="en-US" dirty="0"/>
              <a:t> </a:t>
            </a:r>
            <a:r>
              <a:rPr lang="en-US" altLang="zh-CN" dirty="0"/>
              <a:t>data</a:t>
            </a:r>
            <a:endParaRPr lang="zh-CN" altLang="en-US" dirty="0"/>
          </a:p>
        </p:txBody>
      </p:sp>
      <p:graphicFrame>
        <p:nvGraphicFramePr>
          <p:cNvPr id="2" name="表格 3">
            <a:extLst>
              <a:ext uri="{FF2B5EF4-FFF2-40B4-BE49-F238E27FC236}">
                <a16:creationId xmlns="" xmlns:a16="http://schemas.microsoft.com/office/drawing/2014/main" id="{ED67B39B-252D-4C42-B1D4-59675742746F}"/>
              </a:ext>
            </a:extLst>
          </p:cNvPr>
          <p:cNvGraphicFramePr>
            <a:graphicFrameLocks noGrp="1"/>
          </p:cNvGraphicFramePr>
          <p:nvPr>
            <p:extLst>
              <p:ext uri="{D42A27DB-BD31-4B8C-83A1-F6EECF244321}">
                <p14:modId xmlns:p14="http://schemas.microsoft.com/office/powerpoint/2010/main" val="3574780676"/>
              </p:ext>
            </p:extLst>
          </p:nvPr>
        </p:nvGraphicFramePr>
        <p:xfrm>
          <a:off x="2567608" y="4005064"/>
          <a:ext cx="9505057" cy="2103120"/>
        </p:xfrm>
        <a:graphic>
          <a:graphicData uri="http://schemas.openxmlformats.org/drawingml/2006/table">
            <a:tbl>
              <a:tblPr firstRow="1" bandRow="1">
                <a:tableStyleId>{5C22544A-7EE6-4342-B048-85BDC9FD1C3A}</a:tableStyleId>
              </a:tblPr>
              <a:tblGrid>
                <a:gridCol w="1440160">
                  <a:extLst>
                    <a:ext uri="{9D8B030D-6E8A-4147-A177-3AD203B41FA5}">
                      <a16:colId xmlns="" xmlns:a16="http://schemas.microsoft.com/office/drawing/2014/main" val="3991873012"/>
                    </a:ext>
                  </a:extLst>
                </a:gridCol>
                <a:gridCol w="1632181">
                  <a:extLst>
                    <a:ext uri="{9D8B030D-6E8A-4147-A177-3AD203B41FA5}">
                      <a16:colId xmlns="" xmlns:a16="http://schemas.microsoft.com/office/drawing/2014/main" val="1075013312"/>
                    </a:ext>
                  </a:extLst>
                </a:gridCol>
                <a:gridCol w="1756841">
                  <a:extLst>
                    <a:ext uri="{9D8B030D-6E8A-4147-A177-3AD203B41FA5}">
                      <a16:colId xmlns="" xmlns:a16="http://schemas.microsoft.com/office/drawing/2014/main" val="181997622"/>
                    </a:ext>
                  </a:extLst>
                </a:gridCol>
                <a:gridCol w="1073152">
                  <a:extLst>
                    <a:ext uri="{9D8B030D-6E8A-4147-A177-3AD203B41FA5}">
                      <a16:colId xmlns="" xmlns:a16="http://schemas.microsoft.com/office/drawing/2014/main" val="3648514467"/>
                    </a:ext>
                  </a:extLst>
                </a:gridCol>
                <a:gridCol w="1373952">
                  <a:extLst>
                    <a:ext uri="{9D8B030D-6E8A-4147-A177-3AD203B41FA5}">
                      <a16:colId xmlns="" xmlns:a16="http://schemas.microsoft.com/office/drawing/2014/main" val="1824717389"/>
                    </a:ext>
                  </a:extLst>
                </a:gridCol>
                <a:gridCol w="2228771">
                  <a:extLst>
                    <a:ext uri="{9D8B030D-6E8A-4147-A177-3AD203B41FA5}">
                      <a16:colId xmlns="" xmlns:a16="http://schemas.microsoft.com/office/drawing/2014/main" val="226923358"/>
                    </a:ext>
                  </a:extLst>
                </a:gridCol>
              </a:tblGrid>
              <a:tr h="346588">
                <a:tc gridSpan="2">
                  <a:txBody>
                    <a:bodyPr/>
                    <a:lstStyle/>
                    <a:p>
                      <a:r>
                        <a:rPr lang="en-US" altLang="zh-CN" sz="1800" b="0" kern="1200" baseline="0" dirty="0">
                          <a:solidFill>
                            <a:schemeClr val="tx1"/>
                          </a:solidFill>
                          <a:latin typeface="Times New Roman" panose="02020603050405020304" pitchFamily="18" charset="0"/>
                          <a:ea typeface="+mn-ea"/>
                          <a:cs typeface="+mn-cs"/>
                        </a:rPr>
                        <a:t>Memory</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Price</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Speed</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Capacity</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Used for</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52129233"/>
                  </a:ext>
                </a:extLst>
              </a:tr>
              <a:tr h="346588">
                <a:tc>
                  <a:txBody>
                    <a:bodyPr/>
                    <a:lstStyle/>
                    <a:p>
                      <a:r>
                        <a:rPr lang="en-US" altLang="zh-CN" sz="1800" b="0" kern="1200" baseline="0" dirty="0">
                          <a:solidFill>
                            <a:schemeClr val="tx1"/>
                          </a:solidFill>
                          <a:latin typeface="Times New Roman" panose="02020603050405020304" pitchFamily="18" charset="0"/>
                          <a:ea typeface="+mn-ea"/>
                          <a:cs typeface="+mn-cs"/>
                        </a:rPr>
                        <a:t>SRAM</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volatile</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Fastest</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KB~MB</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Cache</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52894031"/>
                  </a:ext>
                </a:extLst>
              </a:tr>
              <a:tr h="346588">
                <a:tc>
                  <a:txBody>
                    <a:bodyPr/>
                    <a:lstStyle/>
                    <a:p>
                      <a:r>
                        <a:rPr lang="en-US" altLang="zh-CN" sz="1800" b="0" kern="1200" baseline="0" dirty="0">
                          <a:solidFill>
                            <a:schemeClr val="tx1"/>
                          </a:solidFill>
                          <a:latin typeface="Times New Roman" panose="02020603050405020304" pitchFamily="18" charset="0"/>
                          <a:ea typeface="+mn-ea"/>
                          <a:cs typeface="+mn-cs"/>
                        </a:rPr>
                        <a:t>DRAM</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volatile</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$3~4/GB</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Fast</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MB~GB</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Main memory</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499414343"/>
                  </a:ext>
                </a:extLst>
              </a:tr>
              <a:tr h="346588">
                <a:tc>
                  <a:txBody>
                    <a:bodyPr/>
                    <a:lstStyle/>
                    <a:p>
                      <a:r>
                        <a:rPr lang="en-US" altLang="zh-CN" sz="1800" b="0" kern="1200" baseline="0" dirty="0">
                          <a:solidFill>
                            <a:schemeClr val="tx1"/>
                          </a:solidFill>
                          <a:latin typeface="Times New Roman" panose="02020603050405020304" pitchFamily="18" charset="0"/>
                          <a:ea typeface="+mn-ea"/>
                          <a:cs typeface="+mn-cs"/>
                        </a:rPr>
                        <a:t>Hard disk</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nonvolatile</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$0.05~1/GB</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Slow</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TB~PB</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PC Storage</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231868001"/>
                  </a:ext>
                </a:extLst>
              </a:tr>
              <a:tr h="341840">
                <a:tc>
                  <a:txBody>
                    <a:bodyPr/>
                    <a:lstStyle/>
                    <a:p>
                      <a:r>
                        <a:rPr lang="en-US" altLang="zh-CN" sz="1800" b="0" kern="1200" baseline="0" dirty="0">
                          <a:solidFill>
                            <a:schemeClr val="tx1"/>
                          </a:solidFill>
                          <a:latin typeface="Times New Roman" panose="02020603050405020304" pitchFamily="18" charset="0"/>
                          <a:ea typeface="+mn-ea"/>
                          <a:cs typeface="+mn-cs"/>
                        </a:rPr>
                        <a:t>Flash Memory</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nonvolatile</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$0.75~$1/GB</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a:solidFill>
                            <a:schemeClr val="tx1"/>
                          </a:solidFill>
                          <a:latin typeface="Times New Roman" panose="02020603050405020304" pitchFamily="18" charset="0"/>
                          <a:ea typeface="+mn-ea"/>
                          <a:cs typeface="+mn-cs"/>
                        </a:rPr>
                        <a:t>Medium</a:t>
                      </a:r>
                      <a:endParaRPr lang="zh-CN" altLang="en-US" sz="1800" b="0" kern="1200" baseline="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GB~TB</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kern="1200" baseline="0" dirty="0">
                          <a:solidFill>
                            <a:schemeClr val="tx1"/>
                          </a:solidFill>
                          <a:latin typeface="Times New Roman" panose="02020603050405020304" pitchFamily="18" charset="0"/>
                          <a:ea typeface="+mn-ea"/>
                          <a:cs typeface="+mn-cs"/>
                        </a:rPr>
                        <a:t>PMD Storage</a:t>
                      </a:r>
                      <a:endParaRPr lang="zh-CN" altLang="en-US" sz="1800" b="0" kern="1200" baseline="0" dirty="0">
                        <a:solidFill>
                          <a:schemeClr val="tx1"/>
                        </a:solidFill>
                        <a:latin typeface="Times New Roman" panose="02020603050405020304" pitchFamily="18"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11990774"/>
                  </a:ext>
                </a:extLst>
              </a:tr>
            </a:tbl>
          </a:graphicData>
        </a:graphic>
      </p:graphicFrame>
      <p:sp>
        <p:nvSpPr>
          <p:cNvPr id="5" name="内容占位符 4">
            <a:extLst>
              <a:ext uri="{FF2B5EF4-FFF2-40B4-BE49-F238E27FC236}">
                <a16:creationId xmlns="" xmlns:a16="http://schemas.microsoft.com/office/drawing/2014/main" id="{C6F71C46-4248-411C-B50C-BF6E61F77464}"/>
              </a:ext>
            </a:extLst>
          </p:cNvPr>
          <p:cNvSpPr>
            <a:spLocks noGrp="1"/>
          </p:cNvSpPr>
          <p:nvPr>
            <p:ph idx="1"/>
          </p:nvPr>
        </p:nvSpPr>
        <p:spPr>
          <a:xfrm>
            <a:off x="341029" y="908720"/>
            <a:ext cx="11856640" cy="3214919"/>
          </a:xfrm>
        </p:spPr>
        <p:txBody>
          <a:bodyPr/>
          <a:lstStyle/>
          <a:p>
            <a:r>
              <a:rPr lang="en-US" altLang="zh-CN" sz="2000" dirty="0">
                <a:latin typeface="Arial Narrow" panose="020B0606020202030204" pitchFamily="34" charset="0"/>
                <a:ea typeface="Arial Unicode MS" panose="020B0604020202020204" pitchFamily="34" charset="-122"/>
                <a:cs typeface="Arial Unicode MS" panose="020B0604020202020204" pitchFamily="34" charset="-122"/>
              </a:rPr>
              <a:t>Memory(</a:t>
            </a:r>
            <a:r>
              <a:rPr lang="zh-CN" altLang="en-US" sz="2000" dirty="0">
                <a:latin typeface="Arial Narrow" panose="020B0606020202030204" pitchFamily="34" charset="0"/>
                <a:ea typeface="Arial Unicode MS" panose="020B0604020202020204" pitchFamily="34" charset="-122"/>
                <a:cs typeface="Arial Unicode MS" panose="020B0604020202020204" pitchFamily="34" charset="-122"/>
              </a:rPr>
              <a:t>存储</a:t>
            </a:r>
            <a:r>
              <a:rPr lang="en-US" altLang="zh-CN" sz="2000" dirty="0">
                <a:latin typeface="Arial Narrow" panose="020B0606020202030204" pitchFamily="34" charset="0"/>
                <a:ea typeface="Arial Unicode MS" panose="020B0604020202020204" pitchFamily="34" charset="-122"/>
                <a:cs typeface="Arial Unicode MS" panose="020B0604020202020204" pitchFamily="34" charset="-122"/>
              </a:rPr>
              <a:t>): </a:t>
            </a:r>
            <a:r>
              <a:rPr lang="en-US" altLang="zh-CN" sz="2000" b="0" dirty="0">
                <a:latin typeface="Arial Narrow" panose="020B0606020202030204" pitchFamily="34" charset="0"/>
                <a:ea typeface="Arial Unicode MS" panose="020B0604020202020204" pitchFamily="34" charset="-122"/>
                <a:cs typeface="Arial Unicode MS" panose="020B0604020202020204" pitchFamily="34" charset="-122"/>
              </a:rPr>
              <a:t>the storage area programs are kept and that contains the data needed by the running programs</a:t>
            </a:r>
          </a:p>
          <a:p>
            <a:r>
              <a:rPr lang="en-US" altLang="zh-CN" sz="2000" dirty="0">
                <a:latin typeface="Arial Narrow" panose="020B0606020202030204" pitchFamily="34" charset="0"/>
                <a:ea typeface="Arial Unicode MS" panose="020B0604020202020204" pitchFamily="34" charset="-122"/>
                <a:cs typeface="Arial Unicode MS" panose="020B0604020202020204" pitchFamily="34" charset="-122"/>
              </a:rPr>
              <a:t>Main Memory(</a:t>
            </a:r>
            <a:r>
              <a:rPr lang="zh-CN" altLang="en-US" sz="2000" dirty="0">
                <a:latin typeface="Arial Narrow" panose="020B0606020202030204" pitchFamily="34" charset="0"/>
                <a:ea typeface="Arial Unicode MS" panose="020B0604020202020204" pitchFamily="34" charset="-122"/>
                <a:cs typeface="Arial Unicode MS" panose="020B0604020202020204" pitchFamily="34" charset="-122"/>
              </a:rPr>
              <a:t>主存</a:t>
            </a:r>
            <a:r>
              <a:rPr lang="en-US" altLang="zh-CN" sz="2000" dirty="0">
                <a:latin typeface="Arial Narrow" panose="020B0606020202030204" pitchFamily="34" charset="0"/>
                <a:ea typeface="Arial Unicode MS" panose="020B0604020202020204" pitchFamily="34" charset="-122"/>
                <a:cs typeface="Arial Unicode MS" panose="020B0604020202020204" pitchFamily="34" charset="-122"/>
              </a:rPr>
              <a:t>): </a:t>
            </a:r>
            <a:r>
              <a:rPr lang="en-US" altLang="zh-CN" sz="2000" dirty="0">
                <a:solidFill>
                  <a:srgbClr val="FF0000"/>
                </a:solidFill>
                <a:latin typeface="Arial Narrow" panose="020B0606020202030204" pitchFamily="34" charset="0"/>
                <a:ea typeface="Arial Unicode MS" panose="020B0604020202020204" pitchFamily="34" charset="-122"/>
                <a:cs typeface="Arial Unicode MS" panose="020B0604020202020204" pitchFamily="34" charset="-122"/>
              </a:rPr>
              <a:t>volatile</a:t>
            </a:r>
            <a:r>
              <a:rPr lang="en-US" altLang="zh-CN" sz="2000" b="0" dirty="0">
                <a:latin typeface="Arial Narrow" panose="020B0606020202030204" pitchFamily="34" charset="0"/>
                <a:ea typeface="Arial Unicode MS" panose="020B0604020202020204" pitchFamily="34" charset="-122"/>
                <a:cs typeface="Arial Unicode MS" panose="020B0604020202020204" pitchFamily="34" charset="-122"/>
              </a:rPr>
              <a:t>; used to hold programs while they are running</a:t>
            </a:r>
            <a:r>
              <a:rPr lang="en-US" altLang="zh-CN" sz="2000" b="0" dirty="0" smtClean="0">
                <a:latin typeface="Arial Narrow" panose="020B0606020202030204" pitchFamily="34" charset="0"/>
                <a:ea typeface="Arial Unicode MS" panose="020B0604020202020204" pitchFamily="34" charset="-122"/>
                <a:cs typeface="Arial Unicode MS" panose="020B0604020202020204" pitchFamily="34" charset="-122"/>
              </a:rPr>
              <a:t>.( </a:t>
            </a:r>
            <a:r>
              <a:rPr lang="en-US" altLang="zh-CN" sz="2000" b="0" dirty="0">
                <a:latin typeface="Arial Narrow" panose="020B0606020202030204" pitchFamily="34" charset="0"/>
                <a:ea typeface="Arial Unicode MS" panose="020B0604020202020204" pitchFamily="34" charset="-122"/>
                <a:cs typeface="Arial Unicode MS" panose="020B0604020202020204" pitchFamily="34" charset="-122"/>
              </a:rPr>
              <a:t>DRAM in computers)</a:t>
            </a:r>
          </a:p>
          <a:p>
            <a:r>
              <a:rPr lang="en-US" altLang="zh-CN" sz="2000" dirty="0">
                <a:latin typeface="Arial Narrow" panose="020B0606020202030204" pitchFamily="34" charset="0"/>
                <a:ea typeface="Arial Unicode MS" panose="020B0604020202020204" pitchFamily="34" charset="-122"/>
                <a:cs typeface="Arial Unicode MS" panose="020B0604020202020204" pitchFamily="34" charset="-122"/>
              </a:rPr>
              <a:t>Second memory</a:t>
            </a:r>
            <a:r>
              <a:rPr lang="en-US" altLang="zh-CN" sz="2000" b="0" dirty="0">
                <a:latin typeface="Arial Narrow" panose="020B0606020202030204" pitchFamily="34" charset="0"/>
                <a:ea typeface="Arial Unicode MS" panose="020B0604020202020204" pitchFamily="34" charset="-122"/>
                <a:cs typeface="Arial Unicode MS" panose="020B0604020202020204" pitchFamily="34" charset="-122"/>
              </a:rPr>
              <a:t>: </a:t>
            </a:r>
            <a:r>
              <a:rPr lang="en-US" altLang="zh-CN" sz="2000" dirty="0">
                <a:solidFill>
                  <a:srgbClr val="FF0000"/>
                </a:solidFill>
                <a:latin typeface="Arial Narrow" panose="020B0606020202030204" pitchFamily="34" charset="0"/>
                <a:ea typeface="Arial Unicode MS" panose="020B0604020202020204" pitchFamily="34" charset="-122"/>
                <a:cs typeface="Arial Unicode MS" panose="020B0604020202020204" pitchFamily="34" charset="-122"/>
              </a:rPr>
              <a:t>nonvolatile</a:t>
            </a:r>
            <a:r>
              <a:rPr lang="en-US" altLang="zh-CN" sz="2000" b="0" dirty="0">
                <a:latin typeface="Arial Narrow" panose="020B0606020202030204" pitchFamily="34" charset="0"/>
                <a:ea typeface="Arial Unicode MS" panose="020B0604020202020204" pitchFamily="34" charset="-122"/>
                <a:cs typeface="Arial Unicode MS" panose="020B0604020202020204" pitchFamily="34" charset="-122"/>
              </a:rPr>
              <a:t>; used to store programs and data between runs. (Flash in PMD, magnetic disks)</a:t>
            </a:r>
          </a:p>
          <a:p>
            <a:r>
              <a:rPr lang="en-US" altLang="zh-CN" sz="2000" dirty="0"/>
              <a:t>Volatile (</a:t>
            </a:r>
            <a:r>
              <a:rPr lang="zh-CN" altLang="en-US" sz="2000" dirty="0">
                <a:solidFill>
                  <a:srgbClr val="C00000"/>
                </a:solidFill>
                <a:latin typeface="微软雅黑" panose="020B0503020204020204" pitchFamily="34" charset="-122"/>
                <a:ea typeface="微软雅黑" panose="020B0503020204020204" pitchFamily="34" charset="-122"/>
              </a:rPr>
              <a:t>易失性</a:t>
            </a:r>
            <a:r>
              <a:rPr lang="en-US" altLang="zh-CN" sz="2000" dirty="0"/>
              <a:t>)</a:t>
            </a:r>
            <a:endParaRPr lang="en-US" altLang="zh-CN" sz="1600" dirty="0"/>
          </a:p>
          <a:p>
            <a:pPr lvl="1"/>
            <a:r>
              <a:rPr lang="en-US" altLang="zh-CN" sz="1600" dirty="0"/>
              <a:t>DRAM (</a:t>
            </a:r>
            <a:r>
              <a:rPr lang="en-US" altLang="zh-CN" sz="1600" b="0" dirty="0"/>
              <a:t>Dynamic Random-Access Memory</a:t>
            </a:r>
            <a:r>
              <a:rPr lang="en-US" altLang="zh-CN" sz="1600" dirty="0"/>
              <a:t>):</a:t>
            </a:r>
            <a:r>
              <a:rPr lang="zh-CN" altLang="en-US" sz="1600" dirty="0"/>
              <a:t>动态随机存储器</a:t>
            </a:r>
            <a:endParaRPr lang="en-US" altLang="zh-CN" sz="1600" b="0" dirty="0"/>
          </a:p>
          <a:p>
            <a:pPr lvl="1"/>
            <a:r>
              <a:rPr lang="en-US" altLang="zh-CN" sz="1600" dirty="0"/>
              <a:t>SRAM (</a:t>
            </a:r>
            <a:r>
              <a:rPr lang="en-US" altLang="zh-CN" sz="1600" b="0" dirty="0"/>
              <a:t>Static Random Access Memory)</a:t>
            </a:r>
            <a:r>
              <a:rPr lang="zh-CN" altLang="en-US" sz="1600" b="0" dirty="0"/>
              <a:t>：静态随机存储器</a:t>
            </a:r>
            <a:endParaRPr lang="en-US" altLang="zh-CN" sz="1600" b="0" dirty="0"/>
          </a:p>
          <a:p>
            <a:r>
              <a:rPr lang="en-US" altLang="zh-CN" sz="2000" dirty="0"/>
              <a:t>Nonvolatile (</a:t>
            </a:r>
            <a:r>
              <a:rPr lang="zh-CN" altLang="en-US" sz="2000" dirty="0">
                <a:solidFill>
                  <a:srgbClr val="C00000"/>
                </a:solidFill>
                <a:latin typeface="微软雅黑" panose="020B0503020204020204" pitchFamily="34" charset="-122"/>
                <a:ea typeface="微软雅黑" panose="020B0503020204020204" pitchFamily="34" charset="-122"/>
              </a:rPr>
              <a:t>非易失性</a:t>
            </a:r>
            <a:r>
              <a:rPr lang="en-US" altLang="zh-CN" sz="2000" dirty="0"/>
              <a:t>)</a:t>
            </a:r>
          </a:p>
          <a:p>
            <a:pPr lvl="1"/>
            <a:r>
              <a:rPr lang="en-US" altLang="zh-CN" sz="1600" dirty="0"/>
              <a:t>Solid state memory (</a:t>
            </a:r>
            <a:r>
              <a:rPr lang="en-US" altLang="zh-CN" sz="1600" b="0" dirty="0"/>
              <a:t>Flash Memory</a:t>
            </a:r>
            <a:r>
              <a:rPr lang="en-US" altLang="zh-CN" sz="1600" dirty="0"/>
              <a:t>):</a:t>
            </a:r>
            <a:r>
              <a:rPr lang="zh-CN" altLang="en-US" sz="1600" dirty="0"/>
              <a:t>固态硬盘 </a:t>
            </a:r>
            <a:r>
              <a:rPr lang="en-US" altLang="zh-CN" sz="1600" dirty="0"/>
              <a:t>or </a:t>
            </a:r>
            <a:r>
              <a:rPr lang="zh-CN" altLang="en-US" sz="1600" dirty="0"/>
              <a:t>闪存</a:t>
            </a:r>
            <a:endParaRPr lang="en-US" altLang="zh-CN" sz="1600" dirty="0"/>
          </a:p>
          <a:p>
            <a:pPr lvl="1"/>
            <a:r>
              <a:rPr lang="en-US" altLang="zh-CN" sz="1600" dirty="0"/>
              <a:t>Magnetic disk (</a:t>
            </a:r>
            <a:r>
              <a:rPr lang="en-US" altLang="zh-CN" sz="1600" b="0" dirty="0"/>
              <a:t>Hard disk)</a:t>
            </a:r>
            <a:r>
              <a:rPr lang="en-US" altLang="zh-CN" sz="1600" dirty="0"/>
              <a:t> </a:t>
            </a:r>
            <a:r>
              <a:rPr lang="zh-CN" altLang="en-US" sz="1600" dirty="0"/>
              <a:t>：硬盘</a:t>
            </a:r>
            <a:endParaRPr lang="en-US" altLang="zh-CN" sz="1600" dirty="0"/>
          </a:p>
          <a:p>
            <a:endParaRPr lang="zh-CN" altLang="en-US" dirty="0"/>
          </a:p>
        </p:txBody>
      </p:sp>
    </p:spTree>
    <p:extLst>
      <p:ext uri="{BB962C8B-B14F-4D97-AF65-F5344CB8AC3E}">
        <p14:creationId xmlns:p14="http://schemas.microsoft.com/office/powerpoint/2010/main" val="120287560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AACC087D-B1E8-4E75-B753-DDDBBC81973F}" type="slidenum">
              <a:rPr lang="en-AU" altLang="en-US" sz="1400"/>
              <a:pPr>
                <a:spcBef>
                  <a:spcPct val="0"/>
                </a:spcBef>
                <a:buClrTx/>
                <a:buSzTx/>
                <a:buFontTx/>
                <a:buNone/>
              </a:pPr>
              <a:t>85</a:t>
            </a:fld>
            <a:endParaRPr lang="en-AU" altLang="en-US" sz="1400"/>
          </a:p>
        </p:txBody>
      </p:sp>
      <p:pic>
        <p:nvPicPr>
          <p:cNvPr id="38915" name="Picture 11" descr="flash-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426" y="1196976"/>
            <a:ext cx="26955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pPr eaLnBrk="1" hangingPunct="1"/>
            <a:r>
              <a:rPr lang="en-US" altLang="en-US" smtClean="0"/>
              <a:t>A Safe Place for Data</a:t>
            </a:r>
          </a:p>
        </p:txBody>
      </p:sp>
      <p:sp>
        <p:nvSpPr>
          <p:cNvPr id="38917" name="Rectangle 3"/>
          <p:cNvSpPr>
            <a:spLocks noGrp="1" noChangeArrowheads="1"/>
          </p:cNvSpPr>
          <p:nvPr>
            <p:ph type="body" sz="half" idx="1"/>
          </p:nvPr>
        </p:nvSpPr>
        <p:spPr/>
        <p:txBody>
          <a:bodyPr/>
          <a:lstStyle/>
          <a:p>
            <a:pPr eaLnBrk="1" hangingPunct="1"/>
            <a:r>
              <a:rPr lang="en-US" altLang="en-US" sz="2400"/>
              <a:t>Volatile main memory</a:t>
            </a:r>
          </a:p>
          <a:p>
            <a:pPr lvl="1" eaLnBrk="1" hangingPunct="1"/>
            <a:r>
              <a:rPr lang="en-US" altLang="en-US" sz="2000"/>
              <a:t>Loses instructions and data when power off</a:t>
            </a:r>
          </a:p>
          <a:p>
            <a:pPr eaLnBrk="1" hangingPunct="1"/>
            <a:r>
              <a:rPr lang="en-US" altLang="en-US" sz="2400"/>
              <a:t>Non-volatile secondary memory</a:t>
            </a:r>
          </a:p>
          <a:p>
            <a:pPr lvl="1" eaLnBrk="1" hangingPunct="1"/>
            <a:r>
              <a:rPr lang="en-US" altLang="en-US" sz="2000"/>
              <a:t>Magnetic disk</a:t>
            </a:r>
          </a:p>
          <a:p>
            <a:pPr lvl="1" eaLnBrk="1" hangingPunct="1"/>
            <a:r>
              <a:rPr lang="en-US" altLang="en-US" sz="2000"/>
              <a:t>Flash memory</a:t>
            </a:r>
          </a:p>
          <a:p>
            <a:pPr lvl="1" eaLnBrk="1" hangingPunct="1"/>
            <a:r>
              <a:rPr lang="en-US" altLang="en-US" sz="2000"/>
              <a:t>Optical disk (CDROM, DVD)</a:t>
            </a:r>
          </a:p>
        </p:txBody>
      </p:sp>
      <p:pic>
        <p:nvPicPr>
          <p:cNvPr id="38918" name="Picture 9" descr="hard-disk-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3716338"/>
            <a:ext cx="45370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0" descr="flash-memory-explo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63" y="314166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2" descr="dvd-dr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6" y="4797426"/>
            <a:ext cx="245427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57990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60ED754D-40EA-4A69-BBE2-48BE0B406424}" type="slidenum">
              <a:rPr lang="en-AU" altLang="en-US" sz="1400"/>
              <a:pPr>
                <a:spcBef>
                  <a:spcPct val="0"/>
                </a:spcBef>
                <a:buClrTx/>
                <a:buSzTx/>
                <a:buFontTx/>
                <a:buNone/>
              </a:pPr>
              <a:t>86</a:t>
            </a:fld>
            <a:endParaRPr lang="en-AU" altLang="en-US" sz="1400"/>
          </a:p>
        </p:txBody>
      </p:sp>
      <p:sp>
        <p:nvSpPr>
          <p:cNvPr id="40963" name="Rectangle 2"/>
          <p:cNvSpPr>
            <a:spLocks noGrp="1" noChangeArrowheads="1"/>
          </p:cNvSpPr>
          <p:nvPr>
            <p:ph type="title"/>
          </p:nvPr>
        </p:nvSpPr>
        <p:spPr/>
        <p:txBody>
          <a:bodyPr/>
          <a:lstStyle/>
          <a:p>
            <a:pPr eaLnBrk="1" hangingPunct="1"/>
            <a:r>
              <a:rPr lang="en-US" altLang="en-US" smtClean="0"/>
              <a:t>Networks</a:t>
            </a:r>
          </a:p>
        </p:txBody>
      </p:sp>
      <p:sp>
        <p:nvSpPr>
          <p:cNvPr id="40964" name="Rectangle 3"/>
          <p:cNvSpPr>
            <a:spLocks noGrp="1" noChangeArrowheads="1"/>
          </p:cNvSpPr>
          <p:nvPr>
            <p:ph type="body" idx="1"/>
          </p:nvPr>
        </p:nvSpPr>
        <p:spPr>
          <a:xfrm>
            <a:off x="2208214" y="1125539"/>
            <a:ext cx="8270875" cy="2879725"/>
          </a:xfrm>
        </p:spPr>
        <p:txBody>
          <a:bodyPr/>
          <a:lstStyle/>
          <a:p>
            <a:pPr eaLnBrk="1" hangingPunct="1"/>
            <a:r>
              <a:rPr lang="en-US" altLang="en-US" smtClean="0"/>
              <a:t>Communication, resource sharing, nonlocal access</a:t>
            </a:r>
          </a:p>
          <a:p>
            <a:pPr eaLnBrk="1" hangingPunct="1"/>
            <a:r>
              <a:rPr lang="en-US" altLang="en-US" smtClean="0"/>
              <a:t>Local area network (LAN): Ethernet</a:t>
            </a:r>
          </a:p>
          <a:p>
            <a:pPr eaLnBrk="1" hangingPunct="1"/>
            <a:r>
              <a:rPr lang="en-US" altLang="en-US" smtClean="0"/>
              <a:t>Wide area network (WAN): the Internet</a:t>
            </a:r>
          </a:p>
          <a:p>
            <a:pPr eaLnBrk="1" hangingPunct="1"/>
            <a:r>
              <a:rPr lang="en-US" altLang="en-US" smtClean="0"/>
              <a:t>Wireless network: WiFi, Bluetooth</a:t>
            </a:r>
          </a:p>
        </p:txBody>
      </p:sp>
      <p:pic>
        <p:nvPicPr>
          <p:cNvPr id="40965" name="Picture 6" descr="ethernet-cab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4365626"/>
            <a:ext cx="22891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8" descr="wireless-ro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1" y="38608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93434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E4AF16B-4004-4426-B247-D454D46BF1CD}" type="slidenum">
              <a:rPr lang="en-AU" altLang="en-US" sz="1400"/>
              <a:pPr>
                <a:spcBef>
                  <a:spcPct val="0"/>
                </a:spcBef>
                <a:buClrTx/>
                <a:buSzTx/>
                <a:buFontTx/>
                <a:buNone/>
              </a:pPr>
              <a:t>87</a:t>
            </a:fld>
            <a:endParaRPr lang="en-AU" altLang="en-US" sz="1400"/>
          </a:p>
        </p:txBody>
      </p:sp>
      <p:sp>
        <p:nvSpPr>
          <p:cNvPr id="36867" name="Rectangle 2"/>
          <p:cNvSpPr>
            <a:spLocks noGrp="1" noChangeArrowheads="1"/>
          </p:cNvSpPr>
          <p:nvPr>
            <p:ph type="title"/>
          </p:nvPr>
        </p:nvSpPr>
        <p:spPr/>
        <p:txBody>
          <a:bodyPr/>
          <a:lstStyle/>
          <a:p>
            <a:pPr eaLnBrk="1" hangingPunct="1"/>
            <a:r>
              <a:rPr lang="en-US" altLang="en-US" smtClean="0"/>
              <a:t>Abstractions</a:t>
            </a:r>
          </a:p>
        </p:txBody>
      </p:sp>
      <p:sp>
        <p:nvSpPr>
          <p:cNvPr id="36868" name="Rectangle 3"/>
          <p:cNvSpPr>
            <a:spLocks noGrp="1" noChangeArrowheads="1"/>
          </p:cNvSpPr>
          <p:nvPr>
            <p:ph type="body" idx="1"/>
          </p:nvPr>
        </p:nvSpPr>
        <p:spPr>
          <a:xfrm>
            <a:off x="2135560" y="1559660"/>
            <a:ext cx="8270875" cy="4537075"/>
          </a:xfrm>
        </p:spPr>
        <p:txBody>
          <a:bodyPr/>
          <a:lstStyle/>
          <a:p>
            <a:pPr eaLnBrk="1" hangingPunct="1"/>
            <a:r>
              <a:rPr lang="en-US" altLang="en-US" dirty="0" smtClean="0"/>
              <a:t>Abstraction helps us deal with complexity</a:t>
            </a:r>
          </a:p>
          <a:p>
            <a:pPr lvl="1" eaLnBrk="1" hangingPunct="1"/>
            <a:r>
              <a:rPr lang="en-US" altLang="en-US" dirty="0" smtClean="0"/>
              <a:t>Hide lower-level detail</a:t>
            </a:r>
          </a:p>
          <a:p>
            <a:pPr eaLnBrk="1" hangingPunct="1"/>
            <a:r>
              <a:rPr lang="en-US" altLang="en-US" dirty="0" smtClean="0"/>
              <a:t>Instruction set architecture (ISA)</a:t>
            </a:r>
          </a:p>
          <a:p>
            <a:pPr lvl="1" eaLnBrk="1" hangingPunct="1"/>
            <a:r>
              <a:rPr lang="en-US" altLang="en-US" dirty="0" smtClean="0"/>
              <a:t>The hardware/software interface</a:t>
            </a:r>
          </a:p>
          <a:p>
            <a:pPr eaLnBrk="1" hangingPunct="1"/>
            <a:r>
              <a:rPr lang="en-US" altLang="en-US" dirty="0" smtClean="0"/>
              <a:t>Application binary interface</a:t>
            </a:r>
          </a:p>
          <a:p>
            <a:pPr lvl="1" eaLnBrk="1" hangingPunct="1"/>
            <a:r>
              <a:rPr lang="en-US" altLang="en-US" dirty="0" smtClean="0"/>
              <a:t>The ISA plus system software interface</a:t>
            </a:r>
          </a:p>
          <a:p>
            <a:pPr eaLnBrk="1" hangingPunct="1"/>
            <a:r>
              <a:rPr lang="en-US" altLang="en-US" dirty="0" smtClean="0"/>
              <a:t>Implementation</a:t>
            </a:r>
          </a:p>
          <a:p>
            <a:pPr lvl="1" eaLnBrk="1" hangingPunct="1"/>
            <a:r>
              <a:rPr lang="en-US" altLang="en-US" dirty="0" smtClean="0"/>
              <a:t>The details underlying and interface</a:t>
            </a:r>
          </a:p>
        </p:txBody>
      </p:sp>
      <p:sp>
        <p:nvSpPr>
          <p:cNvPr id="36869" name="Text Box 5"/>
          <p:cNvSpPr txBox="1">
            <a:spLocks noChangeArrowheads="1"/>
          </p:cNvSpPr>
          <p:nvPr/>
        </p:nvSpPr>
        <p:spPr bwMode="auto">
          <a:xfrm>
            <a:off x="912284" y="912151"/>
            <a:ext cx="2865272" cy="461665"/>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chemeClr val="folHlink"/>
                </a:solidFill>
                <a:latin typeface="Arial Black" panose="020B0A04020102020204" pitchFamily="34" charset="0"/>
              </a:rPr>
              <a:t>The BIG Picture</a:t>
            </a:r>
          </a:p>
        </p:txBody>
      </p:sp>
    </p:spTree>
    <p:extLst>
      <p:ext uri="{BB962C8B-B14F-4D97-AF65-F5344CB8AC3E}">
        <p14:creationId xmlns:p14="http://schemas.microsoft.com/office/powerpoint/2010/main" val="299736618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ctrTitle"/>
          </p:nvPr>
        </p:nvSpPr>
        <p:spPr>
          <a:xfrm>
            <a:off x="839416" y="116632"/>
            <a:ext cx="7772400" cy="1470025"/>
          </a:xfrm>
        </p:spPr>
        <p:txBody>
          <a:bodyPr/>
          <a:lstStyle/>
          <a:p>
            <a:r>
              <a:rPr lang="en-US" altLang="zh-CN" sz="3600" dirty="0" smtClean="0"/>
              <a:t>1.5  </a:t>
            </a:r>
            <a:r>
              <a:rPr lang="en-US" altLang="zh-CN" sz="3600" dirty="0" smtClean="0">
                <a:ea typeface="黑体" panose="02010609060101010101" pitchFamily="49" charset="-122"/>
              </a:rPr>
              <a:t>Technologies </a:t>
            </a:r>
            <a:r>
              <a:rPr lang="en-US" altLang="zh-CN" sz="3600" dirty="0">
                <a:ea typeface="黑体" panose="02010609060101010101" pitchFamily="49" charset="-122"/>
              </a:rPr>
              <a:t>for building Processors and memory</a:t>
            </a:r>
            <a:endParaRPr lang="en-US" altLang="zh-CN" sz="3600" dirty="0"/>
          </a:p>
        </p:txBody>
      </p:sp>
      <p:sp>
        <p:nvSpPr>
          <p:cNvPr id="5" name="Rectangle 6"/>
          <p:cNvSpPr>
            <a:spLocks noGrp="1" noChangeArrowheads="1"/>
          </p:cNvSpPr>
          <p:nvPr>
            <p:ph type="sldNum" sz="quarter" idx="12"/>
          </p:nvPr>
        </p:nvSpPr>
        <p:spPr>
          <a:xfrm>
            <a:off x="8077200" y="6245225"/>
            <a:ext cx="2133600" cy="476250"/>
          </a:xfrm>
          <a:prstGeom prst="rect">
            <a:avLst/>
          </a:prstGeom>
        </p:spPr>
        <p:txBody>
          <a:bodyPr/>
          <a:lstStyle/>
          <a:p>
            <a:fld id="{3915D265-858B-4522-941A-C622E72EF54B}" type="slidenum">
              <a:rPr lang="zh-CN" altLang="en-US"/>
              <a:pPr/>
              <a:t>88</a:t>
            </a:fld>
            <a:endParaRPr lang="en-US" altLang="zh-CN"/>
          </a:p>
        </p:txBody>
      </p:sp>
      <p:pic>
        <p:nvPicPr>
          <p:cNvPr id="6" name="Picture 6"/>
          <p:cNvPicPr>
            <a:picLocks noChangeAspect="1" noChangeArrowheads="1"/>
          </p:cNvPicPr>
          <p:nvPr/>
        </p:nvPicPr>
        <p:blipFill>
          <a:blip r:embed="rId3"/>
          <a:srcRect/>
          <a:stretch>
            <a:fillRect/>
          </a:stretch>
        </p:blipFill>
        <p:spPr bwMode="auto">
          <a:xfrm>
            <a:off x="1631504" y="2404232"/>
            <a:ext cx="5328766" cy="3010991"/>
          </a:xfrm>
          <a:prstGeom prst="rect">
            <a:avLst/>
          </a:prstGeom>
          <a:noFill/>
          <a:ln w="9525" algn="ctr">
            <a:noFill/>
            <a:miter lim="800000"/>
            <a:headEnd/>
            <a:tailEnd/>
          </a:ln>
        </p:spPr>
      </p:pic>
    </p:spTree>
    <p:extLst>
      <p:ext uri="{BB962C8B-B14F-4D97-AF65-F5344CB8AC3E}">
        <p14:creationId xmlns:p14="http://schemas.microsoft.com/office/powerpoint/2010/main" val="4028101118"/>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1119F2-1034-4148-A32A-157A528546A3}"/>
              </a:ext>
            </a:extLst>
          </p:cNvPr>
          <p:cNvSpPr>
            <a:spLocks noGrp="1"/>
          </p:cNvSpPr>
          <p:nvPr>
            <p:ph type="title"/>
          </p:nvPr>
        </p:nvSpPr>
        <p:spPr/>
        <p:txBody>
          <a:bodyPr/>
          <a:lstStyle/>
          <a:p>
            <a:r>
              <a:rPr lang="en-US" altLang="zh-CN" dirty="0"/>
              <a:t>Integrated circuits</a:t>
            </a:r>
            <a:endParaRPr lang="zh-CN" altLang="en-US" dirty="0"/>
          </a:p>
        </p:txBody>
      </p:sp>
      <p:pic>
        <p:nvPicPr>
          <p:cNvPr id="4" name="内容占位符 3">
            <a:extLst>
              <a:ext uri="{FF2B5EF4-FFF2-40B4-BE49-F238E27FC236}">
                <a16:creationId xmlns="" xmlns:a16="http://schemas.microsoft.com/office/drawing/2014/main" id="{91385C7B-4909-4F32-BD5F-3433E6AE4E87}"/>
              </a:ext>
            </a:extLst>
          </p:cNvPr>
          <p:cNvPicPr>
            <a:picLocks noGrp="1" noChangeAspect="1"/>
          </p:cNvPicPr>
          <p:nvPr>
            <p:ph idx="1"/>
          </p:nvPr>
        </p:nvPicPr>
        <p:blipFill>
          <a:blip r:embed="rId4"/>
          <a:stretch>
            <a:fillRect/>
          </a:stretch>
        </p:blipFill>
        <p:spPr>
          <a:xfrm rot="16200000">
            <a:off x="6434780" y="2860736"/>
            <a:ext cx="5184576" cy="1605087"/>
          </a:xfrm>
          <a:prstGeom prst="rect">
            <a:avLst/>
          </a:prstGeom>
        </p:spPr>
      </p:pic>
      <p:sp>
        <p:nvSpPr>
          <p:cNvPr id="11" name="内容占位符 2">
            <a:extLst>
              <a:ext uri="{FF2B5EF4-FFF2-40B4-BE49-F238E27FC236}">
                <a16:creationId xmlns="" xmlns:a16="http://schemas.microsoft.com/office/drawing/2014/main" id="{98F7908E-4BE3-44F1-9721-F57D3380F00B}"/>
              </a:ext>
            </a:extLst>
          </p:cNvPr>
          <p:cNvSpPr txBox="1">
            <a:spLocks/>
          </p:cNvSpPr>
          <p:nvPr/>
        </p:nvSpPr>
        <p:spPr bwMode="auto">
          <a:xfrm>
            <a:off x="266583" y="1313643"/>
            <a:ext cx="7273253" cy="30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solidFill>
                  <a:srgbClr val="C00000"/>
                </a:solidFill>
              </a:rPr>
              <a:t>Integrated circuits </a:t>
            </a:r>
            <a:r>
              <a:rPr lang="en-US" altLang="zh-CN" sz="1400" dirty="0">
                <a:solidFill>
                  <a:srgbClr val="C00000"/>
                </a:solidFill>
              </a:rPr>
              <a:t> </a:t>
            </a:r>
            <a:r>
              <a:rPr lang="en-US" altLang="zh-CN" sz="2400" dirty="0">
                <a:solidFill>
                  <a:srgbClr val="3E3EFC"/>
                </a:solidFill>
                <a:ea typeface="黑体"/>
              </a:rPr>
              <a:t>the kernel components of the logic boards: driving our advancing technology. </a:t>
            </a:r>
          </a:p>
          <a:p>
            <a:pPr marL="0" indent="0">
              <a:buNone/>
            </a:pPr>
            <a:r>
              <a:rPr lang="en-US" altLang="zh-CN" sz="2400" dirty="0">
                <a:solidFill>
                  <a:srgbClr val="C00000"/>
                </a:solidFill>
              </a:rPr>
              <a:t>     </a:t>
            </a:r>
            <a:r>
              <a:rPr lang="en-US" altLang="zh-CN" sz="1800" dirty="0">
                <a:solidFill>
                  <a:srgbClr val="3E3EFC"/>
                </a:solidFill>
                <a:ea typeface="黑体"/>
              </a:rPr>
              <a:t>(</a:t>
            </a:r>
            <a:r>
              <a:rPr lang="zh-CN" altLang="en-US" sz="1800" dirty="0">
                <a:solidFill>
                  <a:srgbClr val="3E3EFC"/>
                </a:solidFill>
                <a:ea typeface="黑体"/>
              </a:rPr>
              <a:t>主板核心由集成电路</a:t>
            </a:r>
            <a:r>
              <a:rPr lang="en-US" altLang="zh-CN" sz="1800" dirty="0">
                <a:solidFill>
                  <a:srgbClr val="3E3EFC"/>
                </a:solidFill>
                <a:ea typeface="黑体"/>
              </a:rPr>
              <a:t>/</a:t>
            </a:r>
            <a:r>
              <a:rPr lang="zh-CN" altLang="en-US" sz="1800" dirty="0">
                <a:solidFill>
                  <a:srgbClr val="3E3EFC"/>
                </a:solidFill>
                <a:ea typeface="黑体"/>
              </a:rPr>
              <a:t>芯片构成，集成电路驱动我们技术的进步</a:t>
            </a:r>
            <a:r>
              <a:rPr lang="en-US" altLang="zh-CN" sz="1800" dirty="0">
                <a:solidFill>
                  <a:srgbClr val="3E3EFC"/>
                </a:solidFill>
                <a:ea typeface="黑体"/>
              </a:rPr>
              <a:t>)</a:t>
            </a:r>
          </a:p>
          <a:p>
            <a:pPr marL="0" indent="0">
              <a:buNone/>
            </a:pPr>
            <a:endParaRPr lang="en-US" altLang="zh-CN" sz="1400" dirty="0">
              <a:solidFill>
                <a:srgbClr val="3E3EFC"/>
              </a:solidFill>
              <a:ea typeface="黑体"/>
            </a:endParaRPr>
          </a:p>
          <a:p>
            <a:r>
              <a:rPr lang="en-US" altLang="zh-CN" sz="2400" dirty="0">
                <a:solidFill>
                  <a:srgbClr val="C00000"/>
                </a:solidFill>
                <a:ea typeface="黑体"/>
              </a:rPr>
              <a:t>Both processor</a:t>
            </a:r>
            <a:r>
              <a:rPr lang="zh-CN" altLang="en-US" sz="2400" dirty="0">
                <a:solidFill>
                  <a:srgbClr val="C00000"/>
                </a:solidFill>
                <a:ea typeface="黑体"/>
              </a:rPr>
              <a:t> </a:t>
            </a:r>
            <a:r>
              <a:rPr lang="en-US" altLang="zh-CN" sz="2400" dirty="0">
                <a:solidFill>
                  <a:srgbClr val="C00000"/>
                </a:solidFill>
                <a:ea typeface="黑体"/>
              </a:rPr>
              <a:t>and</a:t>
            </a:r>
            <a:r>
              <a:rPr lang="zh-CN" altLang="en-US" sz="2400" dirty="0">
                <a:solidFill>
                  <a:srgbClr val="C00000"/>
                </a:solidFill>
                <a:ea typeface="黑体"/>
              </a:rPr>
              <a:t> </a:t>
            </a:r>
            <a:r>
              <a:rPr lang="en-US" altLang="zh-CN" sz="2400" dirty="0">
                <a:solidFill>
                  <a:srgbClr val="C00000"/>
                </a:solidFill>
                <a:ea typeface="黑体"/>
              </a:rPr>
              <a:t>memory are made of integrated circuits. </a:t>
            </a:r>
          </a:p>
          <a:p>
            <a:pPr marL="0" indent="0">
              <a:buNone/>
            </a:pPr>
            <a:r>
              <a:rPr lang="en-US" altLang="zh-CN" sz="2400" dirty="0">
                <a:solidFill>
                  <a:srgbClr val="C00000"/>
                </a:solidFill>
              </a:rPr>
              <a:t>      </a:t>
            </a:r>
          </a:p>
        </p:txBody>
      </p:sp>
      <p:sp>
        <p:nvSpPr>
          <p:cNvPr id="12" name="对话气泡: 矩形 11">
            <a:extLst>
              <a:ext uri="{FF2B5EF4-FFF2-40B4-BE49-F238E27FC236}">
                <a16:creationId xmlns="" xmlns:a16="http://schemas.microsoft.com/office/drawing/2014/main" id="{D8415266-74FF-4FD3-9617-37CF030C64C4}"/>
              </a:ext>
            </a:extLst>
          </p:cNvPr>
          <p:cNvSpPr/>
          <p:nvPr/>
        </p:nvSpPr>
        <p:spPr>
          <a:xfrm>
            <a:off x="10024723" y="5646058"/>
            <a:ext cx="1152128" cy="685687"/>
          </a:xfrm>
          <a:prstGeom prst="wedgeRectCallout">
            <a:avLst>
              <a:gd name="adj1" fmla="val -162471"/>
              <a:gd name="adj2" fmla="val -598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对话气泡: 矩形 14">
            <a:extLst>
              <a:ext uri="{FF2B5EF4-FFF2-40B4-BE49-F238E27FC236}">
                <a16:creationId xmlns="" xmlns:a16="http://schemas.microsoft.com/office/drawing/2014/main" id="{53927EB7-1717-4B4F-8B56-6B65521EE405}"/>
              </a:ext>
            </a:extLst>
          </p:cNvPr>
          <p:cNvSpPr/>
          <p:nvPr/>
        </p:nvSpPr>
        <p:spPr>
          <a:xfrm>
            <a:off x="10391362" y="3536504"/>
            <a:ext cx="1217537" cy="594320"/>
          </a:xfrm>
          <a:prstGeom prst="wedgeRectCallout">
            <a:avLst>
              <a:gd name="adj1" fmla="val -127249"/>
              <a:gd name="adj2" fmla="val 2289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对话气泡: 矩形 15">
            <a:extLst>
              <a:ext uri="{FF2B5EF4-FFF2-40B4-BE49-F238E27FC236}">
                <a16:creationId xmlns="" xmlns:a16="http://schemas.microsoft.com/office/drawing/2014/main" id="{DC61BD42-F528-45E5-AA43-1EBAC62C238B}"/>
              </a:ext>
            </a:extLst>
          </p:cNvPr>
          <p:cNvSpPr/>
          <p:nvPr/>
        </p:nvSpPr>
        <p:spPr>
          <a:xfrm>
            <a:off x="10672795" y="2636912"/>
            <a:ext cx="1111837" cy="594320"/>
          </a:xfrm>
          <a:prstGeom prst="wedgeRectCallout">
            <a:avLst>
              <a:gd name="adj1" fmla="val -157709"/>
              <a:gd name="adj2" fmla="val 8700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矩形 16">
            <a:extLst>
              <a:ext uri="{FF2B5EF4-FFF2-40B4-BE49-F238E27FC236}">
                <a16:creationId xmlns="" xmlns:a16="http://schemas.microsoft.com/office/drawing/2014/main" id="{A07FC1BF-FDAE-480D-9A23-E72116336FBA}"/>
              </a:ext>
            </a:extLst>
          </p:cNvPr>
          <p:cNvSpPr/>
          <p:nvPr/>
        </p:nvSpPr>
        <p:spPr>
          <a:xfrm>
            <a:off x="10391362" y="1407969"/>
            <a:ext cx="1111837" cy="594320"/>
          </a:xfrm>
          <a:prstGeom prst="wedgeRectCallout">
            <a:avLst>
              <a:gd name="adj1" fmla="val -157709"/>
              <a:gd name="adj2" fmla="val 87003"/>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 xmlns:a16="http://schemas.microsoft.com/office/drawing/2014/main" id="{53754DC3-FA5B-4286-AA52-96736D9A833A}"/>
              </a:ext>
            </a:extLst>
          </p:cNvPr>
          <p:cNvSpPr txBox="1"/>
          <p:nvPr/>
        </p:nvSpPr>
        <p:spPr>
          <a:xfrm>
            <a:off x="10384763" y="3501008"/>
            <a:ext cx="1290848" cy="646331"/>
          </a:xfrm>
          <a:prstGeom prst="rect">
            <a:avLst/>
          </a:prstGeom>
          <a:noFill/>
        </p:spPr>
        <p:txBody>
          <a:bodyPr wrap="square" rtlCol="0">
            <a:spAutoFit/>
          </a:bodyPr>
          <a:lstStyle/>
          <a:p>
            <a:r>
              <a:rPr lang="en-US" altLang="zh-CN" dirty="0">
                <a:solidFill>
                  <a:srgbClr val="00B050"/>
                </a:solidFill>
              </a:rPr>
              <a:t>Power </a:t>
            </a:r>
          </a:p>
          <a:p>
            <a:r>
              <a:rPr lang="en-US" altLang="zh-CN" dirty="0">
                <a:solidFill>
                  <a:srgbClr val="00B050"/>
                </a:solidFill>
              </a:rPr>
              <a:t>Controller</a:t>
            </a:r>
            <a:endParaRPr lang="zh-CN" altLang="en-US" dirty="0">
              <a:solidFill>
                <a:srgbClr val="00B050"/>
              </a:solidFill>
            </a:endParaRPr>
          </a:p>
        </p:txBody>
      </p:sp>
      <p:sp>
        <p:nvSpPr>
          <p:cNvPr id="18" name="文本框 17">
            <a:extLst>
              <a:ext uri="{FF2B5EF4-FFF2-40B4-BE49-F238E27FC236}">
                <a16:creationId xmlns="" xmlns:a16="http://schemas.microsoft.com/office/drawing/2014/main" id="{3BCA5519-20FE-4B7A-99C5-5E35AA3B0E9C}"/>
              </a:ext>
            </a:extLst>
          </p:cNvPr>
          <p:cNvSpPr txBox="1"/>
          <p:nvPr/>
        </p:nvSpPr>
        <p:spPr>
          <a:xfrm>
            <a:off x="10853494" y="2713088"/>
            <a:ext cx="740621" cy="369332"/>
          </a:xfrm>
          <a:prstGeom prst="rect">
            <a:avLst/>
          </a:prstGeom>
          <a:noFill/>
        </p:spPr>
        <p:txBody>
          <a:bodyPr wrap="square" rtlCol="0">
            <a:spAutoFit/>
          </a:bodyPr>
          <a:lstStyle/>
          <a:p>
            <a:r>
              <a:rPr lang="en-US" altLang="zh-CN" dirty="0">
                <a:solidFill>
                  <a:srgbClr val="FF0000"/>
                </a:solidFill>
              </a:rPr>
              <a:t>CPU</a:t>
            </a:r>
            <a:endParaRPr lang="zh-CN" altLang="en-US" dirty="0">
              <a:solidFill>
                <a:srgbClr val="FF0000"/>
              </a:solidFill>
            </a:endParaRPr>
          </a:p>
        </p:txBody>
      </p:sp>
      <p:sp>
        <p:nvSpPr>
          <p:cNvPr id="19" name="文本框 18">
            <a:extLst>
              <a:ext uri="{FF2B5EF4-FFF2-40B4-BE49-F238E27FC236}">
                <a16:creationId xmlns="" xmlns:a16="http://schemas.microsoft.com/office/drawing/2014/main" id="{8E7D61B2-3520-4243-8667-0B815A044F4E}"/>
              </a:ext>
            </a:extLst>
          </p:cNvPr>
          <p:cNvSpPr txBox="1"/>
          <p:nvPr/>
        </p:nvSpPr>
        <p:spPr>
          <a:xfrm>
            <a:off x="10545659" y="1518221"/>
            <a:ext cx="908941" cy="369332"/>
          </a:xfrm>
          <a:prstGeom prst="rect">
            <a:avLst/>
          </a:prstGeom>
          <a:noFill/>
        </p:spPr>
        <p:txBody>
          <a:bodyPr wrap="square" rtlCol="0">
            <a:spAutoFit/>
          </a:bodyPr>
          <a:lstStyle/>
          <a:p>
            <a:r>
              <a:rPr lang="en-US" altLang="zh-CN" dirty="0">
                <a:solidFill>
                  <a:schemeClr val="accent6">
                    <a:lumMod val="50000"/>
                  </a:schemeClr>
                </a:solidFill>
              </a:rPr>
              <a:t>Flash</a:t>
            </a:r>
            <a:endParaRPr lang="zh-CN" altLang="en-US" dirty="0">
              <a:solidFill>
                <a:schemeClr val="accent6">
                  <a:lumMod val="50000"/>
                </a:schemeClr>
              </a:solidFill>
            </a:endParaRPr>
          </a:p>
        </p:txBody>
      </p:sp>
      <p:sp>
        <p:nvSpPr>
          <p:cNvPr id="20" name="文本框 19">
            <a:extLst>
              <a:ext uri="{FF2B5EF4-FFF2-40B4-BE49-F238E27FC236}">
                <a16:creationId xmlns="" xmlns:a16="http://schemas.microsoft.com/office/drawing/2014/main" id="{BD62A932-87B4-4391-9042-62AC12BB8C05}"/>
              </a:ext>
            </a:extLst>
          </p:cNvPr>
          <p:cNvSpPr txBox="1"/>
          <p:nvPr/>
        </p:nvSpPr>
        <p:spPr>
          <a:xfrm>
            <a:off x="9993750" y="5685414"/>
            <a:ext cx="1290848" cy="646331"/>
          </a:xfrm>
          <a:prstGeom prst="rect">
            <a:avLst/>
          </a:prstGeom>
          <a:noFill/>
        </p:spPr>
        <p:txBody>
          <a:bodyPr wrap="square" rtlCol="0">
            <a:spAutoFit/>
          </a:bodyPr>
          <a:lstStyle/>
          <a:p>
            <a:pPr algn="ctr"/>
            <a:r>
              <a:rPr lang="en-US" altLang="zh-CN" dirty="0">
                <a:solidFill>
                  <a:schemeClr val="tx2"/>
                </a:solidFill>
              </a:rPr>
              <a:t>I/O Controller </a:t>
            </a:r>
            <a:endParaRPr lang="zh-CN" altLang="en-US" dirty="0">
              <a:solidFill>
                <a:schemeClr val="tx2"/>
              </a:solidFill>
            </a:endParaRPr>
          </a:p>
        </p:txBody>
      </p:sp>
      <p:sp>
        <p:nvSpPr>
          <p:cNvPr id="21" name="文本框 20">
            <a:extLst>
              <a:ext uri="{FF2B5EF4-FFF2-40B4-BE49-F238E27FC236}">
                <a16:creationId xmlns="" xmlns:a16="http://schemas.microsoft.com/office/drawing/2014/main" id="{89B33E18-3C08-4519-8AEC-28FEB7B2A49D}"/>
              </a:ext>
            </a:extLst>
          </p:cNvPr>
          <p:cNvSpPr txBox="1"/>
          <p:nvPr/>
        </p:nvSpPr>
        <p:spPr>
          <a:xfrm>
            <a:off x="10296284" y="4581138"/>
            <a:ext cx="1206915" cy="646331"/>
          </a:xfrm>
          <a:prstGeom prst="rect">
            <a:avLst/>
          </a:prstGeom>
          <a:noFill/>
        </p:spPr>
        <p:txBody>
          <a:bodyPr wrap="square" rtlCol="0">
            <a:spAutoFit/>
          </a:bodyPr>
          <a:lstStyle/>
          <a:p>
            <a:r>
              <a:rPr lang="en-US" altLang="zh-CN" dirty="0">
                <a:solidFill>
                  <a:srgbClr val="FFC000"/>
                </a:solidFill>
              </a:rPr>
              <a:t>Power </a:t>
            </a:r>
          </a:p>
          <a:p>
            <a:r>
              <a:rPr lang="en-US" altLang="zh-CN" dirty="0">
                <a:solidFill>
                  <a:srgbClr val="FFC000"/>
                </a:solidFill>
              </a:rPr>
              <a:t>Controller</a:t>
            </a:r>
            <a:endParaRPr lang="zh-CN" altLang="en-US" dirty="0">
              <a:solidFill>
                <a:srgbClr val="FFC000"/>
              </a:solidFill>
            </a:endParaRPr>
          </a:p>
        </p:txBody>
      </p:sp>
      <p:sp>
        <p:nvSpPr>
          <p:cNvPr id="23" name="对话气泡: 矩形 22">
            <a:extLst>
              <a:ext uri="{FF2B5EF4-FFF2-40B4-BE49-F238E27FC236}">
                <a16:creationId xmlns="" xmlns:a16="http://schemas.microsoft.com/office/drawing/2014/main" id="{3ABF31B5-18A3-43B1-9439-E0EB98635AC0}"/>
              </a:ext>
            </a:extLst>
          </p:cNvPr>
          <p:cNvSpPr/>
          <p:nvPr/>
        </p:nvSpPr>
        <p:spPr>
          <a:xfrm>
            <a:off x="10208255" y="4581139"/>
            <a:ext cx="1217537" cy="646330"/>
          </a:xfrm>
          <a:prstGeom prst="wedgeRectCallout">
            <a:avLst>
              <a:gd name="adj1" fmla="val -124467"/>
              <a:gd name="adj2" fmla="val -7408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对话气泡: 矩形 23">
            <a:extLst>
              <a:ext uri="{FF2B5EF4-FFF2-40B4-BE49-F238E27FC236}">
                <a16:creationId xmlns="" xmlns:a16="http://schemas.microsoft.com/office/drawing/2014/main" id="{88C44539-68B1-4040-9794-52919F00B662}"/>
              </a:ext>
            </a:extLst>
          </p:cNvPr>
          <p:cNvSpPr/>
          <p:nvPr/>
        </p:nvSpPr>
        <p:spPr>
          <a:xfrm>
            <a:off x="7447908" y="1887553"/>
            <a:ext cx="1111837" cy="594320"/>
          </a:xfrm>
          <a:prstGeom prst="wedgeRectCallout">
            <a:avLst>
              <a:gd name="adj1" fmla="val 71503"/>
              <a:gd name="adj2" fmla="val 129741"/>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9617FF6E-3DF8-4364-A194-249A502E500E}"/>
              </a:ext>
            </a:extLst>
          </p:cNvPr>
          <p:cNvSpPr txBox="1"/>
          <p:nvPr/>
        </p:nvSpPr>
        <p:spPr>
          <a:xfrm>
            <a:off x="7666878" y="2000047"/>
            <a:ext cx="908941" cy="369332"/>
          </a:xfrm>
          <a:prstGeom prst="rect">
            <a:avLst/>
          </a:prstGeom>
          <a:noFill/>
        </p:spPr>
        <p:txBody>
          <a:bodyPr wrap="square" rtlCol="0">
            <a:spAutoFit/>
          </a:bodyPr>
          <a:lstStyle/>
          <a:p>
            <a:r>
              <a:rPr lang="en-US" altLang="zh-CN" dirty="0">
                <a:solidFill>
                  <a:schemeClr val="accent6">
                    <a:lumMod val="50000"/>
                  </a:schemeClr>
                </a:solidFill>
              </a:rPr>
              <a:t>Flash</a:t>
            </a:r>
            <a:endParaRPr lang="zh-CN" altLang="en-US" dirty="0">
              <a:solidFill>
                <a:schemeClr val="accent6">
                  <a:lumMod val="50000"/>
                </a:schemeClr>
              </a:solidFill>
            </a:endParaRPr>
          </a:p>
        </p:txBody>
      </p:sp>
      <p:sp>
        <p:nvSpPr>
          <p:cNvPr id="3" name="爆炸形: 14 pt  2">
            <a:extLst>
              <a:ext uri="{FF2B5EF4-FFF2-40B4-BE49-F238E27FC236}">
                <a16:creationId xmlns="" xmlns:a16="http://schemas.microsoft.com/office/drawing/2014/main" id="{372E7233-6EFB-448C-8C37-9B677E16BC37}"/>
              </a:ext>
            </a:extLst>
          </p:cNvPr>
          <p:cNvSpPr/>
          <p:nvPr/>
        </p:nvSpPr>
        <p:spPr>
          <a:xfrm>
            <a:off x="2103010" y="3921852"/>
            <a:ext cx="3600400" cy="2086727"/>
          </a:xfrm>
          <a:prstGeom prst="irregularSeal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How to build ?</a:t>
            </a:r>
            <a:endParaRPr lang="zh-CN" altLang="en-US" sz="2400" b="1" dirty="0">
              <a:solidFill>
                <a:schemeClr val="tx1"/>
              </a:solidFill>
            </a:endParaRPr>
          </a:p>
        </p:txBody>
      </p:sp>
    </p:spTree>
    <p:extLst>
      <p:ext uri="{BB962C8B-B14F-4D97-AF65-F5344CB8AC3E}">
        <p14:creationId xmlns:p14="http://schemas.microsoft.com/office/powerpoint/2010/main" val="4164404017"/>
      </p:ext>
    </p:extLst>
  </p:cSld>
  <p:clrMapOvr>
    <a:masterClrMapping/>
  </p:clrMapOvr>
  <p:transition spd="med">
    <p:random/>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E87F03-C578-4B76-B32E-58359CEA634F}"/>
              </a:ext>
            </a:extLst>
          </p:cNvPr>
          <p:cNvSpPr>
            <a:spLocks noGrp="1"/>
          </p:cNvSpPr>
          <p:nvPr>
            <p:ph type="title"/>
          </p:nvPr>
        </p:nvSpPr>
        <p:spPr/>
        <p:txBody>
          <a:bodyPr/>
          <a:lstStyle/>
          <a:p>
            <a:r>
              <a:rPr lang="en-US" altLang="zh-CN" dirty="0"/>
              <a:t>Pre-computers</a:t>
            </a:r>
            <a:r>
              <a:rPr lang="zh-CN" altLang="en-US" dirty="0"/>
              <a:t>：计数的辅助工作</a:t>
            </a:r>
          </a:p>
        </p:txBody>
      </p:sp>
      <p:pic>
        <p:nvPicPr>
          <p:cNvPr id="5" name="图片 4">
            <a:extLst>
              <a:ext uri="{FF2B5EF4-FFF2-40B4-BE49-F238E27FC236}">
                <a16:creationId xmlns="" xmlns:a16="http://schemas.microsoft.com/office/drawing/2014/main" id="{01FF2B4D-1538-486A-BF35-313A8F01C854}"/>
              </a:ext>
            </a:extLst>
          </p:cNvPr>
          <p:cNvPicPr>
            <a:picLocks noChangeAspect="1"/>
          </p:cNvPicPr>
          <p:nvPr/>
        </p:nvPicPr>
        <p:blipFill>
          <a:blip r:embed="rId4"/>
          <a:stretch>
            <a:fillRect/>
          </a:stretch>
        </p:blipFill>
        <p:spPr>
          <a:xfrm>
            <a:off x="6578878" y="1556792"/>
            <a:ext cx="3107309" cy="1313227"/>
          </a:xfrm>
          <a:prstGeom prst="rect">
            <a:avLst/>
          </a:prstGeom>
        </p:spPr>
      </p:pic>
      <p:pic>
        <p:nvPicPr>
          <p:cNvPr id="6" name="图片 5">
            <a:extLst>
              <a:ext uri="{FF2B5EF4-FFF2-40B4-BE49-F238E27FC236}">
                <a16:creationId xmlns="" xmlns:a16="http://schemas.microsoft.com/office/drawing/2014/main" id="{B37E244C-04F2-49F1-96ED-A017C0165D9B}"/>
              </a:ext>
            </a:extLst>
          </p:cNvPr>
          <p:cNvPicPr>
            <a:picLocks noChangeAspect="1"/>
          </p:cNvPicPr>
          <p:nvPr/>
        </p:nvPicPr>
        <p:blipFill>
          <a:blip r:embed="rId5"/>
          <a:stretch>
            <a:fillRect/>
          </a:stretch>
        </p:blipFill>
        <p:spPr>
          <a:xfrm>
            <a:off x="2495600" y="1410000"/>
            <a:ext cx="2757533" cy="1757330"/>
          </a:xfrm>
          <a:prstGeom prst="rect">
            <a:avLst/>
          </a:prstGeom>
        </p:spPr>
      </p:pic>
      <p:pic>
        <p:nvPicPr>
          <p:cNvPr id="7" name="图片 6">
            <a:extLst>
              <a:ext uri="{FF2B5EF4-FFF2-40B4-BE49-F238E27FC236}">
                <a16:creationId xmlns="" xmlns:a16="http://schemas.microsoft.com/office/drawing/2014/main" id="{E106B7D6-E59A-4668-B271-7745D215585F}"/>
              </a:ext>
            </a:extLst>
          </p:cNvPr>
          <p:cNvPicPr>
            <a:picLocks noChangeAspect="1"/>
          </p:cNvPicPr>
          <p:nvPr/>
        </p:nvPicPr>
        <p:blipFill>
          <a:blip r:embed="rId6"/>
          <a:stretch>
            <a:fillRect/>
          </a:stretch>
        </p:blipFill>
        <p:spPr>
          <a:xfrm>
            <a:off x="6804075" y="3861745"/>
            <a:ext cx="2475258" cy="2013073"/>
          </a:xfrm>
          <a:prstGeom prst="rect">
            <a:avLst/>
          </a:prstGeom>
        </p:spPr>
      </p:pic>
      <p:pic>
        <p:nvPicPr>
          <p:cNvPr id="8" name="图片 7">
            <a:extLst>
              <a:ext uri="{FF2B5EF4-FFF2-40B4-BE49-F238E27FC236}">
                <a16:creationId xmlns="" xmlns:a16="http://schemas.microsoft.com/office/drawing/2014/main" id="{0E27BDA1-B064-443C-B53C-E6364927427B}"/>
              </a:ext>
            </a:extLst>
          </p:cNvPr>
          <p:cNvPicPr>
            <a:picLocks noChangeAspect="1"/>
          </p:cNvPicPr>
          <p:nvPr/>
        </p:nvPicPr>
        <p:blipFill>
          <a:blip r:embed="rId7"/>
          <a:stretch>
            <a:fillRect/>
          </a:stretch>
        </p:blipFill>
        <p:spPr>
          <a:xfrm>
            <a:off x="2621140" y="3986652"/>
            <a:ext cx="2389035" cy="1848499"/>
          </a:xfrm>
          <a:prstGeom prst="rect">
            <a:avLst/>
          </a:prstGeom>
        </p:spPr>
      </p:pic>
      <p:sp>
        <p:nvSpPr>
          <p:cNvPr id="9" name="内容占位符 2">
            <a:extLst>
              <a:ext uri="{FF2B5EF4-FFF2-40B4-BE49-F238E27FC236}">
                <a16:creationId xmlns="" xmlns:a16="http://schemas.microsoft.com/office/drawing/2014/main" id="{042A246A-22CB-4B8D-8724-43AE709778D3}"/>
              </a:ext>
            </a:extLst>
          </p:cNvPr>
          <p:cNvSpPr>
            <a:spLocks noGrp="1"/>
          </p:cNvSpPr>
          <p:nvPr>
            <p:ph idx="1"/>
          </p:nvPr>
        </p:nvSpPr>
        <p:spPr>
          <a:xfrm>
            <a:off x="2070930" y="3355550"/>
            <a:ext cx="3318840" cy="427995"/>
          </a:xfrm>
        </p:spPr>
        <p:txBody>
          <a:bodyPr/>
          <a:lstStyle/>
          <a:p>
            <a:pPr marL="0" indent="0" algn="ctr">
              <a:buNone/>
            </a:pPr>
            <a:r>
              <a:rPr lang="en-US" altLang="zh-CN" sz="1600" dirty="0"/>
              <a:t>Digit: Latin for fingers</a:t>
            </a:r>
            <a:endParaRPr lang="zh-CN" altLang="en-US" sz="1600" dirty="0"/>
          </a:p>
        </p:txBody>
      </p:sp>
      <p:sp>
        <p:nvSpPr>
          <p:cNvPr id="10" name="内容占位符 2">
            <a:extLst>
              <a:ext uri="{FF2B5EF4-FFF2-40B4-BE49-F238E27FC236}">
                <a16:creationId xmlns="" xmlns:a16="http://schemas.microsoft.com/office/drawing/2014/main" id="{70A3A098-27A3-4480-A45A-4F48EACE5257}"/>
              </a:ext>
            </a:extLst>
          </p:cNvPr>
          <p:cNvSpPr txBox="1">
            <a:spLocks/>
          </p:cNvSpPr>
          <p:nvPr/>
        </p:nvSpPr>
        <p:spPr bwMode="auto">
          <a:xfrm>
            <a:off x="6475582" y="3298166"/>
            <a:ext cx="3318840" cy="42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600" dirty="0"/>
              <a:t>Tally sticks</a:t>
            </a:r>
            <a:endParaRPr lang="en-US" sz="1600" dirty="0"/>
          </a:p>
        </p:txBody>
      </p:sp>
      <p:sp>
        <p:nvSpPr>
          <p:cNvPr id="11" name="内容占位符 2">
            <a:extLst>
              <a:ext uri="{FF2B5EF4-FFF2-40B4-BE49-F238E27FC236}">
                <a16:creationId xmlns="" xmlns:a16="http://schemas.microsoft.com/office/drawing/2014/main" id="{D80ED44B-742B-4576-8ACE-BC1B0470F627}"/>
              </a:ext>
            </a:extLst>
          </p:cNvPr>
          <p:cNvSpPr txBox="1">
            <a:spLocks/>
          </p:cNvSpPr>
          <p:nvPr/>
        </p:nvSpPr>
        <p:spPr bwMode="auto">
          <a:xfrm>
            <a:off x="6382284" y="5876433"/>
            <a:ext cx="3318840" cy="42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600" dirty="0"/>
              <a:t>Asian abacus</a:t>
            </a:r>
            <a:endParaRPr lang="en-US" sz="1600" dirty="0"/>
          </a:p>
        </p:txBody>
      </p:sp>
      <p:sp>
        <p:nvSpPr>
          <p:cNvPr id="12" name="内容占位符 2">
            <a:extLst>
              <a:ext uri="{FF2B5EF4-FFF2-40B4-BE49-F238E27FC236}">
                <a16:creationId xmlns="" xmlns:a16="http://schemas.microsoft.com/office/drawing/2014/main" id="{0D16BC5D-5EDC-4E73-8C27-42EF8D7A9938}"/>
              </a:ext>
            </a:extLst>
          </p:cNvPr>
          <p:cNvSpPr txBox="1">
            <a:spLocks/>
          </p:cNvSpPr>
          <p:nvPr/>
        </p:nvSpPr>
        <p:spPr bwMode="auto">
          <a:xfrm>
            <a:off x="2156238" y="5854105"/>
            <a:ext cx="3318840" cy="42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600" dirty="0"/>
              <a:t>Roman abacus</a:t>
            </a:r>
            <a:endParaRPr lang="en-US" sz="1600" dirty="0"/>
          </a:p>
        </p:txBody>
      </p:sp>
    </p:spTree>
    <p:extLst>
      <p:ext uri="{BB962C8B-B14F-4D97-AF65-F5344CB8AC3E}">
        <p14:creationId xmlns:p14="http://schemas.microsoft.com/office/powerpoint/2010/main" val="106684596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983432" y="4664"/>
            <a:ext cx="10513168" cy="955675"/>
          </a:xfrm>
        </p:spPr>
        <p:txBody>
          <a:bodyPr>
            <a:normAutofit fontScale="90000"/>
          </a:bodyPr>
          <a:lstStyle/>
          <a:p>
            <a:pPr marL="342900" indent="-342900" eaLnBrk="1" hangingPunct="1">
              <a:lnSpc>
                <a:spcPts val="3600"/>
              </a:lnSpc>
              <a:defRPr/>
            </a:pPr>
            <a:r>
              <a:rPr lang="en-US" altLang="zh-CN" sz="3200" dirty="0">
                <a:ea typeface="黑体" panose="02010609060101010101" pitchFamily="49" charset="-122"/>
              </a:rPr>
              <a:t>The semiconductor silicon and the chip manufacturing process</a:t>
            </a:r>
            <a:br>
              <a:rPr lang="en-US" altLang="zh-CN" sz="3200" dirty="0">
                <a:ea typeface="黑体" panose="02010609060101010101" pitchFamily="49" charset="-122"/>
              </a:rPr>
            </a:br>
            <a:r>
              <a:rPr lang="en-US" altLang="zh-CN" sz="3200" dirty="0">
                <a:ea typeface="黑体" panose="02010609060101010101" pitchFamily="49" charset="-122"/>
              </a:rPr>
              <a:t>(</a:t>
            </a:r>
            <a:r>
              <a:rPr lang="zh-CN" altLang="en-US" sz="3200" dirty="0">
                <a:ea typeface="黑体" panose="02010609060101010101" pitchFamily="49" charset="-122"/>
              </a:rPr>
              <a:t>集成电路制造流程</a:t>
            </a:r>
            <a:r>
              <a:rPr lang="en-US" altLang="zh-CN" sz="3200" dirty="0">
                <a:ea typeface="黑体" panose="02010609060101010101" pitchFamily="49" charset="-122"/>
              </a:rPr>
              <a:t>)</a:t>
            </a:r>
            <a:endParaRPr sz="3200" dirty="0">
              <a:ea typeface="黑体" panose="02010609060101010101" pitchFamily="49" charset="-122"/>
            </a:endParaRPr>
          </a:p>
        </p:txBody>
      </p:sp>
      <p:grpSp>
        <p:nvGrpSpPr>
          <p:cNvPr id="6" name="组合 5">
            <a:extLst>
              <a:ext uri="{FF2B5EF4-FFF2-40B4-BE49-F238E27FC236}">
                <a16:creationId xmlns="" xmlns:a16="http://schemas.microsoft.com/office/drawing/2014/main" id="{88274E98-5B99-4AFD-B66C-3BE71C5C85EF}"/>
              </a:ext>
            </a:extLst>
          </p:cNvPr>
          <p:cNvGrpSpPr/>
          <p:nvPr/>
        </p:nvGrpSpPr>
        <p:grpSpPr>
          <a:xfrm>
            <a:off x="1241962" y="1148470"/>
            <a:ext cx="1915478" cy="4881023"/>
            <a:chOff x="1777476" y="711992"/>
            <a:chExt cx="1572802" cy="5722543"/>
          </a:xfrm>
        </p:grpSpPr>
        <p:sp>
          <p:nvSpPr>
            <p:cNvPr id="7" name="任意多边形: 形状 6">
              <a:extLst>
                <a:ext uri="{FF2B5EF4-FFF2-40B4-BE49-F238E27FC236}">
                  <a16:creationId xmlns="" xmlns:a16="http://schemas.microsoft.com/office/drawing/2014/main" id="{80753BC0-4299-4943-A281-DE396B2885A0}"/>
                </a:ext>
              </a:extLst>
            </p:cNvPr>
            <p:cNvSpPr/>
            <p:nvPr/>
          </p:nvSpPr>
          <p:spPr>
            <a:xfrm>
              <a:off x="1777476" y="711992"/>
              <a:ext cx="1561703" cy="937021"/>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2694" tIns="122694" rIns="122694" bIns="122694" numCol="1" spcCol="1270" anchor="ctr" anchorCtr="0">
              <a:noAutofit/>
            </a:bodyPr>
            <a:lstStyle/>
            <a:p>
              <a:pPr lvl="0" algn="ctr" defTabSz="1111250">
                <a:lnSpc>
                  <a:spcPts val="1500"/>
                </a:lnSpc>
                <a:spcAft>
                  <a:spcPct val="35000"/>
                </a:spcAft>
              </a:pPr>
              <a:r>
                <a:rPr lang="zh-CN" altLang="en-US" sz="2000" kern="1200"/>
                <a:t>芯片设计</a:t>
              </a:r>
              <a:endParaRPr lang="en-US" altLang="zh-CN" sz="2000" kern="1200"/>
            </a:p>
            <a:p>
              <a:pPr lvl="0" algn="ctr" defTabSz="1111250">
                <a:lnSpc>
                  <a:spcPts val="1500"/>
                </a:lnSpc>
                <a:spcAft>
                  <a:spcPct val="35000"/>
                </a:spcAft>
              </a:pPr>
              <a:r>
                <a:rPr lang="en-US" altLang="zh-CN" sz="2000"/>
                <a:t>Chip design</a:t>
              </a:r>
              <a:endParaRPr lang="zh-CN" altLang="en-US" sz="2000" kern="1200"/>
            </a:p>
          </p:txBody>
        </p:sp>
        <p:sp>
          <p:nvSpPr>
            <p:cNvPr id="8" name="任意多边形: 形状 7">
              <a:extLst>
                <a:ext uri="{FF2B5EF4-FFF2-40B4-BE49-F238E27FC236}">
                  <a16:creationId xmlns="" xmlns:a16="http://schemas.microsoft.com/office/drawing/2014/main" id="{61E2F118-6A20-47AB-AE70-0C7136DE99B8}"/>
                </a:ext>
              </a:extLst>
            </p:cNvPr>
            <p:cNvSpPr/>
            <p:nvPr/>
          </p:nvSpPr>
          <p:spPr>
            <a:xfrm rot="5393360">
              <a:off x="2404627" y="1756952"/>
              <a:ext cx="310374" cy="387302"/>
            </a:xfrm>
            <a:custGeom>
              <a:avLst/>
              <a:gdLst>
                <a:gd name="connsiteX0" fmla="*/ 0 w 310374"/>
                <a:gd name="connsiteY0" fmla="*/ 77460 h 387302"/>
                <a:gd name="connsiteX1" fmla="*/ 155187 w 310374"/>
                <a:gd name="connsiteY1" fmla="*/ 77460 h 387302"/>
                <a:gd name="connsiteX2" fmla="*/ 155187 w 310374"/>
                <a:gd name="connsiteY2" fmla="*/ 0 h 387302"/>
                <a:gd name="connsiteX3" fmla="*/ 310374 w 310374"/>
                <a:gd name="connsiteY3" fmla="*/ 193651 h 387302"/>
                <a:gd name="connsiteX4" fmla="*/ 155187 w 310374"/>
                <a:gd name="connsiteY4" fmla="*/ 387302 h 387302"/>
                <a:gd name="connsiteX5" fmla="*/ 155187 w 310374"/>
                <a:gd name="connsiteY5" fmla="*/ 309842 h 387302"/>
                <a:gd name="connsiteX6" fmla="*/ 0 w 310374"/>
                <a:gd name="connsiteY6" fmla="*/ 309842 h 387302"/>
                <a:gd name="connsiteX7" fmla="*/ 0 w 310374"/>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74" h="387302">
                  <a:moveTo>
                    <a:pt x="0" y="77460"/>
                  </a:moveTo>
                  <a:lnTo>
                    <a:pt x="155187" y="77460"/>
                  </a:lnTo>
                  <a:lnTo>
                    <a:pt x="155187" y="0"/>
                  </a:lnTo>
                  <a:lnTo>
                    <a:pt x="310374" y="193651"/>
                  </a:lnTo>
                  <a:lnTo>
                    <a:pt x="155187" y="387302"/>
                  </a:lnTo>
                  <a:lnTo>
                    <a:pt x="155187" y="309842"/>
                  </a:lnTo>
                  <a:lnTo>
                    <a:pt x="0" y="309842"/>
                  </a:lnTo>
                  <a:lnTo>
                    <a:pt x="0" y="77460"/>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1" tIns="77460" rIns="93112" bIns="77459"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9" name="任意多边形: 形状 8">
              <a:extLst>
                <a:ext uri="{FF2B5EF4-FFF2-40B4-BE49-F238E27FC236}">
                  <a16:creationId xmlns="" xmlns:a16="http://schemas.microsoft.com/office/drawing/2014/main" id="{AB267954-4059-4243-B980-D8C883B89ADE}"/>
                </a:ext>
              </a:extLst>
            </p:cNvPr>
            <p:cNvSpPr/>
            <p:nvPr/>
          </p:nvSpPr>
          <p:spPr>
            <a:xfrm>
              <a:off x="1780416" y="2234625"/>
              <a:ext cx="1561703" cy="937021"/>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2694" tIns="122694" rIns="122694" bIns="122694" numCol="1" spcCol="1270" anchor="ctr" anchorCtr="0">
              <a:noAutofit/>
            </a:bodyPr>
            <a:lstStyle/>
            <a:p>
              <a:pPr marL="0" lvl="0" indent="0" algn="ctr" defTabSz="1111250">
                <a:lnSpc>
                  <a:spcPts val="1500"/>
                </a:lnSpc>
                <a:spcBef>
                  <a:spcPct val="0"/>
                </a:spcBef>
                <a:spcAft>
                  <a:spcPct val="35000"/>
                </a:spcAft>
                <a:buNone/>
              </a:pPr>
              <a:r>
                <a:rPr lang="zh-CN" altLang="en-US" sz="2000" kern="1200"/>
                <a:t>晶圆生产</a:t>
              </a:r>
              <a:endParaRPr lang="en-US" altLang="zh-CN" sz="2000" kern="1200"/>
            </a:p>
            <a:p>
              <a:pPr lvl="0" algn="ctr" defTabSz="1111250">
                <a:lnSpc>
                  <a:spcPts val="1500"/>
                </a:lnSpc>
                <a:spcAft>
                  <a:spcPct val="35000"/>
                </a:spcAft>
              </a:pPr>
              <a:r>
                <a:rPr lang="en-US" altLang="zh-CN"/>
                <a:t>Wafer production</a:t>
              </a:r>
              <a:endParaRPr lang="zh-CN" altLang="en-US" kern="1200"/>
            </a:p>
          </p:txBody>
        </p:sp>
        <p:sp>
          <p:nvSpPr>
            <p:cNvPr id="10" name="任意多边形: 形状 9">
              <a:extLst>
                <a:ext uri="{FF2B5EF4-FFF2-40B4-BE49-F238E27FC236}">
                  <a16:creationId xmlns="" xmlns:a16="http://schemas.microsoft.com/office/drawing/2014/main" id="{4D4A9D37-569C-4D00-A59A-7F0E6CAAD5CB}"/>
                </a:ext>
              </a:extLst>
            </p:cNvPr>
            <p:cNvSpPr/>
            <p:nvPr/>
          </p:nvSpPr>
          <p:spPr>
            <a:xfrm rot="5395636">
              <a:off x="2385487" y="3321611"/>
              <a:ext cx="353624" cy="387302"/>
            </a:xfrm>
            <a:custGeom>
              <a:avLst/>
              <a:gdLst>
                <a:gd name="connsiteX0" fmla="*/ 0 w 353624"/>
                <a:gd name="connsiteY0" fmla="*/ 77460 h 387302"/>
                <a:gd name="connsiteX1" fmla="*/ 176812 w 353624"/>
                <a:gd name="connsiteY1" fmla="*/ 77460 h 387302"/>
                <a:gd name="connsiteX2" fmla="*/ 176812 w 353624"/>
                <a:gd name="connsiteY2" fmla="*/ 0 h 387302"/>
                <a:gd name="connsiteX3" fmla="*/ 353624 w 353624"/>
                <a:gd name="connsiteY3" fmla="*/ 193651 h 387302"/>
                <a:gd name="connsiteX4" fmla="*/ 176812 w 353624"/>
                <a:gd name="connsiteY4" fmla="*/ 387302 h 387302"/>
                <a:gd name="connsiteX5" fmla="*/ 176812 w 353624"/>
                <a:gd name="connsiteY5" fmla="*/ 309842 h 387302"/>
                <a:gd name="connsiteX6" fmla="*/ 0 w 353624"/>
                <a:gd name="connsiteY6" fmla="*/ 309842 h 387302"/>
                <a:gd name="connsiteX7" fmla="*/ 0 w 353624"/>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24" h="387302">
                  <a:moveTo>
                    <a:pt x="0" y="77460"/>
                  </a:moveTo>
                  <a:lnTo>
                    <a:pt x="176812" y="77460"/>
                  </a:lnTo>
                  <a:lnTo>
                    <a:pt x="176812" y="0"/>
                  </a:lnTo>
                  <a:lnTo>
                    <a:pt x="353624" y="193651"/>
                  </a:lnTo>
                  <a:lnTo>
                    <a:pt x="176812" y="387302"/>
                  </a:lnTo>
                  <a:lnTo>
                    <a:pt x="176812" y="309842"/>
                  </a:lnTo>
                  <a:lnTo>
                    <a:pt x="0" y="309842"/>
                  </a:lnTo>
                  <a:lnTo>
                    <a:pt x="0" y="77460"/>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77460" rIns="106086" bIns="77459"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1" name="任意多边形: 形状 10">
              <a:extLst>
                <a:ext uri="{FF2B5EF4-FFF2-40B4-BE49-F238E27FC236}">
                  <a16:creationId xmlns="" xmlns:a16="http://schemas.microsoft.com/office/drawing/2014/main" id="{05812408-743A-4963-98F4-B44E3EA68902}"/>
                </a:ext>
              </a:extLst>
            </p:cNvPr>
            <p:cNvSpPr/>
            <p:nvPr/>
          </p:nvSpPr>
          <p:spPr>
            <a:xfrm>
              <a:off x="1782453" y="3838862"/>
              <a:ext cx="1561703" cy="937021"/>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2694" tIns="122694" rIns="122694" bIns="122694" numCol="1" spcCol="1270" anchor="ctr" anchorCtr="0">
              <a:noAutofit/>
            </a:bodyPr>
            <a:lstStyle/>
            <a:p>
              <a:pPr marL="0" lvl="0" indent="0" algn="ctr" defTabSz="1111250">
                <a:lnSpc>
                  <a:spcPts val="1500"/>
                </a:lnSpc>
                <a:spcBef>
                  <a:spcPct val="0"/>
                </a:spcBef>
                <a:spcAft>
                  <a:spcPct val="35000"/>
                </a:spcAft>
                <a:buNone/>
              </a:pPr>
              <a:r>
                <a:rPr lang="zh-CN" altLang="en-US" sz="2000" kern="1200"/>
                <a:t>芯片封装</a:t>
              </a:r>
              <a:endParaRPr lang="en-US" altLang="zh-CN" sz="2000" kern="1200"/>
            </a:p>
            <a:p>
              <a:pPr lvl="0" algn="ctr" defTabSz="1111250">
                <a:lnSpc>
                  <a:spcPts val="1500"/>
                </a:lnSpc>
                <a:spcAft>
                  <a:spcPct val="35000"/>
                </a:spcAft>
              </a:pPr>
              <a:r>
                <a:rPr lang="en-US" altLang="zh-CN" sz="2000"/>
                <a:t>Chip package</a:t>
              </a:r>
              <a:endParaRPr lang="zh-CN" altLang="en-US" sz="2000" kern="1200"/>
            </a:p>
          </p:txBody>
        </p:sp>
        <p:sp>
          <p:nvSpPr>
            <p:cNvPr id="12" name="任意多边形: 形状 11">
              <a:extLst>
                <a:ext uri="{FF2B5EF4-FFF2-40B4-BE49-F238E27FC236}">
                  <a16:creationId xmlns="" xmlns:a16="http://schemas.microsoft.com/office/drawing/2014/main" id="{CFA0130F-2F46-438A-9C48-A041712387A4}"/>
                </a:ext>
              </a:extLst>
            </p:cNvPr>
            <p:cNvSpPr/>
            <p:nvPr/>
          </p:nvSpPr>
          <p:spPr>
            <a:xfrm rot="5387312">
              <a:off x="2375172" y="4953872"/>
              <a:ext cx="382466" cy="387302"/>
            </a:xfrm>
            <a:custGeom>
              <a:avLst/>
              <a:gdLst>
                <a:gd name="connsiteX0" fmla="*/ 0 w 382466"/>
                <a:gd name="connsiteY0" fmla="*/ 77460 h 387302"/>
                <a:gd name="connsiteX1" fmla="*/ 191233 w 382466"/>
                <a:gd name="connsiteY1" fmla="*/ 77460 h 387302"/>
                <a:gd name="connsiteX2" fmla="*/ 191233 w 382466"/>
                <a:gd name="connsiteY2" fmla="*/ 0 h 387302"/>
                <a:gd name="connsiteX3" fmla="*/ 382466 w 382466"/>
                <a:gd name="connsiteY3" fmla="*/ 193651 h 387302"/>
                <a:gd name="connsiteX4" fmla="*/ 191233 w 382466"/>
                <a:gd name="connsiteY4" fmla="*/ 387302 h 387302"/>
                <a:gd name="connsiteX5" fmla="*/ 191233 w 382466"/>
                <a:gd name="connsiteY5" fmla="*/ 309842 h 387302"/>
                <a:gd name="connsiteX6" fmla="*/ 0 w 382466"/>
                <a:gd name="connsiteY6" fmla="*/ 309842 h 387302"/>
                <a:gd name="connsiteX7" fmla="*/ 0 w 382466"/>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66" h="387302">
                  <a:moveTo>
                    <a:pt x="0" y="77460"/>
                  </a:moveTo>
                  <a:lnTo>
                    <a:pt x="191233" y="77460"/>
                  </a:lnTo>
                  <a:lnTo>
                    <a:pt x="191233" y="0"/>
                  </a:lnTo>
                  <a:lnTo>
                    <a:pt x="382466" y="193651"/>
                  </a:lnTo>
                  <a:lnTo>
                    <a:pt x="191233" y="387302"/>
                  </a:lnTo>
                  <a:lnTo>
                    <a:pt x="191233" y="309842"/>
                  </a:lnTo>
                  <a:lnTo>
                    <a:pt x="0" y="309842"/>
                  </a:lnTo>
                  <a:lnTo>
                    <a:pt x="0" y="77460"/>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1" tIns="77460" rIns="114740" bIns="77459"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3" name="任意多边形: 形状 12">
              <a:extLst>
                <a:ext uri="{FF2B5EF4-FFF2-40B4-BE49-F238E27FC236}">
                  <a16:creationId xmlns="" xmlns:a16="http://schemas.microsoft.com/office/drawing/2014/main" id="{D44878A1-38A4-4263-BBED-F076BCEF65DA}"/>
                </a:ext>
              </a:extLst>
            </p:cNvPr>
            <p:cNvSpPr/>
            <p:nvPr/>
          </p:nvSpPr>
          <p:spPr>
            <a:xfrm>
              <a:off x="1788575" y="5497514"/>
              <a:ext cx="1561703" cy="937021"/>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2694" tIns="122694" rIns="122694" bIns="122694" numCol="1" spcCol="1270" anchor="ctr" anchorCtr="0">
              <a:noAutofit/>
            </a:bodyPr>
            <a:lstStyle/>
            <a:p>
              <a:pPr marL="0" lvl="0" indent="0" algn="ctr" defTabSz="1111250">
                <a:lnSpc>
                  <a:spcPts val="1500"/>
                </a:lnSpc>
                <a:spcBef>
                  <a:spcPct val="0"/>
                </a:spcBef>
                <a:spcAft>
                  <a:spcPct val="35000"/>
                </a:spcAft>
                <a:buNone/>
              </a:pPr>
              <a:r>
                <a:rPr lang="zh-CN" altLang="en-US" sz="2000" kern="1200"/>
                <a:t>芯片测试</a:t>
              </a:r>
              <a:endParaRPr lang="en-US" altLang="zh-CN" sz="2000" kern="1200"/>
            </a:p>
            <a:p>
              <a:pPr marL="0" lvl="0" indent="0" algn="ctr" defTabSz="1111250">
                <a:lnSpc>
                  <a:spcPts val="1500"/>
                </a:lnSpc>
                <a:spcBef>
                  <a:spcPct val="0"/>
                </a:spcBef>
                <a:spcAft>
                  <a:spcPct val="35000"/>
                </a:spcAft>
                <a:buNone/>
              </a:pPr>
              <a:r>
                <a:rPr lang="en-US" altLang="zh-CN" sz="2000"/>
                <a:t>Chip test</a:t>
              </a:r>
              <a:endParaRPr lang="zh-CN" altLang="en-US" sz="2000" kern="1200"/>
            </a:p>
          </p:txBody>
        </p:sp>
      </p:grpSp>
      <p:grpSp>
        <p:nvGrpSpPr>
          <p:cNvPr id="77837" name="组合 77836">
            <a:extLst>
              <a:ext uri="{FF2B5EF4-FFF2-40B4-BE49-F238E27FC236}">
                <a16:creationId xmlns="" xmlns:a16="http://schemas.microsoft.com/office/drawing/2014/main" id="{0B4B65B7-C8E9-4D49-979F-FB6A14B1E788}"/>
              </a:ext>
            </a:extLst>
          </p:cNvPr>
          <p:cNvGrpSpPr/>
          <p:nvPr/>
        </p:nvGrpSpPr>
        <p:grpSpPr>
          <a:xfrm>
            <a:off x="3688233" y="1109899"/>
            <a:ext cx="7088287" cy="5261917"/>
            <a:chOff x="2593318" y="1109899"/>
            <a:chExt cx="7088287" cy="5261917"/>
          </a:xfrm>
        </p:grpSpPr>
        <p:grpSp>
          <p:nvGrpSpPr>
            <p:cNvPr id="77833" name="组合 77832">
              <a:extLst>
                <a:ext uri="{FF2B5EF4-FFF2-40B4-BE49-F238E27FC236}">
                  <a16:creationId xmlns="" xmlns:a16="http://schemas.microsoft.com/office/drawing/2014/main" id="{D9E61A80-4EC3-49BF-8549-28A464582A56}"/>
                </a:ext>
              </a:extLst>
            </p:cNvPr>
            <p:cNvGrpSpPr/>
            <p:nvPr/>
          </p:nvGrpSpPr>
          <p:grpSpPr>
            <a:xfrm>
              <a:off x="2851637" y="3738365"/>
              <a:ext cx="4893787" cy="1346819"/>
              <a:chOff x="2851637" y="3678740"/>
              <a:chExt cx="4893787" cy="1346819"/>
            </a:xfrm>
          </p:grpSpPr>
          <p:grpSp>
            <p:nvGrpSpPr>
              <p:cNvPr id="77828" name="组合 77827">
                <a:extLst>
                  <a:ext uri="{FF2B5EF4-FFF2-40B4-BE49-F238E27FC236}">
                    <a16:creationId xmlns="" xmlns:a16="http://schemas.microsoft.com/office/drawing/2014/main" id="{4B108BAC-C72F-4757-B987-A55CBB3A5E1D}"/>
                  </a:ext>
                </a:extLst>
              </p:cNvPr>
              <p:cNvGrpSpPr/>
              <p:nvPr/>
            </p:nvGrpSpPr>
            <p:grpSpPr>
              <a:xfrm>
                <a:off x="3061406" y="3678740"/>
                <a:ext cx="4517824" cy="1046068"/>
                <a:chOff x="3073387" y="3860575"/>
                <a:chExt cx="4517824" cy="1046068"/>
              </a:xfrm>
            </p:grpSpPr>
            <p:pic>
              <p:nvPicPr>
                <p:cNvPr id="28" name="图片 27">
                  <a:extLst>
                    <a:ext uri="{FF2B5EF4-FFF2-40B4-BE49-F238E27FC236}">
                      <a16:creationId xmlns="" xmlns:a16="http://schemas.microsoft.com/office/drawing/2014/main" id="{578DE3D5-7CDE-4287-8FD4-6030B5C99818}"/>
                    </a:ext>
                  </a:extLst>
                </p:cNvPr>
                <p:cNvPicPr>
                  <a:picLocks noChangeAspect="1"/>
                </p:cNvPicPr>
                <p:nvPr/>
              </p:nvPicPr>
              <p:blipFill rotWithShape="1">
                <a:blip r:embed="rId4"/>
                <a:srcRect l="34359" t="23317" r="34165" b="28500"/>
                <a:stretch/>
              </p:blipFill>
              <p:spPr>
                <a:xfrm>
                  <a:off x="3073387" y="3860575"/>
                  <a:ext cx="1046135" cy="1046068"/>
                </a:xfrm>
                <a:prstGeom prst="rect">
                  <a:avLst/>
                </a:prstGeom>
                <a:ln>
                  <a:solidFill>
                    <a:schemeClr val="tx1"/>
                  </a:solidFill>
                </a:ln>
              </p:spPr>
            </p:pic>
            <p:pic>
              <p:nvPicPr>
                <p:cNvPr id="31" name="图片 30">
                  <a:extLst>
                    <a:ext uri="{FF2B5EF4-FFF2-40B4-BE49-F238E27FC236}">
                      <a16:creationId xmlns="" xmlns:a16="http://schemas.microsoft.com/office/drawing/2014/main" id="{18CBD549-CCA7-4360-BE60-F652EB4EA5F1}"/>
                    </a:ext>
                  </a:extLst>
                </p:cNvPr>
                <p:cNvPicPr>
                  <a:picLocks noChangeAspect="1"/>
                </p:cNvPicPr>
                <p:nvPr/>
              </p:nvPicPr>
              <p:blipFill rotWithShape="1">
                <a:blip r:embed="rId5"/>
                <a:srcRect l="18442" r="24466"/>
                <a:stretch/>
              </p:blipFill>
              <p:spPr>
                <a:xfrm>
                  <a:off x="4782673" y="3866536"/>
                  <a:ext cx="1055679" cy="1040107"/>
                </a:xfrm>
                <a:prstGeom prst="rect">
                  <a:avLst/>
                </a:prstGeom>
                <a:ln>
                  <a:solidFill>
                    <a:schemeClr val="tx1"/>
                  </a:solidFill>
                </a:ln>
              </p:spPr>
            </p:pic>
            <p:pic>
              <p:nvPicPr>
                <p:cNvPr id="77825" name="图片 77824">
                  <a:extLst>
                    <a:ext uri="{FF2B5EF4-FFF2-40B4-BE49-F238E27FC236}">
                      <a16:creationId xmlns="" xmlns:a16="http://schemas.microsoft.com/office/drawing/2014/main" id="{5D2691C2-BCF4-48B8-821E-9E3177EEA15D}"/>
                    </a:ext>
                  </a:extLst>
                </p:cNvPr>
                <p:cNvPicPr>
                  <a:picLocks noChangeAspect="1"/>
                </p:cNvPicPr>
                <p:nvPr/>
              </p:nvPicPr>
              <p:blipFill rotWithShape="1">
                <a:blip r:embed="rId6"/>
                <a:srcRect l="7808" t="-10538" r="11427" b="9209"/>
                <a:stretch/>
              </p:blipFill>
              <p:spPr>
                <a:xfrm>
                  <a:off x="6529692" y="3860575"/>
                  <a:ext cx="1061519" cy="1046068"/>
                </a:xfrm>
                <a:prstGeom prst="rect">
                  <a:avLst/>
                </a:prstGeom>
                <a:ln>
                  <a:solidFill>
                    <a:schemeClr val="tx1"/>
                  </a:solidFill>
                </a:ln>
              </p:spPr>
            </p:pic>
            <p:sp>
              <p:nvSpPr>
                <p:cNvPr id="35" name="箭头: 右 34">
                  <a:extLst>
                    <a:ext uri="{FF2B5EF4-FFF2-40B4-BE49-F238E27FC236}">
                      <a16:creationId xmlns="" xmlns:a16="http://schemas.microsoft.com/office/drawing/2014/main" id="{6AC5CFC0-CE20-4ACF-B8D4-4415E7BD82DA}"/>
                    </a:ext>
                  </a:extLst>
                </p:cNvPr>
                <p:cNvSpPr/>
                <p:nvPr/>
              </p:nvSpPr>
              <p:spPr>
                <a:xfrm>
                  <a:off x="4229385" y="4203668"/>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 xmlns:a16="http://schemas.microsoft.com/office/drawing/2014/main" id="{93AEF0F1-77DE-42D1-86A1-88150B26CE9F}"/>
                    </a:ext>
                  </a:extLst>
                </p:cNvPr>
                <p:cNvSpPr/>
                <p:nvPr/>
              </p:nvSpPr>
              <p:spPr>
                <a:xfrm>
                  <a:off x="5950354" y="4205868"/>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829" name="组合 77828">
                <a:extLst>
                  <a:ext uri="{FF2B5EF4-FFF2-40B4-BE49-F238E27FC236}">
                    <a16:creationId xmlns="" xmlns:a16="http://schemas.microsoft.com/office/drawing/2014/main" id="{067BD7FC-F90A-4EE1-A349-D0B16C0443AE}"/>
                  </a:ext>
                </a:extLst>
              </p:cNvPr>
              <p:cNvGrpSpPr/>
              <p:nvPr/>
            </p:nvGrpSpPr>
            <p:grpSpPr>
              <a:xfrm>
                <a:off x="2851637" y="4707351"/>
                <a:ext cx="4893787" cy="318208"/>
                <a:chOff x="2853573" y="4869160"/>
                <a:chExt cx="4893787" cy="318208"/>
              </a:xfrm>
            </p:grpSpPr>
            <p:sp>
              <p:nvSpPr>
                <p:cNvPr id="30" name="矩形 29">
                  <a:extLst>
                    <a:ext uri="{FF2B5EF4-FFF2-40B4-BE49-F238E27FC236}">
                      <a16:creationId xmlns="" xmlns:a16="http://schemas.microsoft.com/office/drawing/2014/main" id="{FD0119DC-4023-4454-9E3D-775564FF5E21}"/>
                    </a:ext>
                  </a:extLst>
                </p:cNvPr>
                <p:cNvSpPr/>
                <p:nvPr/>
              </p:nvSpPr>
              <p:spPr>
                <a:xfrm>
                  <a:off x="4640270" y="4869160"/>
                  <a:ext cx="1499128" cy="307777"/>
                </a:xfrm>
                <a:prstGeom prst="rect">
                  <a:avLst/>
                </a:prstGeom>
              </p:spPr>
              <p:txBody>
                <a:bodyPr wrap="none">
                  <a:spAutoFit/>
                </a:bodyPr>
                <a:lstStyle/>
                <a:p>
                  <a:r>
                    <a:rPr lang="en-US" altLang="zh-CN" sz="1400"/>
                    <a:t>Wire Bond(</a:t>
                  </a:r>
                  <a:r>
                    <a:rPr lang="zh-CN" altLang="en-US" sz="1400"/>
                    <a:t>焊线</a:t>
                  </a:r>
                  <a:r>
                    <a:rPr lang="en-US" altLang="zh-CN" sz="1400"/>
                    <a:t>)</a:t>
                  </a:r>
                  <a:endParaRPr lang="zh-CN" altLang="en-US" sz="1400" dirty="0"/>
                </a:p>
              </p:txBody>
            </p:sp>
            <p:sp>
              <p:nvSpPr>
                <p:cNvPr id="77824" name="矩形 77823">
                  <a:extLst>
                    <a:ext uri="{FF2B5EF4-FFF2-40B4-BE49-F238E27FC236}">
                      <a16:creationId xmlns="" xmlns:a16="http://schemas.microsoft.com/office/drawing/2014/main" id="{3402AF39-00CC-40AD-843C-096B6B534F12}"/>
                    </a:ext>
                  </a:extLst>
                </p:cNvPr>
                <p:cNvSpPr/>
                <p:nvPr/>
              </p:nvSpPr>
              <p:spPr>
                <a:xfrm>
                  <a:off x="6387692" y="4879591"/>
                  <a:ext cx="1359668" cy="307777"/>
                </a:xfrm>
                <a:prstGeom prst="rect">
                  <a:avLst/>
                </a:prstGeom>
              </p:spPr>
              <p:txBody>
                <a:bodyPr wrap="none">
                  <a:spAutoFit/>
                </a:bodyPr>
                <a:lstStyle/>
                <a:p>
                  <a:r>
                    <a:rPr lang="zh-CN" altLang="en-US" sz="1400"/>
                    <a:t>Package</a:t>
                  </a:r>
                  <a:r>
                    <a:rPr lang="en-US" altLang="zh-CN" sz="1400"/>
                    <a:t>(</a:t>
                  </a:r>
                  <a:r>
                    <a:rPr lang="zh-CN" altLang="en-US" sz="1400"/>
                    <a:t>封装</a:t>
                  </a:r>
                  <a:r>
                    <a:rPr lang="en-US" altLang="zh-CN" sz="1400"/>
                    <a:t>)</a:t>
                  </a:r>
                  <a:endParaRPr lang="zh-CN" altLang="en-US" sz="1400"/>
                </a:p>
              </p:txBody>
            </p:sp>
            <p:sp>
              <p:nvSpPr>
                <p:cNvPr id="37" name="矩形 36">
                  <a:extLst>
                    <a:ext uri="{FF2B5EF4-FFF2-40B4-BE49-F238E27FC236}">
                      <a16:creationId xmlns="" xmlns:a16="http://schemas.microsoft.com/office/drawing/2014/main" id="{0B2D5C26-C9EF-4D9D-B894-B3A7AD9D8A4E}"/>
                    </a:ext>
                  </a:extLst>
                </p:cNvPr>
                <p:cNvSpPr/>
                <p:nvPr/>
              </p:nvSpPr>
              <p:spPr>
                <a:xfrm>
                  <a:off x="2853573" y="4879590"/>
                  <a:ext cx="1550424" cy="307777"/>
                </a:xfrm>
                <a:prstGeom prst="rect">
                  <a:avLst/>
                </a:prstGeom>
              </p:spPr>
              <p:txBody>
                <a:bodyPr wrap="none">
                  <a:spAutoFit/>
                </a:bodyPr>
                <a:lstStyle/>
                <a:p>
                  <a:r>
                    <a:rPr lang="en-US" altLang="zh-CN" sz="1400"/>
                    <a:t>Slicing(</a:t>
                  </a:r>
                  <a:r>
                    <a:rPr lang="zh-CN" altLang="en-US" sz="1400"/>
                    <a:t>晶圆切片</a:t>
                  </a:r>
                  <a:r>
                    <a:rPr lang="en-US" altLang="zh-CN" sz="1400"/>
                    <a:t>)</a:t>
                  </a:r>
                  <a:endParaRPr lang="zh-CN" altLang="en-US" sz="1400" dirty="0"/>
                </a:p>
              </p:txBody>
            </p:sp>
          </p:grpSp>
        </p:grpSp>
        <p:grpSp>
          <p:nvGrpSpPr>
            <p:cNvPr id="77836" name="组合 77835">
              <a:extLst>
                <a:ext uri="{FF2B5EF4-FFF2-40B4-BE49-F238E27FC236}">
                  <a16:creationId xmlns="" xmlns:a16="http://schemas.microsoft.com/office/drawing/2014/main" id="{896A7492-ECF2-4A7B-97A4-689406CD93A1}"/>
                </a:ext>
              </a:extLst>
            </p:cNvPr>
            <p:cNvGrpSpPr/>
            <p:nvPr/>
          </p:nvGrpSpPr>
          <p:grpSpPr>
            <a:xfrm>
              <a:off x="2766336" y="5060875"/>
              <a:ext cx="3760427" cy="1310941"/>
              <a:chOff x="2766336" y="5060875"/>
              <a:chExt cx="3760427" cy="1310941"/>
            </a:xfrm>
          </p:grpSpPr>
          <p:sp>
            <p:nvSpPr>
              <p:cNvPr id="38" name="矩形 37">
                <a:extLst>
                  <a:ext uri="{FF2B5EF4-FFF2-40B4-BE49-F238E27FC236}">
                    <a16:creationId xmlns="" xmlns:a16="http://schemas.microsoft.com/office/drawing/2014/main" id="{100CE4EC-A594-4F48-B293-C8DE9EDBE4B2}"/>
                  </a:ext>
                </a:extLst>
              </p:cNvPr>
              <p:cNvSpPr/>
              <p:nvPr/>
            </p:nvSpPr>
            <p:spPr>
              <a:xfrm>
                <a:off x="2766336" y="6064039"/>
                <a:ext cx="1747594" cy="307777"/>
              </a:xfrm>
              <a:prstGeom prst="rect">
                <a:avLst/>
              </a:prstGeom>
            </p:spPr>
            <p:txBody>
              <a:bodyPr wrap="none">
                <a:spAutoFit/>
              </a:bodyPr>
              <a:lstStyle/>
              <a:p>
                <a:r>
                  <a:rPr lang="en-US" altLang="zh-CN" sz="1400"/>
                  <a:t>Final test(</a:t>
                </a:r>
                <a:r>
                  <a:rPr lang="zh-CN" altLang="en-US" sz="1400"/>
                  <a:t>成品测试</a:t>
                </a:r>
                <a:r>
                  <a:rPr lang="en-US" altLang="zh-CN" sz="1400"/>
                  <a:t>)</a:t>
                </a:r>
                <a:endParaRPr lang="zh-CN" altLang="en-US" sz="1400" dirty="0"/>
              </a:p>
            </p:txBody>
          </p:sp>
          <p:pic>
            <p:nvPicPr>
              <p:cNvPr id="77827" name="图片 77826">
                <a:extLst>
                  <a:ext uri="{FF2B5EF4-FFF2-40B4-BE49-F238E27FC236}">
                    <a16:creationId xmlns="" xmlns:a16="http://schemas.microsoft.com/office/drawing/2014/main" id="{B6ED3C2A-FE48-44A3-9BE7-33D5BF2B4777}"/>
                  </a:ext>
                </a:extLst>
              </p:cNvPr>
              <p:cNvPicPr>
                <a:picLocks noChangeAspect="1"/>
              </p:cNvPicPr>
              <p:nvPr/>
            </p:nvPicPr>
            <p:blipFill rotWithShape="1">
              <a:blip r:embed="rId7"/>
              <a:srcRect t="3125"/>
              <a:stretch/>
            </p:blipFill>
            <p:spPr>
              <a:xfrm>
                <a:off x="3068739" y="5060875"/>
                <a:ext cx="1044989" cy="1012341"/>
              </a:xfrm>
              <a:prstGeom prst="rect">
                <a:avLst/>
              </a:prstGeom>
              <a:solidFill>
                <a:schemeClr val="tx1"/>
              </a:solidFill>
            </p:spPr>
          </p:pic>
          <p:pic>
            <p:nvPicPr>
              <p:cNvPr id="77832" name="图片 77831">
                <a:extLst>
                  <a:ext uri="{FF2B5EF4-FFF2-40B4-BE49-F238E27FC236}">
                    <a16:creationId xmlns="" xmlns:a16="http://schemas.microsoft.com/office/drawing/2014/main" id="{4E769E0B-64C0-4D7C-81FC-F2A91567F99F}"/>
                  </a:ext>
                </a:extLst>
              </p:cNvPr>
              <p:cNvPicPr>
                <a:picLocks noChangeAspect="1"/>
              </p:cNvPicPr>
              <p:nvPr/>
            </p:nvPicPr>
            <p:blipFill rotWithShape="1">
              <a:blip r:embed="rId8"/>
              <a:srcRect l="20942" t="10213" r="26364" b="9956"/>
              <a:stretch/>
            </p:blipFill>
            <p:spPr>
              <a:xfrm>
                <a:off x="4779127" y="5071877"/>
                <a:ext cx="1055460" cy="1032575"/>
              </a:xfrm>
              <a:prstGeom prst="rect">
                <a:avLst/>
              </a:prstGeom>
              <a:solidFill>
                <a:schemeClr val="tx1"/>
              </a:solidFill>
            </p:spPr>
          </p:pic>
          <p:sp>
            <p:nvSpPr>
              <p:cNvPr id="45" name="矩形 44">
                <a:extLst>
                  <a:ext uri="{FF2B5EF4-FFF2-40B4-BE49-F238E27FC236}">
                    <a16:creationId xmlns="" xmlns:a16="http://schemas.microsoft.com/office/drawing/2014/main" id="{6D568685-7314-4180-87B7-9C813231EF3A}"/>
                  </a:ext>
                </a:extLst>
              </p:cNvPr>
              <p:cNvSpPr/>
              <p:nvPr/>
            </p:nvSpPr>
            <p:spPr>
              <a:xfrm>
                <a:off x="4450554" y="6056225"/>
                <a:ext cx="2076209" cy="307777"/>
              </a:xfrm>
              <a:prstGeom prst="rect">
                <a:avLst/>
              </a:prstGeom>
            </p:spPr>
            <p:txBody>
              <a:bodyPr wrap="none">
                <a:spAutoFit/>
              </a:bodyPr>
              <a:lstStyle/>
              <a:p>
                <a:r>
                  <a:rPr lang="en-US" altLang="zh-CN" sz="1400"/>
                  <a:t>Finished chip(</a:t>
                </a:r>
                <a:r>
                  <a:rPr lang="zh-CN" altLang="en-US" sz="1400"/>
                  <a:t>芯片成品</a:t>
                </a:r>
                <a:r>
                  <a:rPr lang="en-US" altLang="zh-CN" sz="1400"/>
                  <a:t>)</a:t>
                </a:r>
                <a:endParaRPr lang="zh-CN" altLang="en-US" sz="1400" dirty="0"/>
              </a:p>
            </p:txBody>
          </p:sp>
          <p:sp>
            <p:nvSpPr>
              <p:cNvPr id="46" name="箭头: 右 45">
                <a:extLst>
                  <a:ext uri="{FF2B5EF4-FFF2-40B4-BE49-F238E27FC236}">
                    <a16:creationId xmlns="" xmlns:a16="http://schemas.microsoft.com/office/drawing/2014/main" id="{F267ABF0-0ED6-4ECB-A30D-DA92C5EF3B92}"/>
                  </a:ext>
                </a:extLst>
              </p:cNvPr>
              <p:cNvSpPr/>
              <p:nvPr/>
            </p:nvSpPr>
            <p:spPr>
              <a:xfrm>
                <a:off x="4254577" y="5422542"/>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834" name="组合 77833">
              <a:extLst>
                <a:ext uri="{FF2B5EF4-FFF2-40B4-BE49-F238E27FC236}">
                  <a16:creationId xmlns="" xmlns:a16="http://schemas.microsoft.com/office/drawing/2014/main" id="{80E5BFA7-656F-48DF-B08B-589E9F34B130}"/>
                </a:ext>
              </a:extLst>
            </p:cNvPr>
            <p:cNvGrpSpPr/>
            <p:nvPr/>
          </p:nvGrpSpPr>
          <p:grpSpPr>
            <a:xfrm>
              <a:off x="2593318" y="2412552"/>
              <a:ext cx="7088287" cy="1361184"/>
              <a:chOff x="2591685" y="2338388"/>
              <a:chExt cx="7088287" cy="1361184"/>
            </a:xfrm>
          </p:grpSpPr>
          <p:pic>
            <p:nvPicPr>
              <p:cNvPr id="21" name="图片 20">
                <a:extLst>
                  <a:ext uri="{FF2B5EF4-FFF2-40B4-BE49-F238E27FC236}">
                    <a16:creationId xmlns="" xmlns:a16="http://schemas.microsoft.com/office/drawing/2014/main" id="{65F961D8-5330-4C50-9B8A-E107A10618DF}"/>
                  </a:ext>
                </a:extLst>
              </p:cNvPr>
              <p:cNvPicPr>
                <a:picLocks noChangeAspect="1"/>
              </p:cNvPicPr>
              <p:nvPr/>
            </p:nvPicPr>
            <p:blipFill rotWithShape="1">
              <a:blip r:embed="rId9"/>
              <a:srcRect l="5931" r="12808"/>
              <a:stretch/>
            </p:blipFill>
            <p:spPr>
              <a:xfrm>
                <a:off x="6524355" y="2344350"/>
                <a:ext cx="1046135" cy="1029901"/>
              </a:xfrm>
              <a:prstGeom prst="rect">
                <a:avLst/>
              </a:prstGeom>
              <a:ln>
                <a:solidFill>
                  <a:schemeClr val="tx1"/>
                </a:solidFill>
              </a:ln>
            </p:spPr>
          </p:pic>
          <p:pic>
            <p:nvPicPr>
              <p:cNvPr id="22" name="图片 21">
                <a:extLst>
                  <a:ext uri="{FF2B5EF4-FFF2-40B4-BE49-F238E27FC236}">
                    <a16:creationId xmlns="" xmlns:a16="http://schemas.microsoft.com/office/drawing/2014/main" id="{954E470B-71C3-42FD-8A00-C7FA7B727C2D}"/>
                  </a:ext>
                </a:extLst>
              </p:cNvPr>
              <p:cNvPicPr>
                <a:picLocks noChangeAspect="1"/>
              </p:cNvPicPr>
              <p:nvPr/>
            </p:nvPicPr>
            <p:blipFill rotWithShape="1">
              <a:blip r:embed="rId10"/>
              <a:srcRect l="8850" r="28953" b="981"/>
              <a:stretch/>
            </p:blipFill>
            <p:spPr>
              <a:xfrm>
                <a:off x="3066648" y="2344350"/>
                <a:ext cx="1046135" cy="1040106"/>
              </a:xfrm>
              <a:prstGeom prst="rect">
                <a:avLst/>
              </a:prstGeom>
              <a:ln>
                <a:solidFill>
                  <a:schemeClr val="tx1"/>
                </a:solidFill>
              </a:ln>
            </p:spPr>
          </p:pic>
          <p:pic>
            <p:nvPicPr>
              <p:cNvPr id="23" name="图片 22">
                <a:extLst>
                  <a:ext uri="{FF2B5EF4-FFF2-40B4-BE49-F238E27FC236}">
                    <a16:creationId xmlns="" xmlns:a16="http://schemas.microsoft.com/office/drawing/2014/main" id="{DBE7097A-9F2F-4656-8B71-830FB63BE91F}"/>
                  </a:ext>
                </a:extLst>
              </p:cNvPr>
              <p:cNvPicPr>
                <a:picLocks noChangeAspect="1"/>
              </p:cNvPicPr>
              <p:nvPr/>
            </p:nvPicPr>
            <p:blipFill rotWithShape="1">
              <a:blip r:embed="rId11"/>
              <a:srcRect l="30201" t="18340" r="31573" b="27060"/>
              <a:stretch/>
            </p:blipFill>
            <p:spPr>
              <a:xfrm>
                <a:off x="4762569" y="2344350"/>
                <a:ext cx="1046135" cy="1041054"/>
              </a:xfrm>
              <a:prstGeom prst="rect">
                <a:avLst/>
              </a:prstGeom>
              <a:noFill/>
              <a:ln>
                <a:solidFill>
                  <a:schemeClr val="tx1"/>
                </a:solidFill>
              </a:ln>
            </p:spPr>
          </p:pic>
          <p:pic>
            <p:nvPicPr>
              <p:cNvPr id="5" name="图片 4">
                <a:extLst>
                  <a:ext uri="{FF2B5EF4-FFF2-40B4-BE49-F238E27FC236}">
                    <a16:creationId xmlns="" xmlns:a16="http://schemas.microsoft.com/office/drawing/2014/main" id="{3D20DF81-60B2-4A08-A69F-D67669782A44}"/>
                  </a:ext>
                </a:extLst>
              </p:cNvPr>
              <p:cNvPicPr>
                <a:picLocks noChangeAspect="1"/>
              </p:cNvPicPr>
              <p:nvPr/>
            </p:nvPicPr>
            <p:blipFill rotWithShape="1">
              <a:blip r:embed="rId12"/>
              <a:srcRect t="3033"/>
              <a:stretch/>
            </p:blipFill>
            <p:spPr>
              <a:xfrm>
                <a:off x="8241558" y="2338388"/>
                <a:ext cx="1046134" cy="1041823"/>
              </a:xfrm>
              <a:prstGeom prst="rect">
                <a:avLst/>
              </a:prstGeom>
              <a:ln>
                <a:solidFill>
                  <a:schemeClr val="tx1"/>
                </a:solidFill>
              </a:ln>
            </p:spPr>
          </p:pic>
          <p:sp>
            <p:nvSpPr>
              <p:cNvPr id="25" name="箭头: 右 24">
                <a:extLst>
                  <a:ext uri="{FF2B5EF4-FFF2-40B4-BE49-F238E27FC236}">
                    <a16:creationId xmlns="" xmlns:a16="http://schemas.microsoft.com/office/drawing/2014/main" id="{4AF98B80-0AE6-496E-B394-D6E4CEC293B1}"/>
                  </a:ext>
                </a:extLst>
              </p:cNvPr>
              <p:cNvSpPr/>
              <p:nvPr/>
            </p:nvSpPr>
            <p:spPr>
              <a:xfrm>
                <a:off x="4200956" y="2679358"/>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 xmlns:a16="http://schemas.microsoft.com/office/drawing/2014/main" id="{264B02F1-DA52-4DD4-856C-717D8F874AE6}"/>
                  </a:ext>
                </a:extLst>
              </p:cNvPr>
              <p:cNvSpPr/>
              <p:nvPr/>
            </p:nvSpPr>
            <p:spPr>
              <a:xfrm>
                <a:off x="5956723" y="2679357"/>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 xmlns:a16="http://schemas.microsoft.com/office/drawing/2014/main" id="{B2B5B59F-83E4-439C-B6A8-305F34D88894}"/>
                  </a:ext>
                </a:extLst>
              </p:cNvPr>
              <p:cNvSpPr/>
              <p:nvPr/>
            </p:nvSpPr>
            <p:spPr>
              <a:xfrm>
                <a:off x="7679944" y="2690152"/>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 xmlns:a16="http://schemas.microsoft.com/office/drawing/2014/main" id="{F080345D-18E8-40A8-BA2F-6F29622AC04F}"/>
                  </a:ext>
                </a:extLst>
              </p:cNvPr>
              <p:cNvSpPr/>
              <p:nvPr/>
            </p:nvSpPr>
            <p:spPr>
              <a:xfrm>
                <a:off x="4513930" y="3391795"/>
                <a:ext cx="1608133" cy="307777"/>
              </a:xfrm>
              <a:prstGeom prst="rect">
                <a:avLst/>
              </a:prstGeom>
            </p:spPr>
            <p:txBody>
              <a:bodyPr wrap="none">
                <a:spAutoFit/>
              </a:bodyPr>
              <a:lstStyle/>
              <a:p>
                <a:r>
                  <a:rPr lang="en-US" altLang="zh-CN" sz="1400"/>
                  <a:t>Photo resist(</a:t>
                </a:r>
                <a:r>
                  <a:rPr lang="zh-CN" altLang="en-US" sz="1400"/>
                  <a:t>光刻</a:t>
                </a:r>
                <a:r>
                  <a:rPr lang="en-US" altLang="zh-CN" sz="1400"/>
                  <a:t>)</a:t>
                </a:r>
                <a:endParaRPr lang="zh-CN" altLang="en-US" sz="1400" dirty="0"/>
              </a:p>
            </p:txBody>
          </p:sp>
          <p:sp>
            <p:nvSpPr>
              <p:cNvPr id="48" name="矩形 47">
                <a:extLst>
                  <a:ext uri="{FF2B5EF4-FFF2-40B4-BE49-F238E27FC236}">
                    <a16:creationId xmlns="" xmlns:a16="http://schemas.microsoft.com/office/drawing/2014/main" id="{ECA6A856-2842-4F33-A1D2-079EE1BC5EB6}"/>
                  </a:ext>
                </a:extLst>
              </p:cNvPr>
              <p:cNvSpPr/>
              <p:nvPr/>
            </p:nvSpPr>
            <p:spPr>
              <a:xfrm>
                <a:off x="2591685" y="3391794"/>
                <a:ext cx="1996059" cy="307777"/>
              </a:xfrm>
              <a:prstGeom prst="rect">
                <a:avLst/>
              </a:prstGeom>
            </p:spPr>
            <p:txBody>
              <a:bodyPr wrap="none">
                <a:spAutoFit/>
              </a:bodyPr>
              <a:lstStyle/>
              <a:p>
                <a:r>
                  <a:rPr lang="en-US" altLang="zh-CN" sz="1400"/>
                  <a:t>Ingot cutting(</a:t>
                </a:r>
                <a:r>
                  <a:rPr lang="zh-CN" altLang="en-US" sz="1400"/>
                  <a:t>铸锭切割</a:t>
                </a:r>
                <a:r>
                  <a:rPr lang="en-US" altLang="zh-CN" sz="1400"/>
                  <a:t>)</a:t>
                </a:r>
                <a:endParaRPr lang="zh-CN" altLang="en-US" sz="1400" dirty="0"/>
              </a:p>
            </p:txBody>
          </p:sp>
          <p:sp>
            <p:nvSpPr>
              <p:cNvPr id="49" name="矩形 48">
                <a:extLst>
                  <a:ext uri="{FF2B5EF4-FFF2-40B4-BE49-F238E27FC236}">
                    <a16:creationId xmlns="" xmlns:a16="http://schemas.microsoft.com/office/drawing/2014/main" id="{5E31F59D-BBB7-4F5F-8B83-64DE2F212EAF}"/>
                  </a:ext>
                </a:extLst>
              </p:cNvPr>
              <p:cNvSpPr/>
              <p:nvPr/>
            </p:nvSpPr>
            <p:spPr>
              <a:xfrm>
                <a:off x="6479772" y="3382529"/>
                <a:ext cx="1133387" cy="307777"/>
              </a:xfrm>
              <a:prstGeom prst="rect">
                <a:avLst/>
              </a:prstGeom>
            </p:spPr>
            <p:txBody>
              <a:bodyPr wrap="none">
                <a:spAutoFit/>
              </a:bodyPr>
              <a:lstStyle/>
              <a:p>
                <a:r>
                  <a:rPr lang="en-US" altLang="zh-CN" sz="1400"/>
                  <a:t>Wafer(</a:t>
                </a:r>
                <a:r>
                  <a:rPr lang="zh-CN" altLang="en-US" sz="1400"/>
                  <a:t>晶圆</a:t>
                </a:r>
                <a:r>
                  <a:rPr lang="en-US" altLang="zh-CN" sz="1400"/>
                  <a:t>)</a:t>
                </a:r>
                <a:endParaRPr lang="zh-CN" altLang="en-US" sz="1400" dirty="0"/>
              </a:p>
            </p:txBody>
          </p:sp>
          <p:sp>
            <p:nvSpPr>
              <p:cNvPr id="50" name="矩形 49">
                <a:extLst>
                  <a:ext uri="{FF2B5EF4-FFF2-40B4-BE49-F238E27FC236}">
                    <a16:creationId xmlns="" xmlns:a16="http://schemas.microsoft.com/office/drawing/2014/main" id="{6153968A-E2CE-4D33-B2C4-B96C937EE0CE}"/>
                  </a:ext>
                </a:extLst>
              </p:cNvPr>
              <p:cNvSpPr/>
              <p:nvPr/>
            </p:nvSpPr>
            <p:spPr>
              <a:xfrm>
                <a:off x="7849278" y="3374251"/>
                <a:ext cx="1830694" cy="307777"/>
              </a:xfrm>
              <a:prstGeom prst="rect">
                <a:avLst/>
              </a:prstGeom>
            </p:spPr>
            <p:txBody>
              <a:bodyPr wrap="none">
                <a:spAutoFit/>
              </a:bodyPr>
              <a:lstStyle/>
              <a:p>
                <a:r>
                  <a:rPr lang="en-US" altLang="zh-CN" sz="1400"/>
                  <a:t>Wafer test(</a:t>
                </a:r>
                <a:r>
                  <a:rPr lang="zh-CN" altLang="en-US" sz="1400"/>
                  <a:t>晶圆测试</a:t>
                </a:r>
                <a:r>
                  <a:rPr lang="en-US" altLang="zh-CN" sz="1400"/>
                  <a:t>)</a:t>
                </a:r>
                <a:endParaRPr lang="zh-CN" altLang="en-US" sz="1400" dirty="0"/>
              </a:p>
            </p:txBody>
          </p:sp>
        </p:grpSp>
        <p:grpSp>
          <p:nvGrpSpPr>
            <p:cNvPr id="77835" name="组合 77834">
              <a:extLst>
                <a:ext uri="{FF2B5EF4-FFF2-40B4-BE49-F238E27FC236}">
                  <a16:creationId xmlns="" xmlns:a16="http://schemas.microsoft.com/office/drawing/2014/main" id="{A87D7DA4-A7DE-4AB2-AC72-639692F6460C}"/>
                </a:ext>
              </a:extLst>
            </p:cNvPr>
            <p:cNvGrpSpPr/>
            <p:nvPr/>
          </p:nvGrpSpPr>
          <p:grpSpPr>
            <a:xfrm>
              <a:off x="2615886" y="1109899"/>
              <a:ext cx="4963344" cy="1324300"/>
              <a:chOff x="2629260" y="1027504"/>
              <a:chExt cx="4963344" cy="1324300"/>
            </a:xfrm>
          </p:grpSpPr>
          <p:sp>
            <p:nvSpPr>
              <p:cNvPr id="15" name="箭头: 右 14">
                <a:extLst>
                  <a:ext uri="{FF2B5EF4-FFF2-40B4-BE49-F238E27FC236}">
                    <a16:creationId xmlns="" xmlns:a16="http://schemas.microsoft.com/office/drawing/2014/main" id="{C6153510-DC43-4A9E-B4F9-121116AFE86D}"/>
                  </a:ext>
                </a:extLst>
              </p:cNvPr>
              <p:cNvSpPr/>
              <p:nvPr/>
            </p:nvSpPr>
            <p:spPr>
              <a:xfrm>
                <a:off x="4211813" y="1363948"/>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 xmlns:a16="http://schemas.microsoft.com/office/drawing/2014/main" id="{9D6DE066-7768-4EBC-B0DA-6765A158F22B}"/>
                  </a:ext>
                </a:extLst>
              </p:cNvPr>
              <p:cNvPicPr>
                <a:picLocks noChangeAspect="1"/>
              </p:cNvPicPr>
              <p:nvPr/>
            </p:nvPicPr>
            <p:blipFill>
              <a:blip r:embed="rId13"/>
              <a:stretch>
                <a:fillRect/>
              </a:stretch>
            </p:blipFill>
            <p:spPr>
              <a:xfrm>
                <a:off x="4798843" y="1041488"/>
                <a:ext cx="1032770" cy="1029901"/>
              </a:xfrm>
              <a:prstGeom prst="rect">
                <a:avLst/>
              </a:prstGeom>
              <a:ln>
                <a:solidFill>
                  <a:schemeClr val="tx1"/>
                </a:solidFill>
              </a:ln>
            </p:spPr>
          </p:pic>
          <p:pic>
            <p:nvPicPr>
              <p:cNvPr id="17" name="图片 16">
                <a:extLst>
                  <a:ext uri="{FF2B5EF4-FFF2-40B4-BE49-F238E27FC236}">
                    <a16:creationId xmlns="" xmlns:a16="http://schemas.microsoft.com/office/drawing/2014/main" id="{43ECF10C-0CD6-4280-B913-530E592D9699}"/>
                  </a:ext>
                </a:extLst>
              </p:cNvPr>
              <p:cNvPicPr>
                <a:picLocks noChangeAspect="1"/>
              </p:cNvPicPr>
              <p:nvPr/>
            </p:nvPicPr>
            <p:blipFill rotWithShape="1">
              <a:blip r:embed="rId14"/>
              <a:srcRect r="35428"/>
              <a:stretch/>
            </p:blipFill>
            <p:spPr>
              <a:xfrm>
                <a:off x="3066648" y="1036385"/>
                <a:ext cx="1032770" cy="1040106"/>
              </a:xfrm>
              <a:prstGeom prst="rect">
                <a:avLst/>
              </a:prstGeom>
              <a:ln>
                <a:solidFill>
                  <a:schemeClr val="tx1"/>
                </a:solidFill>
              </a:ln>
            </p:spPr>
          </p:pic>
          <p:pic>
            <p:nvPicPr>
              <p:cNvPr id="18" name="图片 17">
                <a:extLst>
                  <a:ext uri="{FF2B5EF4-FFF2-40B4-BE49-F238E27FC236}">
                    <a16:creationId xmlns="" xmlns:a16="http://schemas.microsoft.com/office/drawing/2014/main" id="{1B2B14B4-429F-4A30-8A77-8CF41A989CF0}"/>
                  </a:ext>
                </a:extLst>
              </p:cNvPr>
              <p:cNvPicPr>
                <a:picLocks noChangeAspect="1"/>
              </p:cNvPicPr>
              <p:nvPr/>
            </p:nvPicPr>
            <p:blipFill>
              <a:blip r:embed="rId15"/>
              <a:stretch>
                <a:fillRect/>
              </a:stretch>
            </p:blipFill>
            <p:spPr>
              <a:xfrm>
                <a:off x="6531038" y="1027504"/>
                <a:ext cx="1032770" cy="1032770"/>
              </a:xfrm>
              <a:prstGeom prst="rect">
                <a:avLst/>
              </a:prstGeom>
              <a:ln>
                <a:solidFill>
                  <a:schemeClr val="tx1"/>
                </a:solidFill>
              </a:ln>
            </p:spPr>
          </p:pic>
          <p:sp>
            <p:nvSpPr>
              <p:cNvPr id="19" name="箭头: 右 18">
                <a:extLst>
                  <a:ext uri="{FF2B5EF4-FFF2-40B4-BE49-F238E27FC236}">
                    <a16:creationId xmlns="" xmlns:a16="http://schemas.microsoft.com/office/drawing/2014/main" id="{35C6321A-F503-4101-90AD-10328D4991D3}"/>
                  </a:ext>
                </a:extLst>
              </p:cNvPr>
              <p:cNvSpPr/>
              <p:nvPr/>
            </p:nvSpPr>
            <p:spPr>
              <a:xfrm>
                <a:off x="5968049" y="1363947"/>
                <a:ext cx="474635" cy="35988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 xmlns:a16="http://schemas.microsoft.com/office/drawing/2014/main" id="{4ED1C33A-79E7-46B0-BB1C-C875E32A61C7}"/>
                  </a:ext>
                </a:extLst>
              </p:cNvPr>
              <p:cNvSpPr/>
              <p:nvPr/>
            </p:nvSpPr>
            <p:spPr>
              <a:xfrm>
                <a:off x="2629260" y="2071899"/>
                <a:ext cx="1830950" cy="276999"/>
              </a:xfrm>
              <a:prstGeom prst="rect">
                <a:avLst/>
              </a:prstGeom>
            </p:spPr>
            <p:txBody>
              <a:bodyPr wrap="none">
                <a:spAutoFit/>
              </a:bodyPr>
              <a:lstStyle/>
              <a:p>
                <a:r>
                  <a:rPr lang="en-US" altLang="zh-CN" sz="1200"/>
                  <a:t>Circuit design(</a:t>
                </a:r>
                <a:r>
                  <a:rPr lang="zh-CN" altLang="en-US" sz="1200"/>
                  <a:t>电路设计</a:t>
                </a:r>
                <a:r>
                  <a:rPr lang="en-US" altLang="zh-CN" sz="1200"/>
                  <a:t>)</a:t>
                </a:r>
                <a:endParaRPr lang="zh-CN" altLang="en-US" sz="1200" dirty="0"/>
              </a:p>
            </p:txBody>
          </p:sp>
          <p:sp>
            <p:nvSpPr>
              <p:cNvPr id="54" name="矩形 53">
                <a:extLst>
                  <a:ext uri="{FF2B5EF4-FFF2-40B4-BE49-F238E27FC236}">
                    <a16:creationId xmlns="" xmlns:a16="http://schemas.microsoft.com/office/drawing/2014/main" id="{FF813ACF-8F54-4917-8A39-6F6E5BB68166}"/>
                  </a:ext>
                </a:extLst>
              </p:cNvPr>
              <p:cNvSpPr/>
              <p:nvPr/>
            </p:nvSpPr>
            <p:spPr>
              <a:xfrm>
                <a:off x="4394034" y="2061597"/>
                <a:ext cx="1856598" cy="276999"/>
              </a:xfrm>
              <a:prstGeom prst="rect">
                <a:avLst/>
              </a:prstGeom>
            </p:spPr>
            <p:txBody>
              <a:bodyPr wrap="none">
                <a:spAutoFit/>
              </a:bodyPr>
              <a:lstStyle/>
              <a:p>
                <a:r>
                  <a:rPr lang="en-US" altLang="zh-CN" sz="1200"/>
                  <a:t>Layout design(</a:t>
                </a:r>
                <a:r>
                  <a:rPr lang="zh-CN" altLang="en-US" sz="1200"/>
                  <a:t>版图设计</a:t>
                </a:r>
                <a:r>
                  <a:rPr lang="en-US" altLang="zh-CN" sz="1200"/>
                  <a:t>)</a:t>
                </a:r>
                <a:endParaRPr lang="zh-CN" altLang="en-US" sz="1200" dirty="0"/>
              </a:p>
            </p:txBody>
          </p:sp>
          <p:sp>
            <p:nvSpPr>
              <p:cNvPr id="55" name="矩形 54">
                <a:extLst>
                  <a:ext uri="{FF2B5EF4-FFF2-40B4-BE49-F238E27FC236}">
                    <a16:creationId xmlns="" xmlns:a16="http://schemas.microsoft.com/office/drawing/2014/main" id="{8EEB5A26-7230-4E52-B457-80BAF704C8EB}"/>
                  </a:ext>
                </a:extLst>
              </p:cNvPr>
              <p:cNvSpPr/>
              <p:nvPr/>
            </p:nvSpPr>
            <p:spPr>
              <a:xfrm>
                <a:off x="6502241" y="2044027"/>
                <a:ext cx="1090363" cy="307777"/>
              </a:xfrm>
              <a:prstGeom prst="rect">
                <a:avLst/>
              </a:prstGeom>
            </p:spPr>
            <p:txBody>
              <a:bodyPr wrap="none">
                <a:spAutoFit/>
              </a:bodyPr>
              <a:lstStyle/>
              <a:p>
                <a:r>
                  <a:rPr lang="en-US" altLang="zh-CN" sz="1400" dirty="0"/>
                  <a:t>Mask(</a:t>
                </a:r>
                <a:r>
                  <a:rPr lang="zh-CN" altLang="en-US" sz="1400" dirty="0"/>
                  <a:t>掩膜</a:t>
                </a:r>
                <a:r>
                  <a:rPr lang="en-US" altLang="zh-CN" sz="1400" dirty="0"/>
                  <a:t>)</a:t>
                </a:r>
                <a:endParaRPr lang="zh-CN" altLang="en-US" sz="1400" dirty="0"/>
              </a:p>
            </p:txBody>
          </p:sp>
        </p:grpSp>
      </p:grpSp>
    </p:spTree>
    <p:extLst>
      <p:ext uri="{BB962C8B-B14F-4D97-AF65-F5344CB8AC3E}">
        <p14:creationId xmlns:p14="http://schemas.microsoft.com/office/powerpoint/2010/main" val="399090809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64BE8E6-004F-4BC5-B679-9E8E1BF3AA1D}"/>
              </a:ext>
            </a:extLst>
          </p:cNvPr>
          <p:cNvSpPr>
            <a:spLocks noGrp="1"/>
          </p:cNvSpPr>
          <p:nvPr>
            <p:ph type="title"/>
          </p:nvPr>
        </p:nvSpPr>
        <p:spPr/>
        <p:txBody>
          <a:bodyPr/>
          <a:lstStyle/>
          <a:p>
            <a:r>
              <a:rPr lang="en-US" altLang="zh-CN" dirty="0"/>
              <a:t>Sand(</a:t>
            </a:r>
            <a:r>
              <a:rPr lang="zh-CN" altLang="en-US" dirty="0"/>
              <a:t>沙子</a:t>
            </a:r>
            <a:r>
              <a:rPr lang="en-US" altLang="zh-CN" dirty="0"/>
              <a:t>) to wafer (</a:t>
            </a:r>
            <a:r>
              <a:rPr lang="zh-CN" altLang="en-US" dirty="0"/>
              <a:t>晶圆</a:t>
            </a:r>
            <a:r>
              <a:rPr lang="en-US" altLang="zh-CN" dirty="0"/>
              <a:t>)</a:t>
            </a:r>
            <a:endParaRPr lang="zh-CN" altLang="en-US" dirty="0"/>
          </a:p>
        </p:txBody>
      </p:sp>
      <p:grpSp>
        <p:nvGrpSpPr>
          <p:cNvPr id="29" name="组合 28">
            <a:extLst>
              <a:ext uri="{FF2B5EF4-FFF2-40B4-BE49-F238E27FC236}">
                <a16:creationId xmlns="" xmlns:a16="http://schemas.microsoft.com/office/drawing/2014/main" id="{E5B575FB-9199-4209-8C9E-2971B20A0A41}"/>
              </a:ext>
            </a:extLst>
          </p:cNvPr>
          <p:cNvGrpSpPr/>
          <p:nvPr/>
        </p:nvGrpSpPr>
        <p:grpSpPr>
          <a:xfrm>
            <a:off x="542208" y="1397412"/>
            <a:ext cx="7568745" cy="4063176"/>
            <a:chOff x="1299118" y="1847730"/>
            <a:chExt cx="7568745" cy="4063176"/>
          </a:xfrm>
        </p:grpSpPr>
        <p:sp>
          <p:nvSpPr>
            <p:cNvPr id="9" name="弧形 8">
              <a:extLst>
                <a:ext uri="{FF2B5EF4-FFF2-40B4-BE49-F238E27FC236}">
                  <a16:creationId xmlns="" xmlns:a16="http://schemas.microsoft.com/office/drawing/2014/main" id="{091E0A7B-C8C7-4E9B-8966-79505A597A6A}"/>
                </a:ext>
              </a:extLst>
            </p:cNvPr>
            <p:cNvSpPr/>
            <p:nvPr/>
          </p:nvSpPr>
          <p:spPr>
            <a:xfrm rot="5400000">
              <a:off x="4786912" y="2505840"/>
              <a:ext cx="2808312" cy="2782424"/>
            </a:xfrm>
            <a:prstGeom prst="arc">
              <a:avLst>
                <a:gd name="adj1" fmla="val 16200000"/>
                <a:gd name="adj2" fmla="val 21525375"/>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nvGrpSpPr>
            <p:cNvPr id="16" name="组合 15">
              <a:extLst>
                <a:ext uri="{FF2B5EF4-FFF2-40B4-BE49-F238E27FC236}">
                  <a16:creationId xmlns="" xmlns:a16="http://schemas.microsoft.com/office/drawing/2014/main" id="{7288D3EB-D759-4CD8-ADE0-20377C43E97C}"/>
                </a:ext>
              </a:extLst>
            </p:cNvPr>
            <p:cNvGrpSpPr/>
            <p:nvPr/>
          </p:nvGrpSpPr>
          <p:grpSpPr>
            <a:xfrm>
              <a:off x="1299118" y="1854032"/>
              <a:ext cx="1440160" cy="1831520"/>
              <a:chOff x="1299118" y="1854032"/>
              <a:chExt cx="1440160" cy="1831520"/>
            </a:xfrm>
          </p:grpSpPr>
          <p:pic>
            <p:nvPicPr>
              <p:cNvPr id="4" name="图片 3">
                <a:extLst>
                  <a:ext uri="{FF2B5EF4-FFF2-40B4-BE49-F238E27FC236}">
                    <a16:creationId xmlns="" xmlns:a16="http://schemas.microsoft.com/office/drawing/2014/main" id="{E9C8C683-3CC7-4A12-AF17-AC84840BC6E6}"/>
                  </a:ext>
                </a:extLst>
              </p:cNvPr>
              <p:cNvPicPr>
                <a:picLocks noChangeAspect="1"/>
              </p:cNvPicPr>
              <p:nvPr/>
            </p:nvPicPr>
            <p:blipFill rotWithShape="1">
              <a:blip r:embed="rId4"/>
              <a:srcRect l="11635" r="16557"/>
              <a:stretch/>
            </p:blipFill>
            <p:spPr>
              <a:xfrm>
                <a:off x="1299118" y="1854032"/>
                <a:ext cx="1440160" cy="1440000"/>
              </a:xfrm>
              <a:prstGeom prst="rect">
                <a:avLst/>
              </a:prstGeom>
            </p:spPr>
          </p:pic>
          <p:sp>
            <p:nvSpPr>
              <p:cNvPr id="10" name="矩形 9">
                <a:extLst>
                  <a:ext uri="{FF2B5EF4-FFF2-40B4-BE49-F238E27FC236}">
                    <a16:creationId xmlns="" xmlns:a16="http://schemas.microsoft.com/office/drawing/2014/main" id="{E1353B1E-439F-4CD0-ACA0-2EB01069FC34}"/>
                  </a:ext>
                </a:extLst>
              </p:cNvPr>
              <p:cNvSpPr/>
              <p:nvPr/>
            </p:nvSpPr>
            <p:spPr>
              <a:xfrm>
                <a:off x="1413824" y="3346998"/>
                <a:ext cx="1210588" cy="338554"/>
              </a:xfrm>
              <a:prstGeom prst="rect">
                <a:avLst/>
              </a:prstGeom>
            </p:spPr>
            <p:txBody>
              <a:bodyPr wrap="none">
                <a:spAutoFit/>
              </a:bodyPr>
              <a:lstStyle/>
              <a:p>
                <a:r>
                  <a:rPr lang="en-US" altLang="zh-CN" sz="1600"/>
                  <a:t>Sand(</a:t>
                </a:r>
                <a:r>
                  <a:rPr lang="zh-CN" altLang="en-US" sz="1600"/>
                  <a:t>沙子</a:t>
                </a:r>
                <a:r>
                  <a:rPr lang="en-US" altLang="zh-CN" sz="1600"/>
                  <a:t>)</a:t>
                </a:r>
                <a:endParaRPr lang="zh-CN" altLang="en-US" sz="1600" dirty="0"/>
              </a:p>
            </p:txBody>
          </p:sp>
        </p:grpSp>
        <p:grpSp>
          <p:nvGrpSpPr>
            <p:cNvPr id="17" name="组合 16">
              <a:extLst>
                <a:ext uri="{FF2B5EF4-FFF2-40B4-BE49-F238E27FC236}">
                  <a16:creationId xmlns="" xmlns:a16="http://schemas.microsoft.com/office/drawing/2014/main" id="{079C3265-6B49-47F9-9A32-59C4C22546C1}"/>
                </a:ext>
              </a:extLst>
            </p:cNvPr>
            <p:cNvGrpSpPr/>
            <p:nvPr/>
          </p:nvGrpSpPr>
          <p:grpSpPr>
            <a:xfrm>
              <a:off x="3933063" y="1854032"/>
              <a:ext cx="2257349" cy="1831520"/>
              <a:chOff x="3933063" y="1854032"/>
              <a:chExt cx="2257349" cy="1831520"/>
            </a:xfrm>
          </p:grpSpPr>
          <p:pic>
            <p:nvPicPr>
              <p:cNvPr id="5" name="图片 4">
                <a:extLst>
                  <a:ext uri="{FF2B5EF4-FFF2-40B4-BE49-F238E27FC236}">
                    <a16:creationId xmlns="" xmlns:a16="http://schemas.microsoft.com/office/drawing/2014/main" id="{2D8E59CE-EC59-436B-930F-85C1421AE3A5}"/>
                  </a:ext>
                </a:extLst>
              </p:cNvPr>
              <p:cNvPicPr>
                <a:picLocks noChangeAspect="1"/>
              </p:cNvPicPr>
              <p:nvPr/>
            </p:nvPicPr>
            <p:blipFill rotWithShape="1">
              <a:blip r:embed="rId5"/>
              <a:srcRect l="24824" t="7032" r="22717" b="20280"/>
              <a:stretch/>
            </p:blipFill>
            <p:spPr>
              <a:xfrm>
                <a:off x="4341738" y="1854032"/>
                <a:ext cx="1440000" cy="1440000"/>
              </a:xfrm>
              <a:prstGeom prst="rect">
                <a:avLst/>
              </a:prstGeom>
            </p:spPr>
          </p:pic>
          <p:sp>
            <p:nvSpPr>
              <p:cNvPr id="11" name="矩形 10">
                <a:extLst>
                  <a:ext uri="{FF2B5EF4-FFF2-40B4-BE49-F238E27FC236}">
                    <a16:creationId xmlns="" xmlns:a16="http://schemas.microsoft.com/office/drawing/2014/main" id="{D982F9E0-85B5-4633-B105-A73657FD1884}"/>
                  </a:ext>
                </a:extLst>
              </p:cNvPr>
              <p:cNvSpPr/>
              <p:nvPr/>
            </p:nvSpPr>
            <p:spPr>
              <a:xfrm>
                <a:off x="3933063" y="3346998"/>
                <a:ext cx="2257349" cy="338554"/>
              </a:xfrm>
              <a:prstGeom prst="rect">
                <a:avLst/>
              </a:prstGeom>
            </p:spPr>
            <p:txBody>
              <a:bodyPr wrap="none">
                <a:spAutoFit/>
              </a:bodyPr>
              <a:lstStyle/>
              <a:p>
                <a:r>
                  <a:rPr lang="en-US" altLang="zh-CN" sz="1600"/>
                  <a:t>Silicon melting(</a:t>
                </a:r>
                <a:r>
                  <a:rPr lang="zh-CN" altLang="en-US" sz="1600"/>
                  <a:t>硅熔炼</a:t>
                </a:r>
                <a:r>
                  <a:rPr lang="en-US" altLang="zh-CN" sz="1600"/>
                  <a:t>)</a:t>
                </a:r>
                <a:endParaRPr lang="zh-CN" altLang="en-US" sz="1600" dirty="0"/>
              </a:p>
            </p:txBody>
          </p:sp>
        </p:grpSp>
        <p:grpSp>
          <p:nvGrpSpPr>
            <p:cNvPr id="18" name="组合 17">
              <a:extLst>
                <a:ext uri="{FF2B5EF4-FFF2-40B4-BE49-F238E27FC236}">
                  <a16:creationId xmlns="" xmlns:a16="http://schemas.microsoft.com/office/drawing/2014/main" id="{960B7543-961B-4323-B56E-F382A7C99F40}"/>
                </a:ext>
              </a:extLst>
            </p:cNvPr>
            <p:cNvGrpSpPr/>
            <p:nvPr/>
          </p:nvGrpSpPr>
          <p:grpSpPr>
            <a:xfrm>
              <a:off x="7032104" y="1847730"/>
              <a:ext cx="1835759" cy="1837822"/>
              <a:chOff x="6937580" y="1854032"/>
              <a:chExt cx="1835759" cy="1837822"/>
            </a:xfrm>
          </p:grpSpPr>
          <p:pic>
            <p:nvPicPr>
              <p:cNvPr id="6" name="图片 5">
                <a:extLst>
                  <a:ext uri="{FF2B5EF4-FFF2-40B4-BE49-F238E27FC236}">
                    <a16:creationId xmlns="" xmlns:a16="http://schemas.microsoft.com/office/drawing/2014/main" id="{FF3827FB-9C08-4839-8AA3-626C1F7C8DC6}"/>
                  </a:ext>
                </a:extLst>
              </p:cNvPr>
              <p:cNvPicPr>
                <a:picLocks noChangeAspect="1"/>
              </p:cNvPicPr>
              <p:nvPr/>
            </p:nvPicPr>
            <p:blipFill rotWithShape="1">
              <a:blip r:embed="rId6"/>
              <a:srcRect l="20055" r="20055"/>
              <a:stretch/>
            </p:blipFill>
            <p:spPr>
              <a:xfrm>
                <a:off x="7135460" y="1854032"/>
                <a:ext cx="1440000" cy="1440000"/>
              </a:xfrm>
              <a:prstGeom prst="rect">
                <a:avLst/>
              </a:prstGeom>
            </p:spPr>
          </p:pic>
          <p:sp>
            <p:nvSpPr>
              <p:cNvPr id="12" name="矩形 11">
                <a:extLst>
                  <a:ext uri="{FF2B5EF4-FFF2-40B4-BE49-F238E27FC236}">
                    <a16:creationId xmlns="" xmlns:a16="http://schemas.microsoft.com/office/drawing/2014/main" id="{C71C3AFC-5551-4100-B443-E43916111FC7}"/>
                  </a:ext>
                </a:extLst>
              </p:cNvPr>
              <p:cNvSpPr/>
              <p:nvPr/>
            </p:nvSpPr>
            <p:spPr>
              <a:xfrm>
                <a:off x="6937580" y="3353300"/>
                <a:ext cx="1835759" cy="338554"/>
              </a:xfrm>
              <a:prstGeom prst="rect">
                <a:avLst/>
              </a:prstGeom>
            </p:spPr>
            <p:txBody>
              <a:bodyPr wrap="none">
                <a:spAutoFit/>
              </a:bodyPr>
              <a:lstStyle/>
              <a:p>
                <a:r>
                  <a:rPr lang="en-US" altLang="zh-CN" sz="1600" dirty="0"/>
                  <a:t>Silicon ingot(</a:t>
                </a:r>
                <a:r>
                  <a:rPr lang="zh-CN" altLang="en-US" sz="1600" dirty="0"/>
                  <a:t>硅锭</a:t>
                </a:r>
                <a:r>
                  <a:rPr lang="en-US" altLang="zh-CN" sz="1600" dirty="0"/>
                  <a:t>)</a:t>
                </a:r>
                <a:endParaRPr lang="zh-CN" altLang="en-US" sz="1600" dirty="0"/>
              </a:p>
            </p:txBody>
          </p:sp>
        </p:grpSp>
        <p:grpSp>
          <p:nvGrpSpPr>
            <p:cNvPr id="19" name="组合 18">
              <a:extLst>
                <a:ext uri="{FF2B5EF4-FFF2-40B4-BE49-F238E27FC236}">
                  <a16:creationId xmlns="" xmlns:a16="http://schemas.microsoft.com/office/drawing/2014/main" id="{CF5E7417-A363-4E94-9BCA-903545FB18E2}"/>
                </a:ext>
              </a:extLst>
            </p:cNvPr>
            <p:cNvGrpSpPr/>
            <p:nvPr/>
          </p:nvGrpSpPr>
          <p:grpSpPr>
            <a:xfrm>
              <a:off x="3933063" y="4077072"/>
              <a:ext cx="2262158" cy="1833834"/>
              <a:chOff x="3933063" y="4077072"/>
              <a:chExt cx="2262158" cy="1833834"/>
            </a:xfrm>
          </p:grpSpPr>
          <p:pic>
            <p:nvPicPr>
              <p:cNvPr id="7" name="图片 6">
                <a:extLst>
                  <a:ext uri="{FF2B5EF4-FFF2-40B4-BE49-F238E27FC236}">
                    <a16:creationId xmlns="" xmlns:a16="http://schemas.microsoft.com/office/drawing/2014/main" id="{E712E9FF-8BB3-47F3-A2C4-58BF718E2050}"/>
                  </a:ext>
                </a:extLst>
              </p:cNvPr>
              <p:cNvPicPr>
                <a:picLocks noChangeAspect="1"/>
              </p:cNvPicPr>
              <p:nvPr/>
            </p:nvPicPr>
            <p:blipFill rotWithShape="1">
              <a:blip r:embed="rId7"/>
              <a:srcRect l="12890" r="24658"/>
              <a:stretch/>
            </p:blipFill>
            <p:spPr>
              <a:xfrm>
                <a:off x="4341738" y="4077072"/>
                <a:ext cx="1440000" cy="1440000"/>
              </a:xfrm>
              <a:prstGeom prst="rect">
                <a:avLst/>
              </a:prstGeom>
            </p:spPr>
          </p:pic>
          <p:sp>
            <p:nvSpPr>
              <p:cNvPr id="13" name="矩形 12">
                <a:extLst>
                  <a:ext uri="{FF2B5EF4-FFF2-40B4-BE49-F238E27FC236}">
                    <a16:creationId xmlns="" xmlns:a16="http://schemas.microsoft.com/office/drawing/2014/main" id="{8424526A-4D1E-4C88-B32B-D3A3364A0CE8}"/>
                  </a:ext>
                </a:extLst>
              </p:cNvPr>
              <p:cNvSpPr/>
              <p:nvPr/>
            </p:nvSpPr>
            <p:spPr>
              <a:xfrm>
                <a:off x="3933063" y="5572352"/>
                <a:ext cx="2262158" cy="338554"/>
              </a:xfrm>
              <a:prstGeom prst="rect">
                <a:avLst/>
              </a:prstGeom>
            </p:spPr>
            <p:txBody>
              <a:bodyPr wrap="none">
                <a:spAutoFit/>
              </a:bodyPr>
              <a:lstStyle/>
              <a:p>
                <a:r>
                  <a:rPr lang="en-US" altLang="zh-CN" sz="1600"/>
                  <a:t>Ingot cutting(</a:t>
                </a:r>
                <a:r>
                  <a:rPr lang="zh-CN" altLang="en-US" sz="1600"/>
                  <a:t>硅锭切割</a:t>
                </a:r>
                <a:r>
                  <a:rPr lang="en-US" altLang="zh-CN" sz="1600"/>
                  <a:t>)</a:t>
                </a:r>
                <a:endParaRPr lang="zh-CN" altLang="en-US" sz="1600" dirty="0"/>
              </a:p>
            </p:txBody>
          </p:sp>
        </p:grpSp>
        <p:grpSp>
          <p:nvGrpSpPr>
            <p:cNvPr id="15" name="组合 14">
              <a:extLst>
                <a:ext uri="{FF2B5EF4-FFF2-40B4-BE49-F238E27FC236}">
                  <a16:creationId xmlns="" xmlns:a16="http://schemas.microsoft.com/office/drawing/2014/main" id="{7AE6958F-9941-4C7D-8DD9-19D966663999}"/>
                </a:ext>
              </a:extLst>
            </p:cNvPr>
            <p:cNvGrpSpPr/>
            <p:nvPr/>
          </p:nvGrpSpPr>
          <p:grpSpPr>
            <a:xfrm>
              <a:off x="1299118" y="4077072"/>
              <a:ext cx="1440000" cy="1833834"/>
              <a:chOff x="1299118" y="4077072"/>
              <a:chExt cx="1440000" cy="1833834"/>
            </a:xfrm>
          </p:grpSpPr>
          <p:pic>
            <p:nvPicPr>
              <p:cNvPr id="8" name="图片 7">
                <a:extLst>
                  <a:ext uri="{FF2B5EF4-FFF2-40B4-BE49-F238E27FC236}">
                    <a16:creationId xmlns="" xmlns:a16="http://schemas.microsoft.com/office/drawing/2014/main" id="{1DF1694F-B742-47A1-823A-3EA6E2B9BBEF}"/>
                  </a:ext>
                </a:extLst>
              </p:cNvPr>
              <p:cNvPicPr>
                <a:picLocks noChangeAspect="1"/>
              </p:cNvPicPr>
              <p:nvPr/>
            </p:nvPicPr>
            <p:blipFill rotWithShape="1">
              <a:blip r:embed="rId8"/>
              <a:srcRect l="30879" t="20003" r="29680" b="15193"/>
              <a:stretch/>
            </p:blipFill>
            <p:spPr>
              <a:xfrm>
                <a:off x="1299118" y="4077072"/>
                <a:ext cx="1440000" cy="1440000"/>
              </a:xfrm>
              <a:prstGeom prst="rect">
                <a:avLst/>
              </a:prstGeom>
            </p:spPr>
          </p:pic>
          <p:sp>
            <p:nvSpPr>
              <p:cNvPr id="14" name="矩形 13">
                <a:extLst>
                  <a:ext uri="{FF2B5EF4-FFF2-40B4-BE49-F238E27FC236}">
                    <a16:creationId xmlns="" xmlns:a16="http://schemas.microsoft.com/office/drawing/2014/main" id="{816F2AC8-C0B0-4DF3-8EBB-12972BBD59E7}"/>
                  </a:ext>
                </a:extLst>
              </p:cNvPr>
              <p:cNvSpPr/>
              <p:nvPr/>
            </p:nvSpPr>
            <p:spPr>
              <a:xfrm>
                <a:off x="1374991" y="5572352"/>
                <a:ext cx="1273490" cy="338554"/>
              </a:xfrm>
              <a:prstGeom prst="rect">
                <a:avLst/>
              </a:prstGeom>
            </p:spPr>
            <p:txBody>
              <a:bodyPr wrap="none">
                <a:spAutoFit/>
              </a:bodyPr>
              <a:lstStyle/>
              <a:p>
                <a:r>
                  <a:rPr lang="en-US" altLang="zh-CN" sz="1600"/>
                  <a:t>Wafer(</a:t>
                </a:r>
                <a:r>
                  <a:rPr lang="zh-CN" altLang="en-US" sz="1600"/>
                  <a:t>晶圆</a:t>
                </a:r>
                <a:r>
                  <a:rPr lang="en-US" altLang="zh-CN" sz="1600"/>
                  <a:t>)</a:t>
                </a:r>
                <a:endParaRPr lang="zh-CN" altLang="en-US" sz="1600" dirty="0"/>
              </a:p>
            </p:txBody>
          </p:sp>
        </p:grpSp>
        <p:cxnSp>
          <p:nvCxnSpPr>
            <p:cNvPr id="21" name="直接箭头连接符 20">
              <a:extLst>
                <a:ext uri="{FF2B5EF4-FFF2-40B4-BE49-F238E27FC236}">
                  <a16:creationId xmlns="" xmlns:a16="http://schemas.microsoft.com/office/drawing/2014/main" id="{44752B99-B597-4911-925E-2F9D4A7565E1}"/>
                </a:ext>
              </a:extLst>
            </p:cNvPr>
            <p:cNvCxnSpPr/>
            <p:nvPr/>
          </p:nvCxnSpPr>
          <p:spPr>
            <a:xfrm>
              <a:off x="2927648" y="3212976"/>
              <a:ext cx="11521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 xmlns:a16="http://schemas.microsoft.com/office/drawing/2014/main" id="{F2A41EFC-9666-4BD4-BB64-C7C41D7C400E}"/>
                </a:ext>
              </a:extLst>
            </p:cNvPr>
            <p:cNvSpPr/>
            <p:nvPr/>
          </p:nvSpPr>
          <p:spPr>
            <a:xfrm>
              <a:off x="2820508" y="1982307"/>
              <a:ext cx="1511591" cy="1077218"/>
            </a:xfrm>
            <a:prstGeom prst="rect">
              <a:avLst/>
            </a:prstGeom>
          </p:spPr>
          <p:txBody>
            <a:bodyPr wrap="square">
              <a:spAutoFit/>
            </a:bodyPr>
            <a:lstStyle/>
            <a:p>
              <a:r>
                <a:rPr lang="zh-CN" altLang="en-US" sz="1600" dirty="0"/>
                <a:t>从沙子中提取约</a:t>
              </a:r>
              <a:r>
                <a:rPr lang="en-US" altLang="zh-CN" sz="1600" dirty="0"/>
                <a:t>99.9999%</a:t>
              </a:r>
              <a:r>
                <a:rPr lang="zh-CN" altLang="en-US" sz="1600" dirty="0"/>
                <a:t>的以上的高纯度硅（</a:t>
              </a:r>
              <a:r>
                <a:rPr lang="en-US" altLang="zh-CN" sz="1600" dirty="0">
                  <a:solidFill>
                    <a:srgbClr val="C00000"/>
                  </a:solidFill>
                </a:rPr>
                <a:t>11</a:t>
              </a:r>
              <a:r>
                <a:rPr lang="zh-CN" altLang="en-US" sz="1600" dirty="0">
                  <a:solidFill>
                    <a:srgbClr val="C00000"/>
                  </a:solidFill>
                </a:rPr>
                <a:t>个</a:t>
              </a:r>
              <a:r>
                <a:rPr lang="en-US" altLang="zh-CN" sz="1600" dirty="0">
                  <a:solidFill>
                    <a:srgbClr val="C00000"/>
                  </a:solidFill>
                </a:rPr>
                <a:t>9</a:t>
              </a:r>
              <a:r>
                <a:rPr lang="zh-CN" altLang="en-US" sz="1600" dirty="0"/>
                <a:t>）</a:t>
              </a:r>
            </a:p>
          </p:txBody>
        </p:sp>
        <p:cxnSp>
          <p:nvCxnSpPr>
            <p:cNvPr id="23" name="直接箭头连接符 22">
              <a:extLst>
                <a:ext uri="{FF2B5EF4-FFF2-40B4-BE49-F238E27FC236}">
                  <a16:creationId xmlns="" xmlns:a16="http://schemas.microsoft.com/office/drawing/2014/main" id="{02E12A34-F68B-446C-BA23-E20941B0031A}"/>
                </a:ext>
              </a:extLst>
            </p:cNvPr>
            <p:cNvCxnSpPr/>
            <p:nvPr/>
          </p:nvCxnSpPr>
          <p:spPr>
            <a:xfrm>
              <a:off x="5879976" y="3212976"/>
              <a:ext cx="11521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 xmlns:a16="http://schemas.microsoft.com/office/drawing/2014/main" id="{038A6EEB-CE54-4C27-8CFF-5E886EBC736A}"/>
                </a:ext>
              </a:extLst>
            </p:cNvPr>
            <p:cNvSpPr/>
            <p:nvPr/>
          </p:nvSpPr>
          <p:spPr>
            <a:xfrm>
              <a:off x="5925594" y="2262066"/>
              <a:ext cx="1304390" cy="584775"/>
            </a:xfrm>
            <a:prstGeom prst="rect">
              <a:avLst/>
            </a:prstGeom>
          </p:spPr>
          <p:txBody>
            <a:bodyPr wrap="square">
              <a:spAutoFit/>
            </a:bodyPr>
            <a:lstStyle/>
            <a:p>
              <a:r>
                <a:rPr lang="zh-CN" altLang="en-US" sz="1600" dirty="0"/>
                <a:t>将高纯度硅制作成硅锭</a:t>
              </a:r>
            </a:p>
          </p:txBody>
        </p:sp>
        <p:sp>
          <p:nvSpPr>
            <p:cNvPr id="26" name="矩形 25">
              <a:extLst>
                <a:ext uri="{FF2B5EF4-FFF2-40B4-BE49-F238E27FC236}">
                  <a16:creationId xmlns="" xmlns:a16="http://schemas.microsoft.com/office/drawing/2014/main" id="{94DC1785-37AA-4C3F-828E-DBE6842CC01C}"/>
                </a:ext>
              </a:extLst>
            </p:cNvPr>
            <p:cNvSpPr/>
            <p:nvPr/>
          </p:nvSpPr>
          <p:spPr>
            <a:xfrm>
              <a:off x="7185274" y="4797064"/>
              <a:ext cx="1196047" cy="830997"/>
            </a:xfrm>
            <a:prstGeom prst="rect">
              <a:avLst/>
            </a:prstGeom>
          </p:spPr>
          <p:txBody>
            <a:bodyPr wrap="square">
              <a:spAutoFit/>
            </a:bodyPr>
            <a:lstStyle/>
            <a:p>
              <a:r>
                <a:rPr lang="zh-CN" altLang="en-US" sz="1600" dirty="0"/>
                <a:t>钻石刀将硅晶柱切成圆片</a:t>
              </a:r>
            </a:p>
          </p:txBody>
        </p:sp>
        <p:cxnSp>
          <p:nvCxnSpPr>
            <p:cNvPr id="27" name="直接箭头连接符 26">
              <a:extLst>
                <a:ext uri="{FF2B5EF4-FFF2-40B4-BE49-F238E27FC236}">
                  <a16:creationId xmlns="" xmlns:a16="http://schemas.microsoft.com/office/drawing/2014/main" id="{71697A8F-4075-4344-9B83-297EAA30CFA4}"/>
                </a:ext>
              </a:extLst>
            </p:cNvPr>
            <p:cNvCxnSpPr/>
            <p:nvPr/>
          </p:nvCxnSpPr>
          <p:spPr>
            <a:xfrm>
              <a:off x="2927648" y="5445224"/>
              <a:ext cx="1152128" cy="0"/>
            </a:xfrm>
            <a:prstGeom prst="straightConnector1">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 xmlns:a16="http://schemas.microsoft.com/office/drawing/2014/main" id="{0D8346AF-EF6B-4615-930C-28203DE4F460}"/>
                </a:ext>
              </a:extLst>
            </p:cNvPr>
            <p:cNvSpPr/>
            <p:nvPr/>
          </p:nvSpPr>
          <p:spPr>
            <a:xfrm>
              <a:off x="2920182" y="4631626"/>
              <a:ext cx="1290575" cy="830997"/>
            </a:xfrm>
            <a:prstGeom prst="rect">
              <a:avLst/>
            </a:prstGeom>
          </p:spPr>
          <p:txBody>
            <a:bodyPr wrap="square">
              <a:spAutoFit/>
            </a:bodyPr>
            <a:lstStyle/>
            <a:p>
              <a:r>
                <a:rPr lang="zh-CN" altLang="en-US" sz="1600" dirty="0"/>
                <a:t>抛光后便形成</a:t>
              </a:r>
              <a:r>
                <a:rPr lang="en-US" altLang="zh-CN" sz="1600" dirty="0"/>
                <a:t>Wafer(</a:t>
              </a:r>
              <a:r>
                <a:rPr lang="zh-CN" altLang="en-US" sz="1600" dirty="0"/>
                <a:t>晶圆</a:t>
              </a:r>
              <a:r>
                <a:rPr lang="en-US" altLang="zh-CN" sz="1600" dirty="0"/>
                <a:t>)</a:t>
              </a:r>
              <a:endParaRPr lang="zh-CN" altLang="en-US" sz="1600" dirty="0"/>
            </a:p>
          </p:txBody>
        </p:sp>
      </p:grpSp>
      <p:pic>
        <p:nvPicPr>
          <p:cNvPr id="3" name="图片 2">
            <a:extLst>
              <a:ext uri="{FF2B5EF4-FFF2-40B4-BE49-F238E27FC236}">
                <a16:creationId xmlns="" xmlns:a16="http://schemas.microsoft.com/office/drawing/2014/main" id="{AD1EF939-93C0-488B-9A2A-B44F4FC87033}"/>
              </a:ext>
            </a:extLst>
          </p:cNvPr>
          <p:cNvPicPr>
            <a:picLocks noChangeAspect="1"/>
          </p:cNvPicPr>
          <p:nvPr/>
        </p:nvPicPr>
        <p:blipFill>
          <a:blip r:embed="rId9"/>
          <a:stretch>
            <a:fillRect/>
          </a:stretch>
        </p:blipFill>
        <p:spPr>
          <a:xfrm>
            <a:off x="8269564" y="4285646"/>
            <a:ext cx="3411079" cy="1562216"/>
          </a:xfrm>
          <a:prstGeom prst="rect">
            <a:avLst/>
          </a:prstGeom>
        </p:spPr>
      </p:pic>
      <p:sp>
        <p:nvSpPr>
          <p:cNvPr id="20" name="文本框 19">
            <a:extLst>
              <a:ext uri="{FF2B5EF4-FFF2-40B4-BE49-F238E27FC236}">
                <a16:creationId xmlns="" xmlns:a16="http://schemas.microsoft.com/office/drawing/2014/main" id="{66B9CAA3-7974-4936-8B0B-272C24B0CDFC}"/>
              </a:ext>
            </a:extLst>
          </p:cNvPr>
          <p:cNvSpPr txBox="1"/>
          <p:nvPr/>
        </p:nvSpPr>
        <p:spPr>
          <a:xfrm>
            <a:off x="8832304" y="5826244"/>
            <a:ext cx="2782424" cy="400110"/>
          </a:xfrm>
          <a:prstGeom prst="rect">
            <a:avLst/>
          </a:prstGeom>
          <a:noFill/>
        </p:spPr>
        <p:txBody>
          <a:bodyPr wrap="square" rtlCol="0">
            <a:spAutoFit/>
          </a:bodyPr>
          <a:lstStyle/>
          <a:p>
            <a:r>
              <a:rPr lang="zh-CN" altLang="en-US" sz="2000" b="1" dirty="0">
                <a:solidFill>
                  <a:srgbClr val="C00000"/>
                </a:solidFill>
              </a:rPr>
              <a:t>芯片的地基</a:t>
            </a:r>
            <a:r>
              <a:rPr lang="en-US" altLang="zh-CN" sz="2000" b="1" dirty="0">
                <a:solidFill>
                  <a:srgbClr val="C00000"/>
                </a:solidFill>
              </a:rPr>
              <a:t>——</a:t>
            </a:r>
            <a:r>
              <a:rPr lang="zh-CN" altLang="en-US" sz="2000" b="1" dirty="0">
                <a:solidFill>
                  <a:srgbClr val="C00000"/>
                </a:solidFill>
              </a:rPr>
              <a:t>晶圆</a:t>
            </a:r>
          </a:p>
        </p:txBody>
      </p:sp>
      <p:pic>
        <p:nvPicPr>
          <p:cNvPr id="24" name="图片 23">
            <a:extLst>
              <a:ext uri="{FF2B5EF4-FFF2-40B4-BE49-F238E27FC236}">
                <a16:creationId xmlns="" xmlns:a16="http://schemas.microsoft.com/office/drawing/2014/main" id="{350EC0E1-F5BF-4E28-A58D-01A24712862E}"/>
              </a:ext>
            </a:extLst>
          </p:cNvPr>
          <p:cNvPicPr>
            <a:picLocks noChangeAspect="1"/>
          </p:cNvPicPr>
          <p:nvPr/>
        </p:nvPicPr>
        <p:blipFill>
          <a:blip r:embed="rId10"/>
          <a:stretch>
            <a:fillRect/>
          </a:stretch>
        </p:blipFill>
        <p:spPr>
          <a:xfrm>
            <a:off x="8296852" y="1340768"/>
            <a:ext cx="3615473" cy="2384943"/>
          </a:xfrm>
          <a:prstGeom prst="rect">
            <a:avLst/>
          </a:prstGeom>
        </p:spPr>
      </p:pic>
      <p:sp>
        <p:nvSpPr>
          <p:cNvPr id="32" name="文本框 31">
            <a:extLst>
              <a:ext uri="{FF2B5EF4-FFF2-40B4-BE49-F238E27FC236}">
                <a16:creationId xmlns="" xmlns:a16="http://schemas.microsoft.com/office/drawing/2014/main" id="{5F6B5C96-4344-4D67-95F1-D0DA39D54C11}"/>
              </a:ext>
            </a:extLst>
          </p:cNvPr>
          <p:cNvSpPr txBox="1"/>
          <p:nvPr/>
        </p:nvSpPr>
        <p:spPr>
          <a:xfrm>
            <a:off x="9000814" y="3693614"/>
            <a:ext cx="2782424" cy="400110"/>
          </a:xfrm>
          <a:prstGeom prst="rect">
            <a:avLst/>
          </a:prstGeom>
          <a:noFill/>
        </p:spPr>
        <p:txBody>
          <a:bodyPr wrap="square" rtlCol="0">
            <a:spAutoFit/>
          </a:bodyPr>
          <a:lstStyle/>
          <a:p>
            <a:r>
              <a:rPr lang="en-US" altLang="zh-CN" sz="2000" b="1" dirty="0">
                <a:solidFill>
                  <a:srgbClr val="C00000"/>
                </a:solidFill>
              </a:rPr>
              <a:t>11</a:t>
            </a:r>
            <a:r>
              <a:rPr lang="zh-CN" altLang="en-US" sz="2000" b="1" dirty="0">
                <a:solidFill>
                  <a:srgbClr val="C00000"/>
                </a:solidFill>
              </a:rPr>
              <a:t>个</a:t>
            </a:r>
            <a:r>
              <a:rPr lang="en-US" altLang="zh-CN" sz="2000" b="1" dirty="0">
                <a:solidFill>
                  <a:srgbClr val="C00000"/>
                </a:solidFill>
              </a:rPr>
              <a:t>9</a:t>
            </a:r>
            <a:r>
              <a:rPr lang="zh-CN" altLang="en-US" sz="2000" b="1" dirty="0">
                <a:solidFill>
                  <a:srgbClr val="C00000"/>
                </a:solidFill>
              </a:rPr>
              <a:t>纯度的硅锭</a:t>
            </a:r>
          </a:p>
        </p:txBody>
      </p:sp>
    </p:spTree>
    <p:extLst>
      <p:ext uri="{BB962C8B-B14F-4D97-AF65-F5344CB8AC3E}">
        <p14:creationId xmlns:p14="http://schemas.microsoft.com/office/powerpoint/2010/main" val="38323282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8A9CE72-CAF9-4566-A660-FEFCE4712174}"/>
              </a:ext>
            </a:extLst>
          </p:cNvPr>
          <p:cNvSpPr>
            <a:spLocks noGrp="1"/>
          </p:cNvSpPr>
          <p:nvPr>
            <p:ph type="title"/>
          </p:nvPr>
        </p:nvSpPr>
        <p:spPr>
          <a:xfrm>
            <a:off x="912284" y="0"/>
            <a:ext cx="10991849" cy="950705"/>
          </a:xfrm>
        </p:spPr>
        <p:txBody>
          <a:bodyPr>
            <a:normAutofit/>
          </a:bodyPr>
          <a:lstStyle/>
          <a:p>
            <a:r>
              <a:rPr lang="en-US" altLang="zh-CN" dirty="0"/>
              <a:t>Photo resist(</a:t>
            </a:r>
            <a:r>
              <a:rPr lang="zh-CN" altLang="en-US" dirty="0"/>
              <a:t>光刻</a:t>
            </a:r>
            <a:r>
              <a:rPr lang="en-US" altLang="zh-CN" dirty="0"/>
              <a:t>)</a:t>
            </a:r>
            <a:endParaRPr lang="zh-CN" altLang="en-US" dirty="0"/>
          </a:p>
        </p:txBody>
      </p:sp>
      <p:grpSp>
        <p:nvGrpSpPr>
          <p:cNvPr id="10" name="组合 9">
            <a:extLst>
              <a:ext uri="{FF2B5EF4-FFF2-40B4-BE49-F238E27FC236}">
                <a16:creationId xmlns="" xmlns:a16="http://schemas.microsoft.com/office/drawing/2014/main" id="{7AEF947D-0496-44AE-B83F-7332F0B7CF6B}"/>
              </a:ext>
            </a:extLst>
          </p:cNvPr>
          <p:cNvGrpSpPr/>
          <p:nvPr/>
        </p:nvGrpSpPr>
        <p:grpSpPr>
          <a:xfrm>
            <a:off x="1991544" y="1661718"/>
            <a:ext cx="2100255" cy="1767282"/>
            <a:chOff x="3825918" y="1715264"/>
            <a:chExt cx="2100255" cy="1767282"/>
          </a:xfrm>
        </p:grpSpPr>
        <p:pic>
          <p:nvPicPr>
            <p:cNvPr id="6" name="图片 5">
              <a:extLst>
                <a:ext uri="{FF2B5EF4-FFF2-40B4-BE49-F238E27FC236}">
                  <a16:creationId xmlns="" xmlns:a16="http://schemas.microsoft.com/office/drawing/2014/main" id="{8DD28506-883A-4FA0-8CA3-4D0A9EFAC1B7}"/>
                </a:ext>
              </a:extLst>
            </p:cNvPr>
            <p:cNvPicPr>
              <a:picLocks noChangeAspect="1"/>
            </p:cNvPicPr>
            <p:nvPr/>
          </p:nvPicPr>
          <p:blipFill rotWithShape="1">
            <a:blip r:embed="rId3"/>
            <a:srcRect l="15166" r="15166"/>
            <a:stretch/>
          </p:blipFill>
          <p:spPr>
            <a:xfrm>
              <a:off x="4007768" y="1715264"/>
              <a:ext cx="1440000" cy="1440000"/>
            </a:xfrm>
            <a:prstGeom prst="rect">
              <a:avLst/>
            </a:prstGeom>
          </p:spPr>
        </p:pic>
        <p:sp>
          <p:nvSpPr>
            <p:cNvPr id="14" name="矩形 13">
              <a:extLst>
                <a:ext uri="{FF2B5EF4-FFF2-40B4-BE49-F238E27FC236}">
                  <a16:creationId xmlns="" xmlns:a16="http://schemas.microsoft.com/office/drawing/2014/main" id="{23972824-098F-4524-AD69-DEBC141BBBCC}"/>
                </a:ext>
              </a:extLst>
            </p:cNvPr>
            <p:cNvSpPr/>
            <p:nvPr/>
          </p:nvSpPr>
          <p:spPr>
            <a:xfrm>
              <a:off x="3825918" y="3143992"/>
              <a:ext cx="2100255" cy="3385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Photo Resist(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光刻胶</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9" name="组合 8">
            <a:extLst>
              <a:ext uri="{FF2B5EF4-FFF2-40B4-BE49-F238E27FC236}">
                <a16:creationId xmlns="" xmlns:a16="http://schemas.microsoft.com/office/drawing/2014/main" id="{C8787B4F-F6F3-466C-B473-D950E42C9B8C}"/>
              </a:ext>
            </a:extLst>
          </p:cNvPr>
          <p:cNvGrpSpPr/>
          <p:nvPr/>
        </p:nvGrpSpPr>
        <p:grpSpPr>
          <a:xfrm>
            <a:off x="5704620" y="1661718"/>
            <a:ext cx="2270173" cy="1767282"/>
            <a:chOff x="6183178" y="1715264"/>
            <a:chExt cx="2270173" cy="1767282"/>
          </a:xfrm>
        </p:grpSpPr>
        <p:pic>
          <p:nvPicPr>
            <p:cNvPr id="7" name="图片 6">
              <a:extLst>
                <a:ext uri="{FF2B5EF4-FFF2-40B4-BE49-F238E27FC236}">
                  <a16:creationId xmlns="" xmlns:a16="http://schemas.microsoft.com/office/drawing/2014/main" id="{E10B7206-2429-446A-9448-5ECACA001BF8}"/>
                </a:ext>
              </a:extLst>
            </p:cNvPr>
            <p:cNvPicPr>
              <a:picLocks noChangeAspect="1"/>
            </p:cNvPicPr>
            <p:nvPr/>
          </p:nvPicPr>
          <p:blipFill rotWithShape="1">
            <a:blip r:embed="rId4"/>
            <a:srcRect l="9082" r="9082"/>
            <a:stretch/>
          </p:blipFill>
          <p:spPr>
            <a:xfrm>
              <a:off x="6600056" y="1715264"/>
              <a:ext cx="1440000" cy="1440000"/>
            </a:xfrm>
            <a:prstGeom prst="rect">
              <a:avLst/>
            </a:prstGeom>
          </p:spPr>
        </p:pic>
        <p:sp>
          <p:nvSpPr>
            <p:cNvPr id="15" name="矩形 14">
              <a:extLst>
                <a:ext uri="{FF2B5EF4-FFF2-40B4-BE49-F238E27FC236}">
                  <a16:creationId xmlns="" xmlns:a16="http://schemas.microsoft.com/office/drawing/2014/main" id="{9EA14C21-BD62-4EAB-8A04-196E1042B1D1}"/>
                </a:ext>
              </a:extLst>
            </p:cNvPr>
            <p:cNvSpPr/>
            <p:nvPr/>
          </p:nvSpPr>
          <p:spPr>
            <a:xfrm>
              <a:off x="6183178" y="3143992"/>
              <a:ext cx="2270173" cy="3385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Photolithography(</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光刻</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12" name="组合 11">
            <a:extLst>
              <a:ext uri="{FF2B5EF4-FFF2-40B4-BE49-F238E27FC236}">
                <a16:creationId xmlns="" xmlns:a16="http://schemas.microsoft.com/office/drawing/2014/main" id="{3BEF9BB0-0E96-48CA-B0BC-1F9D0BB3B19B}"/>
              </a:ext>
            </a:extLst>
          </p:cNvPr>
          <p:cNvGrpSpPr/>
          <p:nvPr/>
        </p:nvGrpSpPr>
        <p:grpSpPr>
          <a:xfrm>
            <a:off x="1794340" y="3803358"/>
            <a:ext cx="2177199" cy="2022331"/>
            <a:chOff x="1049510" y="3863492"/>
            <a:chExt cx="2177199" cy="2022331"/>
          </a:xfrm>
        </p:grpSpPr>
        <p:pic>
          <p:nvPicPr>
            <p:cNvPr id="36872" name="Picture 8" descr="preview">
              <a:extLst>
                <a:ext uri="{FF2B5EF4-FFF2-40B4-BE49-F238E27FC236}">
                  <a16:creationId xmlns="" xmlns:a16="http://schemas.microsoft.com/office/drawing/2014/main" id="{DE5C80EF-CB17-439E-A3CC-64DE6190A7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57" r="19657"/>
            <a:stretch/>
          </p:blipFill>
          <p:spPr bwMode="auto">
            <a:xfrm>
              <a:off x="1415480" y="3863492"/>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 xmlns:a16="http://schemas.microsoft.com/office/drawing/2014/main" id="{5F653258-75DF-449C-8860-2F8E3DDDBCB1}"/>
                </a:ext>
              </a:extLst>
            </p:cNvPr>
            <p:cNvSpPr/>
            <p:nvPr/>
          </p:nvSpPr>
          <p:spPr>
            <a:xfrm>
              <a:off x="1049510" y="5301048"/>
              <a:ext cx="2177199" cy="58477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Dissolving photoresist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溶解光刻胶</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cxnSp>
        <p:nvCxnSpPr>
          <p:cNvPr id="27" name="直接箭头连接符 26">
            <a:extLst>
              <a:ext uri="{FF2B5EF4-FFF2-40B4-BE49-F238E27FC236}">
                <a16:creationId xmlns="" xmlns:a16="http://schemas.microsoft.com/office/drawing/2014/main" id="{52AD18D1-4A89-440E-85D3-8726D785C705}"/>
              </a:ext>
            </a:extLst>
          </p:cNvPr>
          <p:cNvCxnSpPr>
            <a:cxnSpLocks/>
          </p:cNvCxnSpPr>
          <p:nvPr/>
        </p:nvCxnSpPr>
        <p:spPr>
          <a:xfrm>
            <a:off x="3041671" y="2439350"/>
            <a:ext cx="2897979" cy="0"/>
          </a:xfrm>
          <a:prstGeom prst="straightConnector1">
            <a:avLst/>
          </a:prstGeom>
          <a:ln w="9525">
            <a:prstDash val="dash"/>
            <a:tailEnd type="triangle"/>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 xmlns:a16="http://schemas.microsoft.com/office/drawing/2014/main" id="{9EEA5B49-956C-4E94-A909-EEDC67ACC832}"/>
              </a:ext>
            </a:extLst>
          </p:cNvPr>
          <p:cNvSpPr/>
          <p:nvPr/>
        </p:nvSpPr>
        <p:spPr>
          <a:xfrm>
            <a:off x="8092137" y="1656087"/>
            <a:ext cx="1659649" cy="107721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紫外线透过掩模照射光刻胶，掩膜上印着预先设计好的电路图案</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cxnSp>
        <p:nvCxnSpPr>
          <p:cNvPr id="29" name="直接箭头连接符 28">
            <a:extLst>
              <a:ext uri="{FF2B5EF4-FFF2-40B4-BE49-F238E27FC236}">
                <a16:creationId xmlns="" xmlns:a16="http://schemas.microsoft.com/office/drawing/2014/main" id="{9AB447C0-5342-4BFA-965B-A98DA806CCB2}"/>
              </a:ext>
            </a:extLst>
          </p:cNvPr>
          <p:cNvCxnSpPr>
            <a:cxnSpLocks/>
          </p:cNvCxnSpPr>
          <p:nvPr/>
        </p:nvCxnSpPr>
        <p:spPr>
          <a:xfrm>
            <a:off x="3884925" y="5226187"/>
            <a:ext cx="2003776" cy="0"/>
          </a:xfrm>
          <a:prstGeom prst="straightConnector1">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 xmlns:a16="http://schemas.microsoft.com/office/drawing/2014/main" id="{A4057C06-2371-4D7E-8B12-424F6232B5C1}"/>
              </a:ext>
            </a:extLst>
          </p:cNvPr>
          <p:cNvSpPr/>
          <p:nvPr/>
        </p:nvSpPr>
        <p:spPr>
          <a:xfrm>
            <a:off x="4235594" y="2456573"/>
            <a:ext cx="1440000"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9999FF"/>
                </a:solidFill>
                <a:effectLst/>
                <a:uLnTx/>
                <a:uFillTx/>
                <a:latin typeface="Arial" panose="020B0604020202020204" pitchFamily="34" charset="0"/>
                <a:ea typeface="宋体" panose="02010600030101010101" pitchFamily="2" charset="-122"/>
                <a:cs typeface="+mn-cs"/>
              </a:rPr>
              <a:t>进入</a:t>
            </a:r>
            <a:r>
              <a:rPr kumimoji="0" lang="en-US" altLang="zh-CN" sz="1400" b="0" i="0" u="none" strike="noStrike" kern="1200" cap="none" spc="0" normalizeH="0" baseline="0" noProof="0">
                <a:ln>
                  <a:noFill/>
                </a:ln>
                <a:solidFill>
                  <a:srgbClr val="9999FF"/>
                </a:solidFill>
                <a:effectLst/>
                <a:uLnTx/>
                <a:uFillTx/>
                <a:latin typeface="Arial" panose="020B0604020202020204" pitchFamily="34" charset="0"/>
                <a:ea typeface="宋体" panose="02010600030101010101" pitchFamily="2" charset="-122"/>
                <a:cs typeface="+mn-cs"/>
              </a:rPr>
              <a:t>50-200</a:t>
            </a:r>
            <a:r>
              <a:rPr kumimoji="0" lang="zh-CN" altLang="en-US" sz="1400" b="0" i="0" u="none" strike="noStrike" kern="1200" cap="none" spc="0" normalizeH="0" baseline="0" noProof="0">
                <a:ln>
                  <a:noFill/>
                </a:ln>
                <a:solidFill>
                  <a:srgbClr val="9999FF"/>
                </a:solidFill>
                <a:effectLst/>
                <a:uLnTx/>
                <a:uFillTx/>
                <a:latin typeface="Arial" panose="020B0604020202020204" pitchFamily="34" charset="0"/>
                <a:ea typeface="宋体" panose="02010600030101010101" pitchFamily="2" charset="-122"/>
                <a:cs typeface="+mn-cs"/>
              </a:rPr>
              <a:t>纳米尺寸微观视角</a:t>
            </a:r>
            <a:endParaRPr kumimoji="0" lang="zh-CN" altLang="en-US" sz="1400" b="0" i="0" u="none" strike="noStrike" kern="1200" cap="none" spc="0" normalizeH="0" baseline="0" noProof="0" dirty="0">
              <a:ln>
                <a:noFill/>
              </a:ln>
              <a:solidFill>
                <a:srgbClr val="9999FF"/>
              </a:solidFill>
              <a:effectLst/>
              <a:uLnTx/>
              <a:uFillTx/>
              <a:latin typeface="Arial" panose="020B0604020202020204" pitchFamily="34" charset="0"/>
              <a:ea typeface="宋体" panose="02010600030101010101" pitchFamily="2" charset="-122"/>
              <a:cs typeface="+mn-cs"/>
            </a:endParaRPr>
          </a:p>
        </p:txBody>
      </p:sp>
      <p:sp>
        <p:nvSpPr>
          <p:cNvPr id="36" name="左中括号 35">
            <a:extLst>
              <a:ext uri="{FF2B5EF4-FFF2-40B4-BE49-F238E27FC236}">
                <a16:creationId xmlns="" xmlns:a16="http://schemas.microsoft.com/office/drawing/2014/main" id="{6E3EDBBC-9DF8-4D64-965A-BFA3B09DA0D5}"/>
              </a:ext>
            </a:extLst>
          </p:cNvPr>
          <p:cNvSpPr/>
          <p:nvPr/>
        </p:nvSpPr>
        <p:spPr>
          <a:xfrm>
            <a:off x="5939650" y="1656087"/>
            <a:ext cx="129784" cy="1428718"/>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 name="矩形 40">
            <a:extLst>
              <a:ext uri="{FF2B5EF4-FFF2-40B4-BE49-F238E27FC236}">
                <a16:creationId xmlns="" xmlns:a16="http://schemas.microsoft.com/office/drawing/2014/main" id="{3337F02D-859D-49EE-BDA8-1965BBEC11E4}"/>
              </a:ext>
            </a:extLst>
          </p:cNvPr>
          <p:cNvSpPr/>
          <p:nvPr/>
        </p:nvSpPr>
        <p:spPr>
          <a:xfrm>
            <a:off x="3899588" y="3943344"/>
            <a:ext cx="2100256" cy="107721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用化学物质溶解掉暴露出来的晶圆部分，剩下的光刻胶保护着不应该蚀刻的部分。</a:t>
            </a:r>
          </a:p>
        </p:txBody>
      </p:sp>
      <p:sp>
        <p:nvSpPr>
          <p:cNvPr id="37" name="弧形 36">
            <a:extLst>
              <a:ext uri="{FF2B5EF4-FFF2-40B4-BE49-F238E27FC236}">
                <a16:creationId xmlns="" xmlns:a16="http://schemas.microsoft.com/office/drawing/2014/main" id="{A8B0ACC6-0254-45E7-87D2-FD7ABBF78A34}"/>
              </a:ext>
            </a:extLst>
          </p:cNvPr>
          <p:cNvSpPr/>
          <p:nvPr/>
        </p:nvSpPr>
        <p:spPr>
          <a:xfrm>
            <a:off x="7131542" y="2576102"/>
            <a:ext cx="960595" cy="2592288"/>
          </a:xfrm>
          <a:prstGeom prst="arc">
            <a:avLst>
              <a:gd name="adj1" fmla="val 16856037"/>
              <a:gd name="adj2" fmla="val 4931975"/>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 name="矩形 43">
            <a:extLst>
              <a:ext uri="{FF2B5EF4-FFF2-40B4-BE49-F238E27FC236}">
                <a16:creationId xmlns="" xmlns:a16="http://schemas.microsoft.com/office/drawing/2014/main" id="{80E62611-1F40-4707-97F5-23C32613168C}"/>
              </a:ext>
            </a:extLst>
          </p:cNvPr>
          <p:cNvSpPr/>
          <p:nvPr/>
        </p:nvSpPr>
        <p:spPr>
          <a:xfrm>
            <a:off x="8356158" y="3831163"/>
            <a:ext cx="1659648" cy="156966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光刻过程中曝光在紫外线下的光刻胶被溶解掉，清除后留下的图案和掩模上的一致</a:t>
            </a:r>
          </a:p>
        </p:txBody>
      </p:sp>
      <p:grpSp>
        <p:nvGrpSpPr>
          <p:cNvPr id="38" name="组合 37">
            <a:extLst>
              <a:ext uri="{FF2B5EF4-FFF2-40B4-BE49-F238E27FC236}">
                <a16:creationId xmlns="" xmlns:a16="http://schemas.microsoft.com/office/drawing/2014/main" id="{4D6844D3-E7B1-4D03-8028-ED3367A46C10}"/>
              </a:ext>
            </a:extLst>
          </p:cNvPr>
          <p:cNvGrpSpPr/>
          <p:nvPr/>
        </p:nvGrpSpPr>
        <p:grpSpPr>
          <a:xfrm>
            <a:off x="6121498" y="3803358"/>
            <a:ext cx="1440000" cy="1766742"/>
            <a:chOff x="4007768" y="3861048"/>
            <a:chExt cx="1440000" cy="1766742"/>
          </a:xfrm>
        </p:grpSpPr>
        <p:pic>
          <p:nvPicPr>
            <p:cNvPr id="39" name="Picture 6" descr="preview">
              <a:extLst>
                <a:ext uri="{FF2B5EF4-FFF2-40B4-BE49-F238E27FC236}">
                  <a16:creationId xmlns="" xmlns:a16="http://schemas.microsoft.com/office/drawing/2014/main" id="{A0521C76-3B03-4AFF-BE6C-15A30BCE2F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96" r="20696"/>
            <a:stretch/>
          </p:blipFill>
          <p:spPr bwMode="auto">
            <a:xfrm>
              <a:off x="4007768" y="3861048"/>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a:extLst>
                <a:ext uri="{FF2B5EF4-FFF2-40B4-BE49-F238E27FC236}">
                  <a16:creationId xmlns="" xmlns:a16="http://schemas.microsoft.com/office/drawing/2014/main" id="{147CBA5C-37B7-40ED-BD09-69297BBB264E}"/>
                </a:ext>
              </a:extLst>
            </p:cNvPr>
            <p:cNvSpPr/>
            <p:nvPr/>
          </p:nvSpPr>
          <p:spPr>
            <a:xfrm>
              <a:off x="4018565" y="5289236"/>
              <a:ext cx="1415772" cy="3385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Etching(</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蚀刻</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23" name="标注: 线形(无边框) 22">
            <a:extLst>
              <a:ext uri="{FF2B5EF4-FFF2-40B4-BE49-F238E27FC236}">
                <a16:creationId xmlns="" xmlns:a16="http://schemas.microsoft.com/office/drawing/2014/main" id="{2705D11D-7202-485F-98E6-88769105530B}"/>
              </a:ext>
            </a:extLst>
          </p:cNvPr>
          <p:cNvSpPr/>
          <p:nvPr/>
        </p:nvSpPr>
        <p:spPr>
          <a:xfrm>
            <a:off x="908377" y="1656087"/>
            <a:ext cx="851722" cy="563095"/>
          </a:xfrm>
          <a:prstGeom prst="callout1">
            <a:avLst>
              <a:gd name="adj1" fmla="val 51639"/>
              <a:gd name="adj2" fmla="val 93590"/>
              <a:gd name="adj3" fmla="val 75500"/>
              <a:gd name="adj4" fmla="val 221231"/>
            </a:avLst>
          </a:prstGeom>
          <a:noFill/>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掩膜</a:t>
            </a: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(Mask)</a:t>
            </a: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32">
            <a:extLst>
              <a:ext uri="{FF2B5EF4-FFF2-40B4-BE49-F238E27FC236}">
                <a16:creationId xmlns="" xmlns:a16="http://schemas.microsoft.com/office/drawing/2014/main" id="{03670045-2062-4B8D-A162-33089C5A0CEC}"/>
              </a:ext>
            </a:extLst>
          </p:cNvPr>
          <p:cNvSpPr/>
          <p:nvPr/>
        </p:nvSpPr>
        <p:spPr>
          <a:xfrm>
            <a:off x="485387" y="3934085"/>
            <a:ext cx="1556628" cy="107721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蚀刻完成后，清除全部光刻胶，露出一个个凹槽</a:t>
            </a:r>
          </a:p>
        </p:txBody>
      </p:sp>
      <p:sp>
        <p:nvSpPr>
          <p:cNvPr id="45" name="标注: 线形(无边框) 44">
            <a:extLst>
              <a:ext uri="{FF2B5EF4-FFF2-40B4-BE49-F238E27FC236}">
                <a16:creationId xmlns="" xmlns:a16="http://schemas.microsoft.com/office/drawing/2014/main" id="{073FD1D0-CB14-45BB-983A-46A4F7742B69}"/>
              </a:ext>
            </a:extLst>
          </p:cNvPr>
          <p:cNvSpPr/>
          <p:nvPr/>
        </p:nvSpPr>
        <p:spPr>
          <a:xfrm>
            <a:off x="3842260" y="1692941"/>
            <a:ext cx="1151840" cy="563095"/>
          </a:xfrm>
          <a:prstGeom prst="callout1">
            <a:avLst>
              <a:gd name="adj1" fmla="val 57052"/>
              <a:gd name="adj2" fmla="val 3093"/>
              <a:gd name="adj3" fmla="val 122413"/>
              <a:gd name="adj4" fmla="val -64659"/>
            </a:avLst>
          </a:prstGeom>
          <a:noFill/>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硅片上涂光刻胶</a:t>
            </a:r>
          </a:p>
        </p:txBody>
      </p:sp>
      <p:sp>
        <p:nvSpPr>
          <p:cNvPr id="34" name="椭圆 33">
            <a:extLst>
              <a:ext uri="{FF2B5EF4-FFF2-40B4-BE49-F238E27FC236}">
                <a16:creationId xmlns="" xmlns:a16="http://schemas.microsoft.com/office/drawing/2014/main" id="{79D9FC36-B8FA-4101-9CD3-221103580295}"/>
              </a:ext>
            </a:extLst>
          </p:cNvPr>
          <p:cNvSpPr/>
          <p:nvPr/>
        </p:nvSpPr>
        <p:spPr>
          <a:xfrm>
            <a:off x="3686207" y="1701914"/>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1</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47" name="椭圆 46">
            <a:extLst>
              <a:ext uri="{FF2B5EF4-FFF2-40B4-BE49-F238E27FC236}">
                <a16:creationId xmlns="" xmlns:a16="http://schemas.microsoft.com/office/drawing/2014/main" id="{D3CE7CB9-816E-40C4-85CA-FF643C750FA8}"/>
              </a:ext>
            </a:extLst>
          </p:cNvPr>
          <p:cNvSpPr/>
          <p:nvPr/>
        </p:nvSpPr>
        <p:spPr>
          <a:xfrm>
            <a:off x="7834702" y="1701914"/>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2</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48" name="椭圆 47">
            <a:extLst>
              <a:ext uri="{FF2B5EF4-FFF2-40B4-BE49-F238E27FC236}">
                <a16:creationId xmlns="" xmlns:a16="http://schemas.microsoft.com/office/drawing/2014/main" id="{350263F1-3E18-469F-A51B-D58B8A4C4A1B}"/>
              </a:ext>
            </a:extLst>
          </p:cNvPr>
          <p:cNvSpPr/>
          <p:nvPr/>
        </p:nvSpPr>
        <p:spPr>
          <a:xfrm>
            <a:off x="8133470" y="3872246"/>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3</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49" name="椭圆 48">
            <a:extLst>
              <a:ext uri="{FF2B5EF4-FFF2-40B4-BE49-F238E27FC236}">
                <a16:creationId xmlns="" xmlns:a16="http://schemas.microsoft.com/office/drawing/2014/main" id="{AEF4C0C4-E8A8-4842-8A15-EE5FE240823B}"/>
              </a:ext>
            </a:extLst>
          </p:cNvPr>
          <p:cNvSpPr/>
          <p:nvPr/>
        </p:nvSpPr>
        <p:spPr>
          <a:xfrm>
            <a:off x="3681140" y="3971083"/>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4</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3" name="椭圆 2">
            <a:extLst>
              <a:ext uri="{FF2B5EF4-FFF2-40B4-BE49-F238E27FC236}">
                <a16:creationId xmlns="" xmlns:a16="http://schemas.microsoft.com/office/drawing/2014/main" id="{E01C8157-92A6-4CB8-86AA-F82C1BCBAD15}"/>
              </a:ext>
            </a:extLst>
          </p:cNvPr>
          <p:cNvSpPr/>
          <p:nvPr/>
        </p:nvSpPr>
        <p:spPr>
          <a:xfrm>
            <a:off x="6718" y="1124744"/>
            <a:ext cx="11057834" cy="5112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 xmlns:a16="http://schemas.microsoft.com/office/drawing/2014/main" id="{F0451635-EC80-41BF-9D68-086A9E315B3D}"/>
              </a:ext>
            </a:extLst>
          </p:cNvPr>
          <p:cNvSpPr txBox="1"/>
          <p:nvPr/>
        </p:nvSpPr>
        <p:spPr>
          <a:xfrm>
            <a:off x="11430522" y="3111845"/>
            <a:ext cx="492443" cy="1944216"/>
          </a:xfrm>
          <a:prstGeom prst="rect">
            <a:avLst/>
          </a:prstGeom>
          <a:noFill/>
        </p:spPr>
        <p:txBody>
          <a:bodyPr vert="eaVert" wrap="square" rtlCol="0">
            <a:spAutoFit/>
          </a:bodyPr>
          <a:lstStyle/>
          <a:p>
            <a:r>
              <a:rPr lang="zh-CN" altLang="en-US" sz="2000" dirty="0">
                <a:solidFill>
                  <a:srgbClr val="C00000"/>
                </a:solidFill>
              </a:rPr>
              <a:t>重复</a:t>
            </a:r>
            <a:r>
              <a:rPr lang="en-US" altLang="zh-CN" sz="2000" dirty="0">
                <a:solidFill>
                  <a:srgbClr val="C00000"/>
                </a:solidFill>
              </a:rPr>
              <a:t>20</a:t>
            </a:r>
            <a:r>
              <a:rPr lang="zh-CN" altLang="en-US" sz="2000" dirty="0">
                <a:solidFill>
                  <a:srgbClr val="C00000"/>
                </a:solidFill>
              </a:rPr>
              <a:t>～</a:t>
            </a:r>
            <a:r>
              <a:rPr lang="en-US" altLang="zh-CN" sz="2000" dirty="0">
                <a:solidFill>
                  <a:srgbClr val="C00000"/>
                </a:solidFill>
              </a:rPr>
              <a:t>40</a:t>
            </a:r>
            <a:r>
              <a:rPr lang="zh-CN" altLang="en-US" sz="2000" dirty="0">
                <a:solidFill>
                  <a:srgbClr val="C00000"/>
                </a:solidFill>
              </a:rPr>
              <a:t>次</a:t>
            </a:r>
          </a:p>
        </p:txBody>
      </p:sp>
      <p:pic>
        <p:nvPicPr>
          <p:cNvPr id="35" name="图片 34">
            <a:extLst>
              <a:ext uri="{FF2B5EF4-FFF2-40B4-BE49-F238E27FC236}">
                <a16:creationId xmlns="" xmlns:a16="http://schemas.microsoft.com/office/drawing/2014/main" id="{B5F09FC8-D5BE-4BF3-B9DE-FDEA2A58EA5F}"/>
              </a:ext>
            </a:extLst>
          </p:cNvPr>
          <p:cNvPicPr>
            <a:picLocks noChangeAspect="1"/>
          </p:cNvPicPr>
          <p:nvPr/>
        </p:nvPicPr>
        <p:blipFill rotWithShape="1">
          <a:blip r:embed="rId7"/>
          <a:srcRect l="7178" t="4732" r="6952" b="3710"/>
          <a:stretch/>
        </p:blipFill>
        <p:spPr>
          <a:xfrm>
            <a:off x="10486886" y="4957400"/>
            <a:ext cx="1439948" cy="1046276"/>
          </a:xfrm>
          <a:prstGeom prst="rect">
            <a:avLst/>
          </a:prstGeom>
        </p:spPr>
      </p:pic>
      <p:sp>
        <p:nvSpPr>
          <p:cNvPr id="46" name="矩形 45">
            <a:extLst>
              <a:ext uri="{FF2B5EF4-FFF2-40B4-BE49-F238E27FC236}">
                <a16:creationId xmlns="" xmlns:a16="http://schemas.microsoft.com/office/drawing/2014/main" id="{353340BD-188E-4B39-AFC3-C35267EC79E3}"/>
              </a:ext>
            </a:extLst>
          </p:cNvPr>
          <p:cNvSpPr/>
          <p:nvPr/>
        </p:nvSpPr>
        <p:spPr>
          <a:xfrm>
            <a:off x="10970956" y="5935828"/>
            <a:ext cx="848692" cy="36933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b="1" dirty="0" smtClean="0">
                <a:solidFill>
                  <a:srgbClr val="C00000"/>
                </a:solidFill>
              </a:rPr>
              <a:t>芯片</a:t>
            </a:r>
            <a:endParaRPr kumimoji="0" lang="zh-CN" altLang="en-US" b="1" i="0" u="none" strike="noStrike" kern="1200" cap="none" spc="0" normalizeH="0" baseline="0" noProof="0" dirty="0">
              <a:ln>
                <a:noFill/>
              </a:ln>
              <a:solidFill>
                <a:srgbClr val="C00000"/>
              </a:solidFill>
              <a:effectLst/>
              <a:uLnTx/>
              <a:uFillTx/>
            </a:endParaRPr>
          </a:p>
        </p:txBody>
      </p:sp>
      <p:sp>
        <p:nvSpPr>
          <p:cNvPr id="50" name="箭头: 虚尾 49">
            <a:extLst>
              <a:ext uri="{FF2B5EF4-FFF2-40B4-BE49-F238E27FC236}">
                <a16:creationId xmlns="" xmlns:a16="http://schemas.microsoft.com/office/drawing/2014/main" id="{86B0911D-EC21-46E5-9C36-B95C5AB0101D}"/>
              </a:ext>
            </a:extLst>
          </p:cNvPr>
          <p:cNvSpPr/>
          <p:nvPr/>
        </p:nvSpPr>
        <p:spPr>
          <a:xfrm rot="2631788">
            <a:off x="10831471" y="4336692"/>
            <a:ext cx="400112" cy="6336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F0000"/>
              </a:solidFill>
            </a:endParaRPr>
          </a:p>
        </p:txBody>
      </p:sp>
    </p:spTree>
    <p:extLst>
      <p:ext uri="{BB962C8B-B14F-4D97-AF65-F5344CB8AC3E}">
        <p14:creationId xmlns:p14="http://schemas.microsoft.com/office/powerpoint/2010/main" val="4106949840"/>
      </p:ext>
    </p:extLst>
  </p:cSld>
  <p:clrMapOvr>
    <a:masterClrMapping/>
  </p:clrMapOvr>
  <p:transition spd="med">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F9D75C6-12E1-4D8D-89BA-64E75AB349FE}"/>
              </a:ext>
            </a:extLst>
          </p:cNvPr>
          <p:cNvSpPr>
            <a:spLocks noGrp="1"/>
          </p:cNvSpPr>
          <p:nvPr>
            <p:ph type="title"/>
          </p:nvPr>
        </p:nvSpPr>
        <p:spPr/>
        <p:txBody>
          <a:bodyPr/>
          <a:lstStyle/>
          <a:p>
            <a:r>
              <a:rPr lang="en-US" altLang="zh-CN" dirty="0"/>
              <a:t>Package(</a:t>
            </a:r>
            <a:r>
              <a:rPr lang="zh-CN" altLang="en-US" dirty="0"/>
              <a:t>封装</a:t>
            </a:r>
            <a:r>
              <a:rPr lang="en-US" altLang="zh-CN" dirty="0"/>
              <a:t>) and Test (</a:t>
            </a:r>
            <a:r>
              <a:rPr lang="zh-CN" altLang="en-US" dirty="0"/>
              <a:t>测试</a:t>
            </a:r>
            <a:r>
              <a:rPr lang="en-US" altLang="zh-CN" dirty="0"/>
              <a:t>)</a:t>
            </a:r>
            <a:endParaRPr lang="zh-CN" altLang="en-US" dirty="0"/>
          </a:p>
        </p:txBody>
      </p:sp>
      <p:pic>
        <p:nvPicPr>
          <p:cNvPr id="16" name="Picture 10" descr="preview">
            <a:extLst>
              <a:ext uri="{FF2B5EF4-FFF2-40B4-BE49-F238E27FC236}">
                <a16:creationId xmlns="" xmlns:a16="http://schemas.microsoft.com/office/drawing/2014/main" id="{80B2ADB1-BD59-4706-BFDA-70B30DE9EF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069" r="17069"/>
          <a:stretch/>
        </p:blipFill>
        <p:spPr bwMode="auto">
          <a:xfrm>
            <a:off x="5735960" y="177281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preview">
            <a:extLst>
              <a:ext uri="{FF2B5EF4-FFF2-40B4-BE49-F238E27FC236}">
                <a16:creationId xmlns="" xmlns:a16="http://schemas.microsoft.com/office/drawing/2014/main" id="{6AEE5ED4-3455-4500-9FFC-3B715598F5D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r="17339"/>
          <a:stretch/>
        </p:blipFill>
        <p:spPr bwMode="auto">
          <a:xfrm>
            <a:off x="2353016" y="177281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 xmlns:a16="http://schemas.microsoft.com/office/drawing/2014/main" id="{1F20770C-BEFC-4A7F-85C2-DA0BC8FB7661}"/>
              </a:ext>
            </a:extLst>
          </p:cNvPr>
          <p:cNvPicPr>
            <a:picLocks noChangeAspect="1"/>
          </p:cNvPicPr>
          <p:nvPr/>
        </p:nvPicPr>
        <p:blipFill rotWithShape="1">
          <a:blip r:embed="rId5"/>
          <a:srcRect l="18324" r="18324"/>
          <a:stretch/>
        </p:blipFill>
        <p:spPr>
          <a:xfrm>
            <a:off x="5735960" y="4107261"/>
            <a:ext cx="1440000" cy="1440000"/>
          </a:xfrm>
          <a:prstGeom prst="rect">
            <a:avLst/>
          </a:prstGeom>
        </p:spPr>
      </p:pic>
      <p:pic>
        <p:nvPicPr>
          <p:cNvPr id="8" name="图片 7">
            <a:extLst>
              <a:ext uri="{FF2B5EF4-FFF2-40B4-BE49-F238E27FC236}">
                <a16:creationId xmlns="" xmlns:a16="http://schemas.microsoft.com/office/drawing/2014/main" id="{23633267-665B-420D-83C1-54BEDF479C3F}"/>
              </a:ext>
            </a:extLst>
          </p:cNvPr>
          <p:cNvPicPr>
            <a:picLocks noChangeAspect="1"/>
          </p:cNvPicPr>
          <p:nvPr/>
        </p:nvPicPr>
        <p:blipFill rotWithShape="1">
          <a:blip r:embed="rId6"/>
          <a:srcRect l="13745" r="13745"/>
          <a:stretch/>
        </p:blipFill>
        <p:spPr>
          <a:xfrm>
            <a:off x="2345771" y="4071394"/>
            <a:ext cx="1440000" cy="1440000"/>
          </a:xfrm>
          <a:prstGeom prst="rect">
            <a:avLst/>
          </a:prstGeom>
        </p:spPr>
      </p:pic>
      <p:sp>
        <p:nvSpPr>
          <p:cNvPr id="26" name="矩形 25">
            <a:extLst>
              <a:ext uri="{FF2B5EF4-FFF2-40B4-BE49-F238E27FC236}">
                <a16:creationId xmlns="" xmlns:a16="http://schemas.microsoft.com/office/drawing/2014/main" id="{C3E677B2-1AFD-4718-8A71-13A78BC7C935}"/>
              </a:ext>
            </a:extLst>
          </p:cNvPr>
          <p:cNvSpPr/>
          <p:nvPr/>
        </p:nvSpPr>
        <p:spPr>
          <a:xfrm>
            <a:off x="2500270" y="3212816"/>
            <a:ext cx="1143262" cy="58477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Slicing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晶圆切片</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7" name="矩形 26">
            <a:extLst>
              <a:ext uri="{FF2B5EF4-FFF2-40B4-BE49-F238E27FC236}">
                <a16:creationId xmlns="" xmlns:a16="http://schemas.microsoft.com/office/drawing/2014/main" id="{FC0EA686-9484-4AC3-B344-F3339137DA02}"/>
              </a:ext>
            </a:extLst>
          </p:cNvPr>
          <p:cNvSpPr/>
          <p:nvPr/>
        </p:nvSpPr>
        <p:spPr>
          <a:xfrm>
            <a:off x="2609556" y="5520230"/>
            <a:ext cx="91242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Packing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包装</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9" name="矩形 28">
            <a:extLst>
              <a:ext uri="{FF2B5EF4-FFF2-40B4-BE49-F238E27FC236}">
                <a16:creationId xmlns="" xmlns:a16="http://schemas.microsoft.com/office/drawing/2014/main" id="{A5C5759D-723B-4087-8188-35814A4F27A4}"/>
              </a:ext>
            </a:extLst>
          </p:cNvPr>
          <p:cNvSpPr/>
          <p:nvPr/>
        </p:nvSpPr>
        <p:spPr>
          <a:xfrm>
            <a:off x="6085891" y="5556098"/>
            <a:ext cx="732893" cy="58477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Test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测试</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0" name="矩形 29">
            <a:extLst>
              <a:ext uri="{FF2B5EF4-FFF2-40B4-BE49-F238E27FC236}">
                <a16:creationId xmlns="" xmlns:a16="http://schemas.microsoft.com/office/drawing/2014/main" id="{F49BE4F7-CF37-470D-92FE-C142151372EF}"/>
              </a:ext>
            </a:extLst>
          </p:cNvPr>
          <p:cNvSpPr/>
          <p:nvPr/>
        </p:nvSpPr>
        <p:spPr>
          <a:xfrm>
            <a:off x="5961657" y="3221653"/>
            <a:ext cx="98135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Package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封装</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cxnSp>
        <p:nvCxnSpPr>
          <p:cNvPr id="33" name="直接箭头连接符 32">
            <a:extLst>
              <a:ext uri="{FF2B5EF4-FFF2-40B4-BE49-F238E27FC236}">
                <a16:creationId xmlns="" xmlns:a16="http://schemas.microsoft.com/office/drawing/2014/main" id="{0035DDA8-B59E-41B6-ADD8-B6E66BE8F1C8}"/>
              </a:ext>
            </a:extLst>
          </p:cNvPr>
          <p:cNvCxnSpPr>
            <a:cxnSpLocks/>
          </p:cNvCxnSpPr>
          <p:nvPr/>
        </p:nvCxnSpPr>
        <p:spPr>
          <a:xfrm>
            <a:off x="3909102" y="3138532"/>
            <a:ext cx="17237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 xmlns:a16="http://schemas.microsoft.com/office/drawing/2014/main" id="{807AACD0-E0C4-48BE-AACF-0CD9C3546905}"/>
              </a:ext>
            </a:extLst>
          </p:cNvPr>
          <p:cNvSpPr/>
          <p:nvPr/>
        </p:nvSpPr>
        <p:spPr>
          <a:xfrm>
            <a:off x="4159967" y="2044289"/>
            <a:ext cx="1440000"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用精细的切割器将芯片从晶圆上切下来</a:t>
            </a:r>
          </a:p>
        </p:txBody>
      </p:sp>
      <p:cxnSp>
        <p:nvCxnSpPr>
          <p:cNvPr id="41" name="直接箭头连接符 40">
            <a:extLst>
              <a:ext uri="{FF2B5EF4-FFF2-40B4-BE49-F238E27FC236}">
                <a16:creationId xmlns="" xmlns:a16="http://schemas.microsoft.com/office/drawing/2014/main" id="{958EB1EB-3515-408B-8D13-D23A67803D19}"/>
              </a:ext>
            </a:extLst>
          </p:cNvPr>
          <p:cNvCxnSpPr>
            <a:cxnSpLocks/>
          </p:cNvCxnSpPr>
          <p:nvPr/>
        </p:nvCxnSpPr>
        <p:spPr>
          <a:xfrm>
            <a:off x="3909102" y="5511394"/>
            <a:ext cx="1723727" cy="0"/>
          </a:xfrm>
          <a:prstGeom prst="straightConnector1">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 xmlns:a16="http://schemas.microsoft.com/office/drawing/2014/main" id="{EE02B0AE-A5AC-4496-A71B-F2175A9DAA71}"/>
              </a:ext>
            </a:extLst>
          </p:cNvPr>
          <p:cNvSpPr/>
          <p:nvPr/>
        </p:nvSpPr>
        <p:spPr>
          <a:xfrm>
            <a:off x="4174966" y="4375895"/>
            <a:ext cx="1440000"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经过测试后就可以包装销售了</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3" name="弧形 42">
            <a:extLst>
              <a:ext uri="{FF2B5EF4-FFF2-40B4-BE49-F238E27FC236}">
                <a16:creationId xmlns="" xmlns:a16="http://schemas.microsoft.com/office/drawing/2014/main" id="{CD0797A1-7EC9-4A8F-8805-623464A5052C}"/>
              </a:ext>
            </a:extLst>
          </p:cNvPr>
          <p:cNvSpPr/>
          <p:nvPr/>
        </p:nvSpPr>
        <p:spPr>
          <a:xfrm>
            <a:off x="6831656" y="2894502"/>
            <a:ext cx="960595" cy="2592288"/>
          </a:xfrm>
          <a:prstGeom prst="arc">
            <a:avLst>
              <a:gd name="adj1" fmla="val 16856037"/>
              <a:gd name="adj2" fmla="val 4931975"/>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矩形 44">
            <a:extLst>
              <a:ext uri="{FF2B5EF4-FFF2-40B4-BE49-F238E27FC236}">
                <a16:creationId xmlns="" xmlns:a16="http://schemas.microsoft.com/office/drawing/2014/main" id="{B6BE0335-2D0D-421D-B461-B3F5930749A2}"/>
              </a:ext>
            </a:extLst>
          </p:cNvPr>
          <p:cNvSpPr/>
          <p:nvPr/>
        </p:nvSpPr>
        <p:spPr>
          <a:xfrm>
            <a:off x="8032005" y="3665290"/>
            <a:ext cx="1192140"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焊接到基片上，装壳密封</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标注: 线形(无边框) 5">
            <a:extLst>
              <a:ext uri="{FF2B5EF4-FFF2-40B4-BE49-F238E27FC236}">
                <a16:creationId xmlns="" xmlns:a16="http://schemas.microsoft.com/office/drawing/2014/main" id="{5CDAE604-DE78-4358-A22E-BF39134DE905}"/>
              </a:ext>
            </a:extLst>
          </p:cNvPr>
          <p:cNvSpPr/>
          <p:nvPr/>
        </p:nvSpPr>
        <p:spPr>
          <a:xfrm>
            <a:off x="7311953" y="1962270"/>
            <a:ext cx="829106" cy="333133"/>
          </a:xfrm>
          <a:prstGeom prst="callout1">
            <a:avLst>
              <a:gd name="adj1" fmla="val 59198"/>
              <a:gd name="adj2" fmla="val 5946"/>
              <a:gd name="adj3" fmla="val 94125"/>
              <a:gd name="adj4" fmla="val -6674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散热片</a:t>
            </a:r>
          </a:p>
        </p:txBody>
      </p:sp>
      <p:sp>
        <p:nvSpPr>
          <p:cNvPr id="47" name="标注: 线形(无边框) 46">
            <a:extLst>
              <a:ext uri="{FF2B5EF4-FFF2-40B4-BE49-F238E27FC236}">
                <a16:creationId xmlns="" xmlns:a16="http://schemas.microsoft.com/office/drawing/2014/main" id="{76AF1C59-F74B-44A6-979C-6E9B6D7FB27A}"/>
              </a:ext>
            </a:extLst>
          </p:cNvPr>
          <p:cNvSpPr/>
          <p:nvPr/>
        </p:nvSpPr>
        <p:spPr>
          <a:xfrm>
            <a:off x="7311953" y="2240623"/>
            <a:ext cx="960595" cy="333133"/>
          </a:xfrm>
          <a:prstGeom prst="callout1">
            <a:avLst>
              <a:gd name="adj1" fmla="val 52249"/>
              <a:gd name="adj2" fmla="val 5432"/>
              <a:gd name="adj3" fmla="val 61187"/>
              <a:gd name="adj4" fmla="val -69722"/>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内核</a:t>
            </a:r>
            <a:r>
              <a:rPr kumimoji="0" lang="en-US" altLang="zh-CN" sz="1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(die)</a:t>
            </a:r>
            <a:endParaRPr kumimoji="0" lang="zh-CN" altLang="en-US" sz="1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 name="标注: 线形(无边框) 47">
            <a:extLst>
              <a:ext uri="{FF2B5EF4-FFF2-40B4-BE49-F238E27FC236}">
                <a16:creationId xmlns="" xmlns:a16="http://schemas.microsoft.com/office/drawing/2014/main" id="{F7BADD49-3B4A-49DF-B560-830A6880F2A6}"/>
              </a:ext>
            </a:extLst>
          </p:cNvPr>
          <p:cNvSpPr/>
          <p:nvPr/>
        </p:nvSpPr>
        <p:spPr>
          <a:xfrm>
            <a:off x="7311953" y="2518975"/>
            <a:ext cx="901114" cy="333133"/>
          </a:xfrm>
          <a:prstGeom prst="callout1">
            <a:avLst>
              <a:gd name="adj1" fmla="val 48775"/>
              <a:gd name="adj2" fmla="val 2373"/>
              <a:gd name="adj3" fmla="val 33738"/>
              <a:gd name="adj4" fmla="val -7041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衬底基片</a:t>
            </a:r>
          </a:p>
        </p:txBody>
      </p:sp>
      <p:sp>
        <p:nvSpPr>
          <p:cNvPr id="49" name="椭圆 48">
            <a:extLst>
              <a:ext uri="{FF2B5EF4-FFF2-40B4-BE49-F238E27FC236}">
                <a16:creationId xmlns="" xmlns:a16="http://schemas.microsoft.com/office/drawing/2014/main" id="{B01D86E0-0686-4C0B-BC17-366830FE697B}"/>
              </a:ext>
            </a:extLst>
          </p:cNvPr>
          <p:cNvSpPr/>
          <p:nvPr/>
        </p:nvSpPr>
        <p:spPr>
          <a:xfrm>
            <a:off x="3929009" y="2062508"/>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1</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50" name="椭圆 49">
            <a:extLst>
              <a:ext uri="{FF2B5EF4-FFF2-40B4-BE49-F238E27FC236}">
                <a16:creationId xmlns="" xmlns:a16="http://schemas.microsoft.com/office/drawing/2014/main" id="{2CC1CDF7-EF3D-461C-914B-49F543D0EEC6}"/>
              </a:ext>
            </a:extLst>
          </p:cNvPr>
          <p:cNvSpPr/>
          <p:nvPr/>
        </p:nvSpPr>
        <p:spPr>
          <a:xfrm>
            <a:off x="3926211" y="4422099"/>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4</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51" name="椭圆 50">
            <a:extLst>
              <a:ext uri="{FF2B5EF4-FFF2-40B4-BE49-F238E27FC236}">
                <a16:creationId xmlns="" xmlns:a16="http://schemas.microsoft.com/office/drawing/2014/main" id="{6540CB04-9683-4051-AEE3-774B7BAF1ACE}"/>
              </a:ext>
            </a:extLst>
          </p:cNvPr>
          <p:cNvSpPr/>
          <p:nvPr/>
        </p:nvSpPr>
        <p:spPr>
          <a:xfrm>
            <a:off x="7813015" y="3693612"/>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2</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
        <p:nvSpPr>
          <p:cNvPr id="52" name="椭圆 51">
            <a:extLst>
              <a:ext uri="{FF2B5EF4-FFF2-40B4-BE49-F238E27FC236}">
                <a16:creationId xmlns="" xmlns:a16="http://schemas.microsoft.com/office/drawing/2014/main" id="{58E60D0A-D195-477E-BF60-4058F2FED88A}"/>
              </a:ext>
            </a:extLst>
          </p:cNvPr>
          <p:cNvSpPr/>
          <p:nvPr/>
        </p:nvSpPr>
        <p:spPr>
          <a:xfrm>
            <a:off x="5945800" y="5569585"/>
            <a:ext cx="280182" cy="2801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rPr>
              <a:t>3</a:t>
            </a:r>
            <a:endParaRPr kumimoji="0" lang="zh-CN" altLang="en-US" sz="1800" b="0" i="0" u="none" strike="noStrike" kern="1200" cap="none" spc="0" normalizeH="0" baseline="0" noProof="0">
              <a:ln>
                <a:noFill/>
              </a:ln>
              <a:solidFill>
                <a:prstClr val="white"/>
              </a:solidFill>
              <a:effectLst/>
              <a:uLnTx/>
              <a:uFillTx/>
              <a:latin typeface="Bauhaus 93" panose="04030905020B02020C02" pitchFamily="82" charset="0"/>
              <a:ea typeface="宋体" panose="02010600030101010101" pitchFamily="2" charset="-122"/>
              <a:cs typeface="+mn-cs"/>
            </a:endParaRPr>
          </a:p>
        </p:txBody>
      </p:sp>
    </p:spTree>
    <p:extLst>
      <p:ext uri="{BB962C8B-B14F-4D97-AF65-F5344CB8AC3E}">
        <p14:creationId xmlns:p14="http://schemas.microsoft.com/office/powerpoint/2010/main" val="1045469994"/>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7269733-A58D-4FA1-9C9F-5991896C7E9A}"/>
              </a:ext>
            </a:extLst>
          </p:cNvPr>
          <p:cNvSpPr>
            <a:spLocks noGrp="1"/>
          </p:cNvSpPr>
          <p:nvPr>
            <p:ph type="title"/>
          </p:nvPr>
        </p:nvSpPr>
        <p:spPr>
          <a:xfrm>
            <a:off x="1055440" y="22587"/>
            <a:ext cx="10492747" cy="954360"/>
          </a:xfrm>
        </p:spPr>
        <p:txBody>
          <a:bodyPr/>
          <a:lstStyle/>
          <a:p>
            <a:r>
              <a:rPr lang="en-US" altLang="zh-CN" dirty="0"/>
              <a:t>IC procedures</a:t>
            </a:r>
            <a:endParaRPr lang="zh-CN" altLang="en-US" dirty="0"/>
          </a:p>
        </p:txBody>
      </p:sp>
      <p:pic>
        <p:nvPicPr>
          <p:cNvPr id="4" name="IC Process">
            <a:hlinkClick r:id="" action="ppaction://media"/>
            <a:extLst>
              <a:ext uri="{FF2B5EF4-FFF2-40B4-BE49-F238E27FC236}">
                <a16:creationId xmlns="" xmlns:a16="http://schemas.microsoft.com/office/drawing/2014/main" id="{C54CE6B9-BC77-4B21-8E7D-21746F925A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31504" y="1340768"/>
            <a:ext cx="8510803" cy="4680867"/>
          </a:xfrm>
        </p:spPr>
      </p:pic>
    </p:spTree>
    <p:extLst>
      <p:ext uri="{BB962C8B-B14F-4D97-AF65-F5344CB8AC3E}">
        <p14:creationId xmlns:p14="http://schemas.microsoft.com/office/powerpoint/2010/main" val="3509307206"/>
      </p:ext>
    </p:extLst>
  </p:cSld>
  <p:clrMapOvr>
    <a:masterClrMapping/>
  </p:clrMapOvr>
  <p:transition spd="med">
    <p:random/>
    <p:sndAc>
      <p:stSnd>
        <p:snd r:embed="rId4"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4294967295"/>
          </p:nvPr>
        </p:nvSpPr>
        <p:spPr>
          <a:xfrm>
            <a:off x="3216275" y="6381751"/>
            <a:ext cx="7272338"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354B324-7174-4A40-B70D-13FDC79771FC}" type="slidenum">
              <a:rPr lang="en-AU" altLang="en-US" sz="1400"/>
              <a:pPr>
                <a:spcBef>
                  <a:spcPct val="0"/>
                </a:spcBef>
                <a:buClrTx/>
                <a:buSzTx/>
                <a:buFontTx/>
                <a:buNone/>
              </a:pPr>
              <a:t>95</a:t>
            </a:fld>
            <a:endParaRPr lang="en-AU" altLang="en-US" sz="1400"/>
          </a:p>
        </p:txBody>
      </p:sp>
      <p:sp>
        <p:nvSpPr>
          <p:cNvPr id="48131" name="Rectangle 4"/>
          <p:cNvSpPr>
            <a:spLocks noGrp="1" noChangeArrowheads="1"/>
          </p:cNvSpPr>
          <p:nvPr>
            <p:ph type="title"/>
          </p:nvPr>
        </p:nvSpPr>
        <p:spPr/>
        <p:txBody>
          <a:bodyPr/>
          <a:lstStyle/>
          <a:p>
            <a:r>
              <a:rPr lang="en-AU" altLang="en-US" dirty="0"/>
              <a:t>Integrated Circuit Cost</a:t>
            </a:r>
            <a:endParaRPr lang="en-AU" altLang="en-US" dirty="0" smtClean="0"/>
          </a:p>
        </p:txBody>
      </p:sp>
      <p:sp>
        <p:nvSpPr>
          <p:cNvPr id="48132" name="Rectangle 6"/>
          <p:cNvSpPr>
            <a:spLocks noGrp="1" noChangeArrowheads="1"/>
          </p:cNvSpPr>
          <p:nvPr>
            <p:ph type="body" idx="1"/>
          </p:nvPr>
        </p:nvSpPr>
        <p:spPr>
          <a:xfrm>
            <a:off x="6672064" y="5085184"/>
            <a:ext cx="8270875" cy="1150937"/>
          </a:xfrm>
        </p:spPr>
        <p:txBody>
          <a:bodyPr/>
          <a:lstStyle/>
          <a:p>
            <a:pPr eaLnBrk="1" hangingPunct="1"/>
            <a:r>
              <a:rPr lang="en-AU" altLang="en-US" sz="2000" dirty="0"/>
              <a:t>300mm wafer, 280 chips, 32nm technology</a:t>
            </a:r>
          </a:p>
          <a:p>
            <a:pPr eaLnBrk="1" hangingPunct="1"/>
            <a:r>
              <a:rPr lang="en-AU" altLang="en-US" sz="2000" dirty="0"/>
              <a:t>Each chip is 20.7 x 10.5 mm</a:t>
            </a:r>
          </a:p>
        </p:txBody>
      </p:sp>
      <p:pic>
        <p:nvPicPr>
          <p:cNvPr id="4813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340" y="1582202"/>
            <a:ext cx="3384376" cy="335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8365678" y="1324721"/>
            <a:ext cx="2099677" cy="369332"/>
          </a:xfrm>
          <a:prstGeom prst="rect">
            <a:avLst/>
          </a:prstGeom>
          <a:noFill/>
        </p:spPr>
        <p:txBody>
          <a:bodyPr wrap="none" rtlCol="0">
            <a:spAutoFit/>
          </a:bodyPr>
          <a:lstStyle/>
          <a:p>
            <a:r>
              <a:rPr lang="en-AU" altLang="en-US" dirty="0"/>
              <a:t>Intel Core i7 Wafer</a:t>
            </a:r>
            <a:endParaRPr lang="zh-CN" altLang="en-US" dirty="0"/>
          </a:p>
        </p:txBody>
      </p:sp>
      <p:sp>
        <p:nvSpPr>
          <p:cNvPr id="7" name="Rectangle 3"/>
          <p:cNvSpPr txBox="1">
            <a:spLocks noChangeArrowheads="1"/>
          </p:cNvSpPr>
          <p:nvPr/>
        </p:nvSpPr>
        <p:spPr bwMode="auto">
          <a:xfrm>
            <a:off x="28833" y="3921090"/>
            <a:ext cx="6643231" cy="2232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r>
              <a:rPr lang="en-AU" altLang="en-US" sz="2400" kern="0" dirty="0" smtClean="0"/>
              <a:t>Nonlinear relation to area and defect rate</a:t>
            </a:r>
          </a:p>
          <a:p>
            <a:pPr lvl="1"/>
            <a:r>
              <a:rPr lang="en-AU" altLang="en-US" sz="2000" kern="0" dirty="0" smtClean="0"/>
              <a:t>Wafer cost and area are fixed</a:t>
            </a:r>
          </a:p>
          <a:p>
            <a:pPr lvl="1"/>
            <a:r>
              <a:rPr lang="en-AU" altLang="en-US" sz="2000" kern="0" dirty="0" smtClean="0"/>
              <a:t>Defect rate determined by manufacturing process</a:t>
            </a:r>
          </a:p>
          <a:p>
            <a:pPr lvl="1"/>
            <a:r>
              <a:rPr lang="en-AU" altLang="en-US" sz="2000" kern="0" dirty="0" smtClean="0"/>
              <a:t>Die area determined by architecture and circuit design</a:t>
            </a:r>
          </a:p>
        </p:txBody>
      </p:sp>
      <p:graphicFrame>
        <p:nvGraphicFramePr>
          <p:cNvPr id="8" name="Object 4"/>
          <p:cNvGraphicFramePr>
            <a:graphicFrameLocks noChangeAspect="1"/>
          </p:cNvGraphicFramePr>
          <p:nvPr>
            <p:extLst>
              <p:ext uri="{D42A27DB-BD31-4B8C-83A1-F6EECF244321}">
                <p14:modId xmlns:p14="http://schemas.microsoft.com/office/powerpoint/2010/main" val="2734538550"/>
              </p:ext>
            </p:extLst>
          </p:nvPr>
        </p:nvGraphicFramePr>
        <p:xfrm>
          <a:off x="623392" y="1288614"/>
          <a:ext cx="5862638" cy="2360613"/>
        </p:xfrm>
        <a:graphic>
          <a:graphicData uri="http://schemas.openxmlformats.org/presentationml/2006/ole">
            <mc:AlternateContent xmlns:mc="http://schemas.openxmlformats.org/markup-compatibility/2006">
              <mc:Choice xmlns:v="urn:schemas-microsoft-com:vml" Requires="v">
                <p:oleObj spid="_x0000_s350220" name="Equation" r:id="rId6" imgW="2933700" imgH="1181100" progId="Equation.3">
                  <p:embed/>
                </p:oleObj>
              </mc:Choice>
              <mc:Fallback>
                <p:oleObj name="Equation" r:id="rId6" imgW="2933700" imgH="1181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392" y="1288614"/>
                        <a:ext cx="5862638" cy="23606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27016918"/>
      </p:ext>
    </p:extLst>
  </p:cSld>
  <p:clrMapOvr>
    <a:masterClrMapping/>
  </p:clrMapOvr>
  <p:transition spd="med">
    <p:random/>
    <p:sndAc>
      <p:stSnd>
        <p:snd r:embed="rId4" name="chimes.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 technique evolution</a:t>
            </a:r>
            <a:endParaRPr lang="zh-CN" altLang="en-US" dirty="0"/>
          </a:p>
        </p:txBody>
      </p:sp>
      <p:sp>
        <p:nvSpPr>
          <p:cNvPr id="3" name="内容占位符 2"/>
          <p:cNvSpPr>
            <a:spLocks noGrp="1"/>
          </p:cNvSpPr>
          <p:nvPr>
            <p:ph idx="1"/>
          </p:nvPr>
        </p:nvSpPr>
        <p:spPr>
          <a:xfrm>
            <a:off x="623392" y="1052736"/>
            <a:ext cx="11070167" cy="4886325"/>
          </a:xfrm>
        </p:spPr>
        <p:txBody>
          <a:bodyPr/>
          <a:lstStyle/>
          <a:p>
            <a:pPr>
              <a:spcBef>
                <a:spcPct val="50000"/>
              </a:spcBef>
            </a:pPr>
            <a:r>
              <a:rPr lang="zh-CN" altLang="zh-CN" sz="2000" dirty="0"/>
              <a:t>1962</a:t>
            </a:r>
            <a:r>
              <a:rPr lang="en-US" altLang="zh-CN" sz="2000" dirty="0"/>
              <a:t>, </a:t>
            </a:r>
            <a:r>
              <a:rPr lang="zh-CN" altLang="zh-CN" sz="2000" dirty="0"/>
              <a:t>SSI（Small-Scale Integration）</a:t>
            </a:r>
            <a:r>
              <a:rPr lang="zh-CN" altLang="en-US" sz="2000" dirty="0"/>
              <a:t> </a:t>
            </a:r>
            <a:r>
              <a:rPr lang="zh-CN" altLang="zh-CN" sz="2000" dirty="0"/>
              <a:t>12</a:t>
            </a:r>
            <a:r>
              <a:rPr lang="en-US" altLang="zh-CN" sz="2000" dirty="0"/>
              <a:t> </a:t>
            </a:r>
            <a:r>
              <a:rPr lang="zh-CN" altLang="zh-CN" sz="2000" dirty="0"/>
              <a:t>transistor</a:t>
            </a:r>
            <a:r>
              <a:rPr lang="en-US" altLang="zh-CN" sz="2000" dirty="0"/>
              <a:t>s</a:t>
            </a:r>
          </a:p>
          <a:p>
            <a:pPr>
              <a:spcBef>
                <a:spcPct val="50000"/>
              </a:spcBef>
            </a:pPr>
            <a:r>
              <a:rPr lang="zh-CN" altLang="zh-CN" sz="2000" dirty="0"/>
              <a:t>1966</a:t>
            </a:r>
            <a:r>
              <a:rPr lang="en-US" altLang="zh-CN" sz="2000" dirty="0"/>
              <a:t>, </a:t>
            </a:r>
            <a:r>
              <a:rPr lang="zh-CN" altLang="zh-CN" sz="2000" dirty="0"/>
              <a:t>MSI（Medium-Scale Integration）</a:t>
            </a:r>
            <a:r>
              <a:rPr lang="en-US" altLang="zh-CN" sz="2000" dirty="0"/>
              <a:t>,</a:t>
            </a:r>
            <a:r>
              <a:rPr lang="zh-CN" altLang="zh-CN" sz="2000" dirty="0"/>
              <a:t>100－1</a:t>
            </a:r>
            <a:r>
              <a:rPr lang="en-US" altLang="zh-CN" sz="2000" dirty="0"/>
              <a:t>k </a:t>
            </a:r>
            <a:r>
              <a:rPr lang="zh-CN" altLang="zh-CN" sz="2000" dirty="0"/>
              <a:t>transistor</a:t>
            </a:r>
            <a:r>
              <a:rPr lang="en-US" altLang="zh-CN" sz="2000" dirty="0"/>
              <a:t>s</a:t>
            </a:r>
          </a:p>
          <a:p>
            <a:pPr>
              <a:spcBef>
                <a:spcPct val="50000"/>
              </a:spcBef>
            </a:pPr>
            <a:r>
              <a:rPr lang="zh-CN" altLang="zh-CN" sz="2000" dirty="0"/>
              <a:t>1967－1973年， LSI（Large-Scale Integration）</a:t>
            </a:r>
            <a:r>
              <a:rPr lang="zh-CN" altLang="en-US" sz="2000" dirty="0"/>
              <a:t>，</a:t>
            </a:r>
            <a:r>
              <a:rPr lang="zh-CN" altLang="zh-CN" sz="2000" dirty="0"/>
              <a:t>1</a:t>
            </a:r>
            <a:r>
              <a:rPr lang="en-US" altLang="zh-CN" sz="2000" dirty="0"/>
              <a:t>k~</a:t>
            </a:r>
            <a:r>
              <a:rPr lang="zh-CN" altLang="zh-CN" sz="2000" dirty="0"/>
              <a:t>10</a:t>
            </a:r>
            <a:r>
              <a:rPr lang="en-US" altLang="zh-CN" sz="2000" dirty="0" err="1"/>
              <a:t>0k</a:t>
            </a:r>
            <a:r>
              <a:rPr lang="en-US" altLang="zh-CN" sz="2000" dirty="0"/>
              <a:t> </a:t>
            </a:r>
            <a:r>
              <a:rPr lang="zh-CN" altLang="zh-CN" sz="2000" dirty="0"/>
              <a:t>transistor</a:t>
            </a:r>
            <a:r>
              <a:rPr lang="en-US" altLang="zh-CN" sz="2000" dirty="0"/>
              <a:t>s</a:t>
            </a:r>
          </a:p>
          <a:p>
            <a:pPr>
              <a:spcBef>
                <a:spcPct val="50000"/>
              </a:spcBef>
            </a:pPr>
            <a:r>
              <a:rPr lang="zh-CN" altLang="zh-CN" sz="2000" dirty="0"/>
              <a:t>1977</a:t>
            </a:r>
            <a:r>
              <a:rPr lang="zh-CN" altLang="en-US" sz="2000" dirty="0"/>
              <a:t>，</a:t>
            </a:r>
            <a:r>
              <a:rPr lang="zh-CN" altLang="zh-CN" sz="2000" dirty="0"/>
              <a:t>VLSI（Very Large-Scale Integration），30</a:t>
            </a:r>
            <a:r>
              <a:rPr lang="en-US" altLang="zh-CN" sz="2000" dirty="0" err="1"/>
              <a:t>m</a:t>
            </a:r>
            <a:r>
              <a:rPr lang="en-US" altLang="zh-CN" sz="2000" baseline="30000" dirty="0" err="1"/>
              <a:t>2</a:t>
            </a:r>
            <a:r>
              <a:rPr lang="en-US" altLang="zh-CN" sz="2000" dirty="0"/>
              <a:t>, </a:t>
            </a:r>
            <a:r>
              <a:rPr lang="zh-CN" altLang="zh-CN" sz="2000" dirty="0"/>
              <a:t>15</a:t>
            </a:r>
            <a:r>
              <a:rPr lang="en-US" altLang="zh-CN" sz="2000" dirty="0" err="1"/>
              <a:t>0k</a:t>
            </a:r>
            <a:r>
              <a:rPr lang="en-US" altLang="zh-CN" sz="2000" dirty="0"/>
              <a:t> </a:t>
            </a:r>
            <a:r>
              <a:rPr lang="zh-CN" altLang="zh-CN" sz="2000" dirty="0"/>
              <a:t>transistor</a:t>
            </a:r>
            <a:r>
              <a:rPr lang="en-US" altLang="zh-CN" sz="2000" dirty="0"/>
              <a:t>s</a:t>
            </a:r>
          </a:p>
          <a:p>
            <a:pPr>
              <a:spcBef>
                <a:spcPct val="50000"/>
              </a:spcBef>
            </a:pPr>
            <a:r>
              <a:rPr lang="zh-CN" altLang="zh-CN" sz="2000" dirty="0"/>
              <a:t>1993</a:t>
            </a:r>
            <a:r>
              <a:rPr lang="en-US" altLang="zh-CN" sz="2000" dirty="0"/>
              <a:t>, </a:t>
            </a:r>
            <a:r>
              <a:rPr lang="zh-CN" altLang="zh-CN" sz="2000" dirty="0"/>
              <a:t>ULSI (Ultra Large-Scale Integration)</a:t>
            </a:r>
            <a:r>
              <a:rPr lang="en-US" altLang="zh-CN" sz="2000" dirty="0"/>
              <a:t> </a:t>
            </a:r>
            <a:r>
              <a:rPr lang="zh-CN" altLang="zh-CN" sz="2000" dirty="0"/>
              <a:t>16M FLASH</a:t>
            </a:r>
            <a:r>
              <a:rPr lang="en-US" altLang="zh-CN" sz="2000" dirty="0"/>
              <a:t> and </a:t>
            </a:r>
            <a:r>
              <a:rPr lang="zh-CN" altLang="zh-CN" sz="2000" dirty="0"/>
              <a:t>256M DRAM</a:t>
            </a:r>
            <a:r>
              <a:rPr lang="en-US" altLang="zh-CN" sz="2000" dirty="0"/>
              <a:t> which integrate </a:t>
            </a:r>
            <a:r>
              <a:rPr lang="zh-CN" altLang="zh-CN" sz="2000" dirty="0"/>
              <a:t>10</a:t>
            </a:r>
            <a:r>
              <a:rPr lang="en-US" altLang="zh-CN" sz="2000" dirty="0"/>
              <a:t>M </a:t>
            </a:r>
            <a:r>
              <a:rPr lang="zh-CN" altLang="zh-CN" sz="2000" dirty="0"/>
              <a:t>transistor</a:t>
            </a:r>
            <a:r>
              <a:rPr lang="en-US" altLang="zh-CN" sz="2000" dirty="0"/>
              <a:t>s</a:t>
            </a:r>
            <a:endParaRPr lang="zh-CN" altLang="zh-CN" sz="2000" dirty="0"/>
          </a:p>
          <a:p>
            <a:pPr>
              <a:spcBef>
                <a:spcPct val="50000"/>
              </a:spcBef>
            </a:pPr>
            <a:r>
              <a:rPr lang="zh-CN" altLang="zh-CN" sz="2000" dirty="0"/>
              <a:t>1994</a:t>
            </a:r>
            <a:r>
              <a:rPr lang="zh-CN" altLang="en-US" sz="2000" dirty="0"/>
              <a:t>， </a:t>
            </a:r>
            <a:r>
              <a:rPr lang="zh-CN" altLang="zh-CN" sz="2000" dirty="0"/>
              <a:t>GSI（Giga Scale Integration） 1G DRAM</a:t>
            </a:r>
            <a:r>
              <a:rPr lang="en-US" altLang="zh-CN" sz="2000" dirty="0"/>
              <a:t> </a:t>
            </a:r>
            <a:r>
              <a:rPr lang="zh-CN" altLang="zh-CN" sz="2000" dirty="0"/>
              <a:t>which integrate</a:t>
            </a:r>
            <a:r>
              <a:rPr lang="en-US" altLang="zh-CN" sz="2000" dirty="0"/>
              <a:t> </a:t>
            </a:r>
            <a:r>
              <a:rPr lang="zh-CN" altLang="zh-CN" sz="2000" dirty="0"/>
              <a:t>1</a:t>
            </a:r>
            <a:r>
              <a:rPr lang="en-US" altLang="zh-CN" sz="2000" dirty="0" err="1"/>
              <a:t>00M</a:t>
            </a:r>
            <a:r>
              <a:rPr lang="en-US" altLang="zh-CN" sz="2000" dirty="0"/>
              <a:t> </a:t>
            </a:r>
            <a:r>
              <a:rPr lang="zh-CN" altLang="zh-CN" sz="2000" dirty="0"/>
              <a:t>transistors</a:t>
            </a:r>
            <a:endParaRPr lang="en-US" altLang="zh-CN" sz="2000" dirty="0"/>
          </a:p>
          <a:p>
            <a:pPr>
              <a:spcBef>
                <a:spcPct val="50000"/>
              </a:spcBef>
            </a:pPr>
            <a:r>
              <a:rPr lang="en-US" altLang="zh-CN" sz="2000" dirty="0"/>
              <a:t>2007: </a:t>
            </a:r>
            <a:r>
              <a:rPr lang="en-US" altLang="zh-CN" sz="2000" dirty="0" smtClean="0"/>
              <a:t>  2T </a:t>
            </a:r>
            <a:r>
              <a:rPr lang="en-US" altLang="zh-CN" sz="2000" dirty="0"/>
              <a:t>flops 80core CPU</a:t>
            </a:r>
            <a:endParaRPr lang="zh-CN" altLang="zh-CN" sz="2000" dirty="0"/>
          </a:p>
        </p:txBody>
      </p:sp>
    </p:spTree>
    <p:extLst>
      <p:ext uri="{BB962C8B-B14F-4D97-AF65-F5344CB8AC3E}">
        <p14:creationId xmlns:p14="http://schemas.microsoft.com/office/powerpoint/2010/main" val="1119326870"/>
      </p:ext>
    </p:extLst>
  </p:cSld>
  <p:clrMapOvr>
    <a:masterClrMapping/>
  </p:clrMapOvr>
  <p:transition spd="med">
    <p:random/>
    <p:sndAc>
      <p:stSnd>
        <p:snd r:embed="rId2" name="chimes.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5"/>
          <p:cNvSpPr>
            <a:spLocks noChangeArrowheads="1"/>
          </p:cNvSpPr>
          <p:nvPr/>
        </p:nvSpPr>
        <p:spPr bwMode="auto">
          <a:xfrm>
            <a:off x="1019436" y="195979"/>
            <a:ext cx="96490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b="1" dirty="0">
                <a:solidFill>
                  <a:srgbClr val="3E3EFC"/>
                </a:solidFill>
                <a:latin typeface="Times New Roman" panose="02020603050405020304" pitchFamily="18" charset="0"/>
                <a:ea typeface="黑体"/>
                <a:cs typeface="黑体"/>
              </a:rPr>
              <a:t>Development of integrated circuits (</a:t>
            </a:r>
            <a:r>
              <a:rPr lang="zh-CN" altLang="en-US" b="1" dirty="0">
                <a:solidFill>
                  <a:srgbClr val="3E3EFC"/>
                </a:solidFill>
                <a:latin typeface="Times New Roman" panose="02020603050405020304" pitchFamily="18" charset="0"/>
                <a:ea typeface="黑体"/>
                <a:cs typeface="黑体"/>
              </a:rPr>
              <a:t>集成电路发展</a:t>
            </a:r>
            <a:r>
              <a:rPr lang="en-US" altLang="zh-CN" b="1" dirty="0">
                <a:solidFill>
                  <a:srgbClr val="3E3EFC"/>
                </a:solidFill>
                <a:latin typeface="Times New Roman" panose="02020603050405020304" pitchFamily="18" charset="0"/>
                <a:ea typeface="黑体"/>
                <a:cs typeface="黑体"/>
              </a:rPr>
              <a:t>)</a:t>
            </a:r>
          </a:p>
        </p:txBody>
      </p:sp>
      <p:sp>
        <p:nvSpPr>
          <p:cNvPr id="2" name="内容占位符 1">
            <a:extLst>
              <a:ext uri="{FF2B5EF4-FFF2-40B4-BE49-F238E27FC236}">
                <a16:creationId xmlns="" xmlns:a16="http://schemas.microsoft.com/office/drawing/2014/main" id="{21D08C13-A283-46B0-A3CA-A11B6887B3FE}"/>
              </a:ext>
            </a:extLst>
          </p:cNvPr>
          <p:cNvSpPr>
            <a:spLocks noGrp="1"/>
          </p:cNvSpPr>
          <p:nvPr>
            <p:ph idx="1"/>
          </p:nvPr>
        </p:nvSpPr>
        <p:spPr>
          <a:xfrm>
            <a:off x="391410" y="1032857"/>
            <a:ext cx="11953328" cy="504056"/>
          </a:xfrm>
        </p:spPr>
        <p:txBody>
          <a:bodyPr/>
          <a:lstStyle/>
          <a:p>
            <a:pPr marL="0" indent="0">
              <a:buNone/>
            </a:pPr>
            <a:r>
              <a:rPr lang="en-US" altLang="zh-CN" sz="2800" b="0" dirty="0"/>
              <a:t>Relative performance per unit cost of technologies used in computers over time </a:t>
            </a:r>
            <a:endParaRPr lang="zh-CN" altLang="en-US" sz="2800" b="0" dirty="0"/>
          </a:p>
        </p:txBody>
      </p:sp>
      <p:pic>
        <p:nvPicPr>
          <p:cNvPr id="3" name="图片 2">
            <a:extLst>
              <a:ext uri="{FF2B5EF4-FFF2-40B4-BE49-F238E27FC236}">
                <a16:creationId xmlns="" xmlns:a16="http://schemas.microsoft.com/office/drawing/2014/main" id="{65703C08-2DF6-43B9-A4A3-1B569BB2E3A3}"/>
              </a:ext>
            </a:extLst>
          </p:cNvPr>
          <p:cNvPicPr>
            <a:picLocks noChangeAspect="1"/>
          </p:cNvPicPr>
          <p:nvPr/>
        </p:nvPicPr>
        <p:blipFill>
          <a:blip r:embed="rId4"/>
          <a:stretch>
            <a:fillRect/>
          </a:stretch>
        </p:blipFill>
        <p:spPr>
          <a:xfrm>
            <a:off x="2279576" y="1670682"/>
            <a:ext cx="7704856" cy="1754104"/>
          </a:xfrm>
          <a:prstGeom prst="rect">
            <a:avLst/>
          </a:prstGeom>
        </p:spPr>
      </p:pic>
      <p:pic>
        <p:nvPicPr>
          <p:cNvPr id="7" name="图片 6">
            <a:extLst>
              <a:ext uri="{FF2B5EF4-FFF2-40B4-BE49-F238E27FC236}">
                <a16:creationId xmlns="" xmlns:a16="http://schemas.microsoft.com/office/drawing/2014/main" id="{BC03D421-BCCD-4FE7-9BC8-7C88F5253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640" y="3411910"/>
            <a:ext cx="5838825" cy="2857500"/>
          </a:xfrm>
          <a:prstGeom prst="rect">
            <a:avLst/>
          </a:prstGeom>
        </p:spPr>
      </p:pic>
    </p:spTree>
    <p:extLst>
      <p:ext uri="{BB962C8B-B14F-4D97-AF65-F5344CB8AC3E}">
        <p14:creationId xmlns:p14="http://schemas.microsoft.com/office/powerpoint/2010/main" val="2291949506"/>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Text Box 2"/>
          <p:cNvSpPr txBox="1">
            <a:spLocks noChangeArrowheads="1"/>
          </p:cNvSpPr>
          <p:nvPr/>
        </p:nvSpPr>
        <p:spPr bwMode="auto">
          <a:xfrm>
            <a:off x="1055440" y="188640"/>
            <a:ext cx="6286512" cy="646331"/>
          </a:xfrm>
          <a:prstGeom prst="rect">
            <a:avLst/>
          </a:prstGeom>
          <a:noFill/>
          <a:ln w="9525">
            <a:noFill/>
            <a:miter lim="800000"/>
            <a:headEnd/>
            <a:tailEnd/>
          </a:ln>
          <a:effectLst/>
        </p:spPr>
        <p:txBody>
          <a:bodyPr wrap="square">
            <a:spAutoFit/>
          </a:bodyPr>
          <a:lstStyle/>
          <a:p>
            <a:r>
              <a:rPr lang="en-US" altLang="zh-CN" sz="3600" dirty="0">
                <a:solidFill>
                  <a:srgbClr val="FF0000"/>
                </a:solidFill>
              </a:rPr>
              <a:t>Processor Technology Trends</a:t>
            </a:r>
          </a:p>
        </p:txBody>
      </p:sp>
      <p:sp>
        <p:nvSpPr>
          <p:cNvPr id="1203204" name="Text Box 4"/>
          <p:cNvSpPr txBox="1">
            <a:spLocks noChangeArrowheads="1"/>
          </p:cNvSpPr>
          <p:nvPr/>
        </p:nvSpPr>
        <p:spPr bwMode="auto">
          <a:xfrm>
            <a:off x="1050678" y="1340768"/>
            <a:ext cx="8842485" cy="4154984"/>
          </a:xfrm>
          <a:prstGeom prst="rect">
            <a:avLst/>
          </a:prstGeom>
          <a:noFill/>
          <a:ln w="9525">
            <a:noFill/>
            <a:miter lim="800000"/>
            <a:headEnd/>
            <a:tailEnd/>
          </a:ln>
          <a:effectLst/>
        </p:spPr>
        <p:txBody>
          <a:bodyPr wrap="none">
            <a:spAutoFit/>
          </a:bodyPr>
          <a:lstStyle/>
          <a:p>
            <a:pPr>
              <a:buClr>
                <a:srgbClr val="CC0000"/>
              </a:buClr>
              <a:buFontTx/>
              <a:buChar char="•"/>
            </a:pPr>
            <a:r>
              <a:rPr lang="zh-CN" altLang="en-US" sz="2400" dirty="0">
                <a:solidFill>
                  <a:srgbClr val="0000FF"/>
                </a:solidFill>
              </a:rPr>
              <a:t> </a:t>
            </a:r>
            <a:r>
              <a:rPr lang="en-US" altLang="zh-CN" sz="2400" dirty="0">
                <a:solidFill>
                  <a:srgbClr val="0000FF"/>
                </a:solidFill>
              </a:rPr>
              <a:t>Shrinking of transistor sizes: </a:t>
            </a:r>
            <a:r>
              <a:rPr lang="en-US" altLang="zh-CN" sz="2400" dirty="0" err="1"/>
              <a:t>250nm</a:t>
            </a:r>
            <a:r>
              <a:rPr lang="en-US" altLang="zh-CN" sz="2400" dirty="0"/>
              <a:t> (1997) </a:t>
            </a:r>
            <a:r>
              <a:rPr lang="en-US" altLang="zh-CN" sz="2400" dirty="0">
                <a:sym typeface="Wingdings" pitchFamily="2" charset="2"/>
              </a:rPr>
              <a:t> </a:t>
            </a:r>
          </a:p>
          <a:p>
            <a:pPr>
              <a:buClr>
                <a:srgbClr val="CC0000"/>
              </a:buClr>
            </a:pPr>
            <a:r>
              <a:rPr lang="en-US" altLang="zh-CN" sz="2400" dirty="0">
                <a:sym typeface="Wingdings" pitchFamily="2" charset="2"/>
              </a:rPr>
              <a:t>  130nm (2002)  70nm (2008)  35nm (2014)  </a:t>
            </a:r>
            <a:r>
              <a:rPr lang="en-US" altLang="zh-CN" sz="2400" dirty="0" smtClean="0">
                <a:sym typeface="Wingdings" pitchFamily="2" charset="2"/>
              </a:rPr>
              <a:t>5nm </a:t>
            </a:r>
            <a:r>
              <a:rPr lang="en-US" altLang="zh-CN" sz="2400" dirty="0">
                <a:sym typeface="Wingdings" pitchFamily="2" charset="2"/>
              </a:rPr>
              <a:t>(</a:t>
            </a:r>
            <a:r>
              <a:rPr lang="en-US" altLang="zh-CN" sz="2400" dirty="0" smtClean="0">
                <a:sym typeface="Wingdings" pitchFamily="2" charset="2"/>
              </a:rPr>
              <a:t>2020) </a:t>
            </a:r>
            <a:endParaRPr lang="en-US" altLang="zh-CN" sz="2400" dirty="0">
              <a:sym typeface="Wingdings" pitchFamily="2" charset="2"/>
            </a:endParaRPr>
          </a:p>
          <a:p>
            <a:pPr>
              <a:buClr>
                <a:srgbClr val="CC0000"/>
              </a:buClr>
            </a:pPr>
            <a:endParaRPr lang="en-US" altLang="zh-CN" sz="2400" dirty="0">
              <a:sym typeface="Wingdings" pitchFamily="2" charset="2"/>
            </a:endParaRPr>
          </a:p>
          <a:p>
            <a:pPr>
              <a:buClr>
                <a:srgbClr val="CC0000"/>
              </a:buClr>
              <a:buFontTx/>
              <a:buChar char="•"/>
            </a:pPr>
            <a:r>
              <a:rPr lang="en-US" altLang="zh-CN" sz="2400" dirty="0"/>
              <a:t> </a:t>
            </a:r>
            <a:r>
              <a:rPr lang="en-US" altLang="zh-CN" sz="2400" dirty="0">
                <a:solidFill>
                  <a:srgbClr val="0000FF"/>
                </a:solidFill>
              </a:rPr>
              <a:t>Transistor density increases </a:t>
            </a:r>
            <a:r>
              <a:rPr lang="en-US" altLang="zh-CN" sz="2400" dirty="0"/>
              <a:t>by 35% per year and die size</a:t>
            </a:r>
          </a:p>
          <a:p>
            <a:pPr>
              <a:buClr>
                <a:srgbClr val="CC0000"/>
              </a:buClr>
            </a:pPr>
            <a:r>
              <a:rPr lang="en-US" altLang="zh-CN" sz="2400" dirty="0"/>
              <a:t>  increases by 10-20% per year… functionality improvements!</a:t>
            </a:r>
          </a:p>
          <a:p>
            <a:pPr>
              <a:buClr>
                <a:srgbClr val="CC0000"/>
              </a:buClr>
            </a:pPr>
            <a:endParaRPr lang="en-US" altLang="zh-CN" sz="2400" dirty="0"/>
          </a:p>
          <a:p>
            <a:pPr>
              <a:buClr>
                <a:srgbClr val="CC0000"/>
              </a:buClr>
              <a:buFontTx/>
              <a:buChar char="•"/>
            </a:pPr>
            <a:r>
              <a:rPr lang="en-US" altLang="zh-CN" sz="2400" dirty="0"/>
              <a:t> </a:t>
            </a:r>
            <a:r>
              <a:rPr lang="en-US" altLang="zh-CN" sz="2400" dirty="0">
                <a:solidFill>
                  <a:srgbClr val="0000FF"/>
                </a:solidFill>
              </a:rPr>
              <a:t>Transistor speed improves </a:t>
            </a:r>
            <a:r>
              <a:rPr lang="en-US" altLang="zh-CN" sz="2400" dirty="0"/>
              <a:t>linearly with size (complex </a:t>
            </a:r>
          </a:p>
          <a:p>
            <a:pPr>
              <a:buClr>
                <a:srgbClr val="CC0000"/>
              </a:buClr>
            </a:pPr>
            <a:r>
              <a:rPr lang="en-US" altLang="zh-CN" sz="2400" dirty="0"/>
              <a:t>  equation involving voltages, resistances, capacitances)</a:t>
            </a:r>
          </a:p>
          <a:p>
            <a:pPr>
              <a:buClr>
                <a:srgbClr val="CC0000"/>
              </a:buClr>
            </a:pPr>
            <a:endParaRPr lang="en-US" altLang="zh-CN" sz="2400" dirty="0"/>
          </a:p>
          <a:p>
            <a:pPr>
              <a:buClr>
                <a:srgbClr val="CC0000"/>
              </a:buClr>
              <a:buFontTx/>
              <a:buChar char="•"/>
            </a:pPr>
            <a:r>
              <a:rPr lang="en-US" altLang="zh-CN" sz="2400" dirty="0"/>
              <a:t> </a:t>
            </a:r>
            <a:r>
              <a:rPr lang="en-US" altLang="zh-CN" sz="2400" dirty="0">
                <a:solidFill>
                  <a:srgbClr val="0000FF"/>
                </a:solidFill>
              </a:rPr>
              <a:t>Wire delays </a:t>
            </a:r>
            <a:r>
              <a:rPr lang="en-US" altLang="zh-CN" sz="2400" dirty="0"/>
              <a:t>do not scale down at the same rate as</a:t>
            </a:r>
          </a:p>
          <a:p>
            <a:pPr>
              <a:buClr>
                <a:srgbClr val="CC0000"/>
              </a:buClr>
            </a:pPr>
            <a:r>
              <a:rPr lang="en-US" altLang="zh-CN" sz="2400" dirty="0"/>
              <a:t>  transistor delays</a:t>
            </a:r>
          </a:p>
        </p:txBody>
      </p:sp>
    </p:spTree>
    <p:extLst>
      <p:ext uri="{BB962C8B-B14F-4D97-AF65-F5344CB8AC3E}">
        <p14:creationId xmlns:p14="http://schemas.microsoft.com/office/powerpoint/2010/main" val="3153821560"/>
      </p:ext>
    </p:extLst>
  </p:cSld>
  <p:clrMapOvr>
    <a:masterClrMapping/>
  </p:clrMapOvr>
  <p:transition spd="med">
    <p:random/>
    <p:sndAc>
      <p:stSnd>
        <p:snd r:embed="rId3" name="chimes.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ext Box 2"/>
          <p:cNvSpPr txBox="1">
            <a:spLocks noChangeArrowheads="1"/>
          </p:cNvSpPr>
          <p:nvPr/>
        </p:nvSpPr>
        <p:spPr bwMode="auto">
          <a:xfrm>
            <a:off x="983432" y="260648"/>
            <a:ext cx="7094592" cy="584775"/>
          </a:xfrm>
          <a:prstGeom prst="rect">
            <a:avLst/>
          </a:prstGeom>
          <a:noFill/>
          <a:ln w="9525">
            <a:noFill/>
            <a:miter lim="800000"/>
            <a:headEnd/>
            <a:tailEnd/>
          </a:ln>
          <a:effectLst/>
        </p:spPr>
        <p:txBody>
          <a:bodyPr wrap="square">
            <a:spAutoFit/>
          </a:bodyPr>
          <a:lstStyle/>
          <a:p>
            <a:r>
              <a:rPr lang="en-US" altLang="zh-CN" sz="3200" dirty="0">
                <a:solidFill>
                  <a:srgbClr val="FF0000"/>
                </a:solidFill>
              </a:rPr>
              <a:t>Memory and I/O Technology Trends</a:t>
            </a:r>
          </a:p>
        </p:txBody>
      </p:sp>
      <p:sp>
        <p:nvSpPr>
          <p:cNvPr id="1205252" name="Text Box 4"/>
          <p:cNvSpPr txBox="1">
            <a:spLocks noChangeArrowheads="1"/>
          </p:cNvSpPr>
          <p:nvPr/>
        </p:nvSpPr>
        <p:spPr bwMode="auto">
          <a:xfrm>
            <a:off x="1055440" y="1268760"/>
            <a:ext cx="8366393" cy="3416320"/>
          </a:xfrm>
          <a:prstGeom prst="rect">
            <a:avLst/>
          </a:prstGeom>
          <a:noFill/>
          <a:ln w="9525">
            <a:noFill/>
            <a:miter lim="800000"/>
            <a:headEnd/>
            <a:tailEnd/>
          </a:ln>
          <a:effectLst/>
        </p:spPr>
        <p:txBody>
          <a:bodyPr wrap="none">
            <a:spAutoFit/>
          </a:bodyPr>
          <a:lstStyle/>
          <a:p>
            <a:pPr>
              <a:buClr>
                <a:srgbClr val="CC0000"/>
              </a:buClr>
              <a:buFontTx/>
              <a:buChar char="•"/>
            </a:pPr>
            <a:r>
              <a:rPr lang="zh-CN" altLang="en-US" sz="2400" dirty="0"/>
              <a:t> </a:t>
            </a:r>
            <a:r>
              <a:rPr lang="en-US" altLang="zh-CN" sz="2400" dirty="0">
                <a:solidFill>
                  <a:srgbClr val="0000FF"/>
                </a:solidFill>
              </a:rPr>
              <a:t>DRAM density increases </a:t>
            </a:r>
            <a:r>
              <a:rPr lang="en-US" altLang="zh-CN" sz="2400" dirty="0"/>
              <a:t>by 40-60% per year, latency has</a:t>
            </a:r>
          </a:p>
          <a:p>
            <a:pPr>
              <a:buClr>
                <a:srgbClr val="CC0000"/>
              </a:buClr>
            </a:pPr>
            <a:r>
              <a:rPr lang="en-US" altLang="zh-CN" sz="2400" dirty="0"/>
              <a:t>  reduced by 33% in 10 years (the memory wall!), bandwidth</a:t>
            </a:r>
          </a:p>
          <a:p>
            <a:pPr>
              <a:buClr>
                <a:srgbClr val="CC0000"/>
              </a:buClr>
            </a:pPr>
            <a:r>
              <a:rPr lang="en-US" altLang="zh-CN" sz="2400" dirty="0"/>
              <a:t>  improves twice as fast as latency decreases</a:t>
            </a:r>
          </a:p>
          <a:p>
            <a:pPr>
              <a:buClr>
                <a:srgbClr val="CC0000"/>
              </a:buClr>
            </a:pPr>
            <a:endParaRPr lang="en-US" altLang="zh-CN" sz="2400" dirty="0"/>
          </a:p>
          <a:p>
            <a:pPr>
              <a:buClr>
                <a:srgbClr val="CC0000"/>
              </a:buClr>
              <a:buFontTx/>
              <a:buChar char="•"/>
            </a:pPr>
            <a:r>
              <a:rPr lang="en-US" altLang="zh-CN" sz="2400" dirty="0">
                <a:solidFill>
                  <a:srgbClr val="0000FF"/>
                </a:solidFill>
              </a:rPr>
              <a:t> Disk density improves </a:t>
            </a:r>
            <a:r>
              <a:rPr lang="en-US" altLang="zh-CN" sz="2400" dirty="0"/>
              <a:t>by 100% every year, latency</a:t>
            </a:r>
          </a:p>
          <a:p>
            <a:pPr>
              <a:buClr>
                <a:srgbClr val="CC0000"/>
              </a:buClr>
            </a:pPr>
            <a:r>
              <a:rPr lang="en-US" altLang="zh-CN" sz="2400" dirty="0"/>
              <a:t>  improvement similar to DRAM</a:t>
            </a:r>
          </a:p>
          <a:p>
            <a:pPr>
              <a:buClr>
                <a:srgbClr val="CC0000"/>
              </a:buClr>
            </a:pPr>
            <a:endParaRPr lang="en-US" altLang="zh-CN" sz="2400" dirty="0"/>
          </a:p>
          <a:p>
            <a:pPr>
              <a:buClr>
                <a:srgbClr val="CC0000"/>
              </a:buClr>
              <a:buFontTx/>
              <a:buChar char="•"/>
            </a:pPr>
            <a:r>
              <a:rPr lang="en-US" altLang="zh-CN" sz="2400" dirty="0">
                <a:solidFill>
                  <a:srgbClr val="0000FF"/>
                </a:solidFill>
              </a:rPr>
              <a:t> Networks: </a:t>
            </a:r>
            <a:r>
              <a:rPr lang="en-US" altLang="zh-CN" sz="2400" dirty="0"/>
              <a:t>primary focus on bandwidth; </a:t>
            </a:r>
            <a:r>
              <a:rPr lang="en-US" altLang="zh-CN" sz="2400" dirty="0" err="1"/>
              <a:t>10Mb</a:t>
            </a:r>
            <a:r>
              <a:rPr lang="en-US" altLang="zh-CN" sz="2400" dirty="0"/>
              <a:t> </a:t>
            </a:r>
            <a:r>
              <a:rPr lang="en-US" altLang="zh-CN" sz="2400" dirty="0">
                <a:sym typeface="Wingdings" pitchFamily="2" charset="2"/>
              </a:rPr>
              <a:t> </a:t>
            </a:r>
            <a:r>
              <a:rPr lang="en-US" altLang="zh-CN" sz="2400" dirty="0" err="1">
                <a:sym typeface="Wingdings" pitchFamily="2" charset="2"/>
              </a:rPr>
              <a:t>100Mb</a:t>
            </a:r>
            <a:endParaRPr lang="en-US" altLang="zh-CN" sz="2400" dirty="0">
              <a:sym typeface="Wingdings" pitchFamily="2" charset="2"/>
            </a:endParaRPr>
          </a:p>
          <a:p>
            <a:pPr>
              <a:buClr>
                <a:srgbClr val="CC0000"/>
              </a:buClr>
            </a:pPr>
            <a:r>
              <a:rPr lang="en-US" altLang="zh-CN" sz="2400" dirty="0"/>
              <a:t>  in 10 years; </a:t>
            </a:r>
            <a:r>
              <a:rPr lang="en-US" altLang="zh-CN" sz="2400" dirty="0" err="1"/>
              <a:t>100Mb</a:t>
            </a:r>
            <a:r>
              <a:rPr lang="en-US" altLang="zh-CN" sz="2400" dirty="0"/>
              <a:t> </a:t>
            </a:r>
            <a:r>
              <a:rPr lang="en-US" altLang="zh-CN" sz="2400" dirty="0">
                <a:sym typeface="Wingdings" pitchFamily="2" charset="2"/>
              </a:rPr>
              <a:t> </a:t>
            </a:r>
            <a:r>
              <a:rPr lang="en-US" altLang="zh-CN" sz="2400" dirty="0" err="1">
                <a:sym typeface="Wingdings" pitchFamily="2" charset="2"/>
              </a:rPr>
              <a:t>1Gb</a:t>
            </a:r>
            <a:r>
              <a:rPr lang="en-US" altLang="zh-CN" sz="2400" dirty="0">
                <a:sym typeface="Wingdings" pitchFamily="2" charset="2"/>
              </a:rPr>
              <a:t> in 5 years</a:t>
            </a:r>
            <a:endParaRPr lang="en-US" altLang="zh-CN" sz="2400" dirty="0"/>
          </a:p>
        </p:txBody>
      </p:sp>
    </p:spTree>
    <p:extLst>
      <p:ext uri="{BB962C8B-B14F-4D97-AF65-F5344CB8AC3E}">
        <p14:creationId xmlns:p14="http://schemas.microsoft.com/office/powerpoint/2010/main" val="1801055610"/>
      </p:ext>
    </p:extLst>
  </p:cSld>
  <p:clrMapOvr>
    <a:masterClrMapping/>
  </p:clrMapOvr>
  <p:transition spd="med">
    <p:random/>
    <p:sndAc>
      <p:stSnd>
        <p:snd r:embed="rId3" name="chimes.wav"/>
      </p:stSnd>
    </p:sndAc>
  </p:transition>
  <p:timing>
    <p:tnLst>
      <p:par>
        <p:cTn id="1" dur="indefinite" restart="never" nodeType="tmRoot"/>
      </p:par>
    </p:tn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ZJU_CS">
  <a:themeElements>
    <a:clrScheme name="ZJU_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ZJU_CS">
      <a:majorFont>
        <a:latin typeface="Arial"/>
        <a:ea typeface="宋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ZJU_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ZJU_C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ZJU_C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ZJU_C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ZJU_C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ZJU_C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ZJU_C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ZJU_C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ZJU_C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ZJU_C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ZJU_C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ZJU_C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CDESIGNL</Template>
  <TotalTime>4578</TotalTime>
  <Words>9165</Words>
  <Application>Microsoft Office PowerPoint</Application>
  <PresentationFormat>宽屏</PresentationFormat>
  <Paragraphs>1644</Paragraphs>
  <Slides>140</Slides>
  <Notes>75</Notes>
  <HiddenSlides>0</HiddenSlides>
  <MMClips>1</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3</vt:i4>
      </vt:variant>
      <vt:variant>
        <vt:lpstr>幻灯片标题</vt:lpstr>
      </vt:variant>
      <vt:variant>
        <vt:i4>140</vt:i4>
      </vt:variant>
    </vt:vector>
  </HeadingPairs>
  <TitlesOfParts>
    <vt:vector size="166" baseType="lpstr">
      <vt:lpstr>Arial Unicode MS</vt:lpstr>
      <vt:lpstr>Huawei Sans</vt:lpstr>
      <vt:lpstr>方正兰亭黑简体</vt:lpstr>
      <vt:lpstr>黑体</vt:lpstr>
      <vt:lpstr>楷体_GB2312</vt:lpstr>
      <vt:lpstr>宋体</vt:lpstr>
      <vt:lpstr>微软雅黑</vt:lpstr>
      <vt:lpstr>微软雅黑</vt:lpstr>
      <vt:lpstr>Arial</vt:lpstr>
      <vt:lpstr>Arial Black</vt:lpstr>
      <vt:lpstr>Arial Narrow</vt:lpstr>
      <vt:lpstr>Bauhaus 93</vt:lpstr>
      <vt:lpstr>Calibri</vt:lpstr>
      <vt:lpstr>Cambria Math</vt:lpstr>
      <vt:lpstr>Comic Sans MS</vt:lpstr>
      <vt:lpstr>Courier New</vt:lpstr>
      <vt:lpstr>Impact</vt:lpstr>
      <vt:lpstr>Symbol</vt:lpstr>
      <vt:lpstr>Times New Roman</vt:lpstr>
      <vt:lpstr>Wingdings</vt:lpstr>
      <vt:lpstr>1_Default Design</vt:lpstr>
      <vt:lpstr>诗情画意</vt:lpstr>
      <vt:lpstr>ZJU_CS</vt:lpstr>
      <vt:lpstr>Equation</vt:lpstr>
      <vt:lpstr>Chart</vt:lpstr>
      <vt:lpstr>图表</vt:lpstr>
      <vt:lpstr>Chapter  1</vt:lpstr>
      <vt:lpstr>Topics</vt:lpstr>
      <vt:lpstr>1.1 Introduction</vt:lpstr>
      <vt:lpstr>Computers are pervasive</vt:lpstr>
      <vt:lpstr>基于微处理器的HPC的典型应用场景</vt:lpstr>
      <vt:lpstr>Class of Computers</vt:lpstr>
      <vt:lpstr>The PostPC Era</vt:lpstr>
      <vt:lpstr>Computer Generations</vt:lpstr>
      <vt:lpstr>Pre-computers：计数的辅助工作</vt:lpstr>
      <vt:lpstr>Pre-computer</vt:lpstr>
      <vt:lpstr>The First Mechanical Calculating Machine</vt:lpstr>
      <vt:lpstr>Turing Machine (1936)</vt:lpstr>
      <vt:lpstr>Electromechanical Calculators</vt:lpstr>
      <vt:lpstr>First electronic digital computing device</vt:lpstr>
      <vt:lpstr>MarkI (Harvard) – IBM(ASCC) --1944       Automatic Sequence Controlled Calculator</vt:lpstr>
      <vt:lpstr>MarkI (Harvard) -- ASCC (IBM) </vt:lpstr>
      <vt:lpstr>Electronic Computers  --1st Generation （1946-1956）</vt:lpstr>
      <vt:lpstr>First general-purpose electronic digital computer</vt:lpstr>
      <vt:lpstr>Von Neumann architecture (1945)</vt:lpstr>
      <vt:lpstr>The first computer with stored-program</vt:lpstr>
      <vt:lpstr>1st Commercial Computers</vt:lpstr>
      <vt:lpstr>IBM</vt:lpstr>
      <vt:lpstr>Electronic Computers  -- 2nd Generation  (1956-1964)</vt:lpstr>
      <vt:lpstr>IBM 1401 (1959) </vt:lpstr>
      <vt:lpstr>UNIVAC III (1962)</vt:lpstr>
      <vt:lpstr>高级编程语言出现：FORTRAN (1957)</vt:lpstr>
      <vt:lpstr>Electronic Computers  -- 3rd Generation (1964-1971)</vt:lpstr>
      <vt:lpstr>IBM System/360 Family (1964)</vt:lpstr>
      <vt:lpstr>IBM Compatibility Problem in Early 1960s</vt:lpstr>
      <vt:lpstr>DEC PDP-8</vt:lpstr>
      <vt:lpstr>UNIX (1960s)  &amp; C programming language (1972)</vt:lpstr>
      <vt:lpstr>Pascal programming language (1970)</vt:lpstr>
      <vt:lpstr>Electronic Computers  -- 4th Generation  (1971- )</vt:lpstr>
      <vt:lpstr>Computer Mouse (1968)</vt:lpstr>
      <vt:lpstr>Dynabook vision (1972)</vt:lpstr>
      <vt:lpstr>The first modern personal computer (首台现代个人电脑)  </vt:lpstr>
      <vt:lpstr>Commercial Personal Computer</vt:lpstr>
      <vt:lpstr>RISC Architecture (1980s) ：更高的性能</vt:lpstr>
      <vt:lpstr>RISC </vt:lpstr>
      <vt:lpstr>Speeding it up</vt:lpstr>
      <vt:lpstr>The 5th Generation？</vt:lpstr>
      <vt:lpstr>What is a computer？</vt:lpstr>
      <vt:lpstr>What lessons we learned from the history ?</vt:lpstr>
      <vt:lpstr>1.2  Eight Great Ideas         in Computer Architecture </vt:lpstr>
      <vt:lpstr>Eight Great Ideas</vt:lpstr>
      <vt:lpstr>Idea1：Design for Moore’s law</vt:lpstr>
      <vt:lpstr>Idea1：Design for Moore’s law</vt:lpstr>
      <vt:lpstr>Pitfall</vt:lpstr>
      <vt:lpstr>Idea2: Use abstraction to simplify design</vt:lpstr>
      <vt:lpstr>Eight Great Ideas --3          in Computer Architecture</vt:lpstr>
      <vt:lpstr>Idea3：Make the common case fast</vt:lpstr>
      <vt:lpstr>Pitfall on Performance</vt:lpstr>
      <vt:lpstr>Amdahl’s law</vt:lpstr>
      <vt:lpstr>Idea4:Performance via parallelism</vt:lpstr>
      <vt:lpstr>Idea5: Performance via pipelining</vt:lpstr>
      <vt:lpstr>Idea5 :Performance via pipelining</vt:lpstr>
      <vt:lpstr>Idea6 :Performance via prediction</vt:lpstr>
      <vt:lpstr>Idea7 :Hierarchy of memories</vt:lpstr>
      <vt:lpstr>Idea8: Dependability via redundancy</vt:lpstr>
      <vt:lpstr>Idea8: Dependability via redundancy</vt:lpstr>
      <vt:lpstr>1.3 Below your program  computer Software system</vt:lpstr>
      <vt:lpstr>Computer organization</vt:lpstr>
      <vt:lpstr>Software categorization</vt:lpstr>
      <vt:lpstr>Levels of program code</vt:lpstr>
      <vt:lpstr>PowerPoint 演示文稿</vt:lpstr>
      <vt:lpstr>From a High-Level Language          to the Language of Hardware</vt:lpstr>
      <vt:lpstr>Program execution</vt:lpstr>
      <vt:lpstr>Start a C program in a file on disk to run 1</vt:lpstr>
      <vt:lpstr>Start a C program in a file on disk to run 2</vt:lpstr>
      <vt:lpstr>A translation hierarchy</vt:lpstr>
      <vt:lpstr>MIPS memory allocation for program and data</vt:lpstr>
      <vt:lpstr>1.4 Under the covers   computer hardware system</vt:lpstr>
      <vt:lpstr>Touchscreen</vt:lpstr>
      <vt:lpstr>Through the Looking Glass</vt:lpstr>
      <vt:lpstr>Computer organization</vt:lpstr>
      <vt:lpstr>Von Neumann’s Architecture</vt:lpstr>
      <vt:lpstr>Five classic components of hardware </vt:lpstr>
      <vt:lpstr>Opening the Box</vt:lpstr>
      <vt:lpstr>I/O Interfaces</vt:lpstr>
      <vt:lpstr>Logical board(主板) </vt:lpstr>
      <vt:lpstr>CPU (Processor)</vt:lpstr>
      <vt:lpstr>华为Tianshan 服务器内部视图</vt:lpstr>
      <vt:lpstr>华为TaiShan 服务器物理结构</vt:lpstr>
      <vt:lpstr>Memory: A safe place for data</vt:lpstr>
      <vt:lpstr>A Safe Place for Data</vt:lpstr>
      <vt:lpstr>Networks</vt:lpstr>
      <vt:lpstr>Abstractions</vt:lpstr>
      <vt:lpstr>1.5  Technologies for building Processors and memory</vt:lpstr>
      <vt:lpstr>Integrated circuits</vt:lpstr>
      <vt:lpstr>The semiconductor silicon and the chip manufacturing process (集成电路制造流程)</vt:lpstr>
      <vt:lpstr>Sand(沙子) to wafer (晶圆)</vt:lpstr>
      <vt:lpstr>Photo resist(光刻)</vt:lpstr>
      <vt:lpstr>Package(封装) and Test (测试)</vt:lpstr>
      <vt:lpstr>IC procedures</vt:lpstr>
      <vt:lpstr>Integrated Circuit Cost</vt:lpstr>
      <vt:lpstr>IC technique evolution</vt:lpstr>
      <vt:lpstr>PowerPoint 演示文稿</vt:lpstr>
      <vt:lpstr>PowerPoint 演示文稿</vt:lpstr>
      <vt:lpstr>PowerPoint 演示文稿</vt:lpstr>
      <vt:lpstr>Real  staff:  Intel</vt:lpstr>
      <vt:lpstr>Growth in  CPU  Transistor Count</vt:lpstr>
      <vt:lpstr>Pentium Evolution (1)</vt:lpstr>
      <vt:lpstr>Pentium Evolution (2)</vt:lpstr>
      <vt:lpstr>Pentium Evolution (3)</vt:lpstr>
      <vt:lpstr>Challenges of integrated circuits manufacturing</vt:lpstr>
      <vt:lpstr>1.6  Performance </vt:lpstr>
      <vt:lpstr>Defining Performance</vt:lpstr>
      <vt:lpstr>Defining Performance</vt:lpstr>
      <vt:lpstr>Performance Metrics</vt:lpstr>
      <vt:lpstr>CPUtime—CPU performance</vt:lpstr>
      <vt:lpstr>Relative  Performance</vt:lpstr>
      <vt:lpstr>CPU Clocking</vt:lpstr>
      <vt:lpstr>CPU Time Example</vt:lpstr>
      <vt:lpstr>Instruction Count and CPI</vt:lpstr>
      <vt:lpstr>CPI in More Detail</vt:lpstr>
      <vt:lpstr>CPI Example</vt:lpstr>
      <vt:lpstr>Example：Which is fast and by how much ?  </vt:lpstr>
      <vt:lpstr>Question:</vt:lpstr>
      <vt:lpstr>Iron Law—CPU performance</vt:lpstr>
      <vt:lpstr>Incredible performance improvement</vt:lpstr>
      <vt:lpstr>Conclusions</vt:lpstr>
      <vt:lpstr>Challenges of the processor</vt:lpstr>
      <vt:lpstr>ILP Wall</vt:lpstr>
      <vt:lpstr>Factors that affect performance ?</vt:lpstr>
      <vt:lpstr>The sea change</vt:lpstr>
      <vt:lpstr>Concluding Remarks</vt:lpstr>
      <vt:lpstr>Challenges for the Hardware Designers</vt:lpstr>
      <vt:lpstr>Real staff： Benchmarking the intel Corei7--CPUtime</vt:lpstr>
      <vt:lpstr>Benchmarking the intel Corei7 --  perf/watt</vt:lpstr>
      <vt:lpstr>What you can learn from this course ?</vt:lpstr>
      <vt:lpstr>What You Will Learn</vt:lpstr>
      <vt:lpstr>Content</vt:lpstr>
      <vt:lpstr>Instructions: Language of  the computer</vt:lpstr>
      <vt:lpstr>Arithmetic for computers</vt:lpstr>
      <vt:lpstr>The processor：datapath and control</vt:lpstr>
      <vt:lpstr>Exploiting memory hierarchy</vt:lpstr>
      <vt:lpstr>After the course, you should know</vt:lpstr>
      <vt:lpstr>Questions for you </vt:lpstr>
      <vt:lpstr>Questions for you</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cui</dc:creator>
  <cp:lastModifiedBy>jiangxh</cp:lastModifiedBy>
  <cp:revision>361</cp:revision>
  <cp:lastPrinted>2014-02-23T16:24:19Z</cp:lastPrinted>
  <dcterms:created xsi:type="dcterms:W3CDTF">2003-07-12T07:22:17Z</dcterms:created>
  <dcterms:modified xsi:type="dcterms:W3CDTF">2022-02-23T15:53:07Z</dcterms:modified>
</cp:coreProperties>
</file>